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4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5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8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66" r:id="rId6"/>
    <p:sldMasterId id="2147483673" r:id="rId7"/>
    <p:sldMasterId id="2147483680" r:id="rId8"/>
    <p:sldMasterId id="2147483687" r:id="rId9"/>
    <p:sldMasterId id="2147483694" r:id="rId10"/>
    <p:sldMasterId id="2147483701" r:id="rId11"/>
    <p:sldMasterId id="2147483708" r:id="rId12"/>
  </p:sldMasterIdLst>
  <p:notesMasterIdLst>
    <p:notesMasterId r:id="rId14"/>
  </p:notesMasterIdLst>
  <p:sldIdLst>
    <p:sldId id="491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  <a:srgbClr val="3399FF"/>
    <a:srgbClr val="FF99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4681" autoAdjust="0"/>
    <p:restoredTop sz="98240" autoAdjust="0"/>
  </p:normalViewPr>
  <p:slideViewPr>
    <p:cSldViewPr>
      <p:cViewPr>
        <p:scale>
          <a:sx n="96" d="100"/>
          <a:sy n="96" d="100"/>
        </p:scale>
        <p:origin x="-1210" y="173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36781259-CC5E-48D1-9214-3790DE9E9F74}" type="datetimeFigureOut">
              <a:rPr lang="en-US" smtClean="0"/>
              <a:pPr/>
              <a:t>3/23/2016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4" tIns="46582" rIns="93164" bIns="465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8BB2FA6D-BF9A-404D-A1FA-162E68B470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66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AB8A-2EF9-40E7-8FAB-233118E1E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AB8A-2EF9-40E7-8FAB-233118E1E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AB8A-2EF9-40E7-8FAB-233118E1E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972D5-1763-43FC-8289-97FD1A3FE8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660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91559-3A18-4471-8DBD-ACAE59E74E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6031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2DE68-70EB-4964-A061-AC494F89DD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246527"/>
      </p:ext>
    </p:extLst>
  </p:cSld>
  <p:clrMapOvr>
    <a:masterClrMapping/>
  </p:clrMapOvr>
  <p:transition spd="slow" advClick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D2B3-6FA0-4846-8849-A0CD21840FB0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5074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590BD-1F4F-4B82-83DF-4350B7DC1A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098549"/>
      </p:ext>
    </p:extLst>
  </p:cSld>
  <p:clrMapOvr>
    <a:masterClrMapping/>
  </p:clrMapOvr>
  <p:transition spd="slow" advClick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6ACCE-B3E0-4E3A-8F4B-B84869A3E9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194410"/>
      </p:ext>
    </p:extLst>
  </p:cSld>
  <p:clrMapOvr>
    <a:masterClrMapping/>
  </p:clrMapOvr>
  <p:transition spd="slow" advClick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972D5-1763-43FC-8289-97FD1A3FE8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3881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91559-3A18-4471-8DBD-ACAE59E74E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6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AB8A-2EF9-40E7-8FAB-233118E1E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2DE68-70EB-4964-A061-AC494F89DD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447896"/>
      </p:ext>
    </p:extLst>
  </p:cSld>
  <p:clrMapOvr>
    <a:masterClrMapping/>
  </p:clrMapOvr>
  <p:transition spd="slow" advClick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D2B3-6FA0-4846-8849-A0CD21840FB0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5316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590BD-1F4F-4B82-83DF-4350B7DC1A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775107"/>
      </p:ext>
    </p:extLst>
  </p:cSld>
  <p:clrMapOvr>
    <a:masterClrMapping/>
  </p:clrMapOvr>
  <p:transition spd="slow" advClick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6ACCE-B3E0-4E3A-8F4B-B84869A3E9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306733"/>
      </p:ext>
    </p:extLst>
  </p:cSld>
  <p:clrMapOvr>
    <a:masterClrMapping/>
  </p:clrMapOvr>
  <p:transition spd="slow" advClick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972D5-1763-43FC-8289-97FD1A3FE8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5968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91559-3A18-4471-8DBD-ACAE59E74E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5056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2DE68-70EB-4964-A061-AC494F89DD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48222"/>
      </p:ext>
    </p:extLst>
  </p:cSld>
  <p:clrMapOvr>
    <a:masterClrMapping/>
  </p:clrMapOvr>
  <p:transition spd="slow" advClick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D2B3-6FA0-4846-8849-A0CD21840FB0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3963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590BD-1F4F-4B82-83DF-4350B7DC1A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260515"/>
      </p:ext>
    </p:extLst>
  </p:cSld>
  <p:clrMapOvr>
    <a:masterClrMapping/>
  </p:clrMapOvr>
  <p:transition spd="slow" advClick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972D5-1763-43FC-8289-97FD1A3FE8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064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AB8A-2EF9-40E7-8FAB-233118E1E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91559-3A18-4471-8DBD-ACAE59E74E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2328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2DE68-70EB-4964-A061-AC494F89DD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764240"/>
      </p:ext>
    </p:extLst>
  </p:cSld>
  <p:clrMapOvr>
    <a:masterClrMapping/>
  </p:clrMapOvr>
  <p:transition spd="slow" advClick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D2B3-6FA0-4846-8849-A0CD21840FB0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4714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590BD-1F4F-4B82-83DF-4350B7DC1A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22933"/>
      </p:ext>
    </p:extLst>
  </p:cSld>
  <p:clrMapOvr>
    <a:masterClrMapping/>
  </p:clrMapOvr>
  <p:transition spd="slow" advClick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6ACCE-B3E0-4E3A-8F4B-B84869A3E9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684769"/>
      </p:ext>
    </p:extLst>
  </p:cSld>
  <p:clrMapOvr>
    <a:masterClrMapping/>
  </p:clrMapOvr>
  <p:transition spd="slow" advClick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972D5-1763-43FC-8289-97FD1A3FE8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2573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91559-3A18-4471-8DBD-ACAE59E74E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4876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2DE68-70EB-4964-A061-AC494F89DD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35359"/>
      </p:ext>
    </p:extLst>
  </p:cSld>
  <p:clrMapOvr>
    <a:masterClrMapping/>
  </p:clrMapOvr>
  <p:transition spd="slow" advClick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D2B3-6FA0-4846-8849-A0CD21840FB0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3225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590BD-1F4F-4B82-83DF-4350B7DC1A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452319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AB8A-2EF9-40E7-8FAB-233118E1E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6ACCE-B3E0-4E3A-8F4B-B84869A3E9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168735"/>
      </p:ext>
    </p:extLst>
  </p:cSld>
  <p:clrMapOvr>
    <a:masterClrMapping/>
  </p:clrMapOvr>
  <p:transition spd="slow" advClick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972D5-1763-43FC-8289-97FD1A3FE8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92904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91559-3A18-4471-8DBD-ACAE59E74E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75157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2DE68-70EB-4964-A061-AC494F89DDE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2828"/>
      </p:ext>
    </p:extLst>
  </p:cSld>
  <p:clrMapOvr>
    <a:masterClrMapping/>
  </p:clrMapOvr>
  <p:transition spd="slow" advClick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D2B3-6FA0-4846-8849-A0CD21840FB0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1417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590BD-1F4F-4B82-83DF-4350B7DC1A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165292"/>
      </p:ext>
    </p:extLst>
  </p:cSld>
  <p:clrMapOvr>
    <a:masterClrMapping/>
  </p:clrMapOvr>
  <p:transition spd="slow" advClick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6ACCE-B3E0-4E3A-8F4B-B84869A3E99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215335"/>
      </p:ext>
    </p:extLst>
  </p:cSld>
  <p:clrMapOvr>
    <a:masterClrMapping/>
  </p:clrMapOvr>
  <p:transition spd="slow" advClick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972D5-1763-43FC-8289-97FD1A3FE8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82827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91559-3A18-4471-8DBD-ACAE59E74E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68185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DD2B3-6FA0-4846-8849-A0CD21840FB0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16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AB8A-2EF9-40E7-8FAB-233118E1E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AB8A-2EF9-40E7-8FAB-233118E1E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AB8A-2EF9-40E7-8FAB-233118E1E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AB8A-2EF9-40E7-8FAB-233118E1E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FAB8A-2EF9-40E7-8FAB-233118E1E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theme" Target="../theme/theme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6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20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21.xml"/><Relationship Id="rId9" Type="http://schemas.openxmlformats.org/officeDocument/2006/relationships/image" Target="../media/image6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26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7.xml"/><Relationship Id="rId9" Type="http://schemas.openxmlformats.org/officeDocument/2006/relationships/image" Target="../media/image7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31.xml"/><Relationship Id="rId7" Type="http://schemas.openxmlformats.org/officeDocument/2006/relationships/theme" Target="../theme/theme6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6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37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9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38.xml"/><Relationship Id="rId9" Type="http://schemas.openxmlformats.org/officeDocument/2006/relationships/image" Target="../media/image6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Layout" Target="../slideLayouts/slideLayout43.xml"/><Relationship Id="rId7" Type="http://schemas.openxmlformats.org/officeDocument/2006/relationships/theme" Target="../theme/theme8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5.xml"/><Relationship Id="rId10" Type="http://schemas.openxmlformats.org/officeDocument/2006/relationships/image" Target="../media/image7.png"/><Relationship Id="rId4" Type="http://schemas.openxmlformats.org/officeDocument/2006/relationships/slideLayout" Target="../slideLayouts/slideLayout44.xml"/><Relationship Id="rId9" Type="http://schemas.openxmlformats.org/officeDocument/2006/relationships/image" Target="../media/image6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9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image" Target="../media/image8.png"/><Relationship Id="rId5" Type="http://schemas.openxmlformats.org/officeDocument/2006/relationships/image" Target="../media/image5.jpeg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FAB8A-2EF9-40E7-8FAB-233118E1E4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2pm9mnm\Desktop\temporary\Briefings with new Rendering\Chief of Engineers small imag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1" y="2971800"/>
            <a:ext cx="5181600" cy="3886200"/>
          </a:xfrm>
          <a:prstGeom prst="rect">
            <a:avLst/>
          </a:prstGeom>
          <a:noFill/>
        </p:spPr>
      </p:pic>
      <p:pic>
        <p:nvPicPr>
          <p:cNvPr id="3075" name="Picture 3" descr="C:\Users\l2pm9mnm\Desktop\temporary\Briefings with new Rendering\1- NEW Folsom Aerial small version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1" y="1116584"/>
            <a:ext cx="4419600" cy="2942654"/>
          </a:xfrm>
          <a:prstGeom prst="rect">
            <a:avLst/>
          </a:prstGeom>
          <a:noFill/>
        </p:spPr>
      </p:pic>
      <p:pic>
        <p:nvPicPr>
          <p:cNvPr id="7172" name="Picture 11" descr="ppt_camo_bkgrnd-03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152400"/>
            <a:ext cx="6324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PRESENTATION TITLE</a:t>
            </a:r>
          </a:p>
        </p:txBody>
      </p:sp>
      <p:sp>
        <p:nvSpPr>
          <p:cNvPr id="209932" name="Text Box 12"/>
          <p:cNvSpPr txBox="1">
            <a:spLocks noChangeArrowheads="1"/>
          </p:cNvSpPr>
          <p:nvPr/>
        </p:nvSpPr>
        <p:spPr bwMode="auto">
          <a:xfrm>
            <a:off x="20804" y="4521916"/>
            <a:ext cx="35972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b="1" dirty="0">
                <a:solidFill>
                  <a:srgbClr val="000000"/>
                </a:solidFill>
              </a:rPr>
              <a:t>US Army Corps of Engineers</a:t>
            </a:r>
          </a:p>
          <a:p>
            <a:pPr>
              <a:defRPr/>
            </a:pPr>
            <a:r>
              <a:rPr lang="en-US" b="1" dirty="0">
                <a:solidFill>
                  <a:srgbClr val="000000"/>
                </a:solidFill>
              </a:rPr>
              <a:t>BUILDING STRONG</a:t>
            </a:r>
            <a:r>
              <a:rPr lang="en-US" sz="1400" b="1" baseline="-25000" dirty="0">
                <a:solidFill>
                  <a:srgbClr val="000000"/>
                </a:solidFill>
              </a:rPr>
              <a:t>®</a:t>
            </a:r>
          </a:p>
        </p:txBody>
      </p:sp>
      <p:pic>
        <p:nvPicPr>
          <p:cNvPr id="7174" name="Picture 13" descr="USACE_logo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32902" y="3600768"/>
            <a:ext cx="1410195" cy="96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733778" y="4082562"/>
            <a:ext cx="4410222" cy="13579"/>
          </a:xfrm>
          <a:prstGeom prst="line">
            <a:avLst/>
          </a:prstGeom>
          <a:noFill/>
          <a:ln w="635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 spd="slow" advClick="0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2" descr="X:\IM\VI\Logos\Branding\USARMY_3D_RGB_MD_PS.png"/>
          <p:cNvPicPr>
            <a:picLocks noChangeAspect="1" noChangeArrowheads="1"/>
          </p:cNvPicPr>
          <p:nvPr userDrawn="1"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57200" y="5819775"/>
            <a:ext cx="6858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39898-7CE0-4FD9-80A1-689901D0DBE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3" name="Picture 8" descr="USACE_logo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8004175" y="5867400"/>
            <a:ext cx="758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223000" y="6400800"/>
            <a:ext cx="26066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</a:rPr>
              <a:t>BUILDING STRONG</a:t>
            </a:r>
            <a:r>
              <a:rPr lang="en-US" sz="1400" b="1" baseline="-25000" dirty="0">
                <a:solidFill>
                  <a:srgbClr val="000000"/>
                </a:solidFill>
              </a:rPr>
              <a:t>®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1219200" y="6386513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700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Arial" charset="0"/>
        <a:buChar char="►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 3" pitchFamily="18" charset="2"/>
        <a:buChar char="w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2" descr="X:\IM\VI\Logos\Branding\USARMY_3D_RGB_MD_PS.png"/>
          <p:cNvPicPr>
            <a:picLocks noChangeAspect="1" noChangeArrowheads="1"/>
          </p:cNvPicPr>
          <p:nvPr userDrawn="1"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57200" y="5819775"/>
            <a:ext cx="6858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39898-7CE0-4FD9-80A1-689901D0DBE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3" name="Picture 8" descr="USACE_logo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8004175" y="5867400"/>
            <a:ext cx="758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223000" y="6400800"/>
            <a:ext cx="26066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</a:rPr>
              <a:t>BUILDING STRONG</a:t>
            </a:r>
            <a:r>
              <a:rPr lang="en-US" sz="1400" b="1" baseline="-25000" dirty="0">
                <a:solidFill>
                  <a:srgbClr val="000000"/>
                </a:solidFill>
              </a:rPr>
              <a:t>®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1219200" y="6386513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9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Arial" charset="0"/>
        <a:buChar char="►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 3" pitchFamily="18" charset="2"/>
        <a:buChar char="w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7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2" descr="X:\IM\VI\Logos\Branding\USARMY_3D_RGB_MD_PS.png"/>
          <p:cNvPicPr>
            <a:picLocks noChangeAspect="1" noChangeArrowheads="1"/>
          </p:cNvPicPr>
          <p:nvPr userDrawn="1"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457200" y="5819775"/>
            <a:ext cx="6858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39898-7CE0-4FD9-80A1-689901D0DBE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3" name="Picture 8" descr="USACE_logo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8004175" y="5867400"/>
            <a:ext cx="758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223000" y="6400800"/>
            <a:ext cx="26066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</a:rPr>
              <a:t>BUILDING STRONG</a:t>
            </a:r>
            <a:r>
              <a:rPr lang="en-US" sz="1400" b="1" baseline="-25000" dirty="0">
                <a:solidFill>
                  <a:srgbClr val="000000"/>
                </a:solidFill>
              </a:rPr>
              <a:t>®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1219200" y="6386513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32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Arial" charset="0"/>
        <a:buChar char="►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 3" pitchFamily="18" charset="2"/>
        <a:buChar char="w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2" descr="X:\IM\VI\Logos\Branding\USARMY_3D_RGB_MD_PS.png"/>
          <p:cNvPicPr>
            <a:picLocks noChangeAspect="1" noChangeArrowheads="1"/>
          </p:cNvPicPr>
          <p:nvPr userDrawn="1"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57200" y="5819779"/>
            <a:ext cx="6858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39898-7CE0-4FD9-80A1-689901D0DBE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3" name="Picture 8" descr="USACE_logo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8004177" y="5867404"/>
            <a:ext cx="758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223002" y="6400801"/>
            <a:ext cx="260667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</a:rPr>
              <a:t>BUILDING STRONG</a:t>
            </a:r>
            <a:r>
              <a:rPr lang="en-US" sz="1400" b="1" baseline="-25000" dirty="0">
                <a:solidFill>
                  <a:srgbClr val="000000"/>
                </a:solidFill>
              </a:rPr>
              <a:t>®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1219200" y="6386513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480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SzPct val="75000"/>
        <a:buFont typeface="Arial" charset="0"/>
        <a:buChar char="►"/>
        <a:defRPr sz="2800">
          <a:solidFill>
            <a:schemeClr val="tx1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SzPct val="75000"/>
        <a:buFont typeface="Wingdings 3" pitchFamily="18" charset="2"/>
        <a:buChar char="w"/>
        <a:defRPr sz="2000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2" descr="X:\IM\VI\Logos\Branding\USARMY_3D_RGB_MD_PS.png"/>
          <p:cNvPicPr>
            <a:picLocks noChangeAspect="1" noChangeArrowheads="1"/>
          </p:cNvPicPr>
          <p:nvPr userDrawn="1"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57200" y="5819775"/>
            <a:ext cx="6858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39898-7CE0-4FD9-80A1-689901D0DBE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3" name="Picture 8" descr="USACE_logo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8004175" y="5867400"/>
            <a:ext cx="758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223000" y="6400800"/>
            <a:ext cx="26066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</a:rPr>
              <a:t>BUILDING STRONG</a:t>
            </a:r>
            <a:r>
              <a:rPr lang="en-US" sz="1400" b="1" baseline="-25000" dirty="0">
                <a:solidFill>
                  <a:srgbClr val="000000"/>
                </a:solidFill>
              </a:rPr>
              <a:t>®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1219200" y="6386513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74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Arial" charset="0"/>
        <a:buChar char="►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 3" pitchFamily="18" charset="2"/>
        <a:buChar char="w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2" descr="X:\IM\VI\Logos\Branding\USARMY_3D_RGB_MD_PS.png"/>
          <p:cNvPicPr>
            <a:picLocks noChangeAspect="1" noChangeArrowheads="1"/>
          </p:cNvPicPr>
          <p:nvPr userDrawn="1"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457200" y="5819775"/>
            <a:ext cx="6858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39898-7CE0-4FD9-80A1-689901D0DBE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3" name="Picture 8" descr="USACE_logo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8004175" y="5867400"/>
            <a:ext cx="758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223000" y="6400800"/>
            <a:ext cx="26066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</a:rPr>
              <a:t>BUILDING STRONG</a:t>
            </a:r>
            <a:r>
              <a:rPr lang="en-US" sz="1400" b="1" baseline="-25000" dirty="0">
                <a:solidFill>
                  <a:srgbClr val="000000"/>
                </a:solidFill>
              </a:rPr>
              <a:t>®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1219200" y="6386513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13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Arial" charset="0"/>
        <a:buChar char="►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 3" pitchFamily="18" charset="2"/>
        <a:buChar char="w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2" descr="X:\IM\VI\Logos\Branding\USARMY_3D_RGB_MD_PS.png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57200" y="5819775"/>
            <a:ext cx="6858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39898-7CE0-4FD9-80A1-689901D0DBE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3" name="Picture 8" descr="USACE_logo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4175" y="5867400"/>
            <a:ext cx="758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223000" y="6400800"/>
            <a:ext cx="26066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srgbClr val="000000"/>
                </a:solidFill>
              </a:rPr>
              <a:t>BUILDING STRONG</a:t>
            </a:r>
            <a:r>
              <a:rPr lang="en-US" sz="1400" b="1" baseline="-25000" dirty="0">
                <a:solidFill>
                  <a:srgbClr val="000000"/>
                </a:solidFill>
              </a:rPr>
              <a:t>®</a:t>
            </a: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1219200" y="6386513"/>
            <a:ext cx="746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28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Arial" charset="0"/>
        <a:buChar char="►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 3" pitchFamily="18" charset="2"/>
        <a:buChar char="w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JFP - BUDGET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3886200"/>
          </a:xfrm>
        </p:spPr>
        <p:txBody>
          <a:bodyPr/>
          <a:lstStyle/>
          <a:p>
            <a:r>
              <a:rPr lang="en-US" sz="2800" dirty="0" smtClean="0"/>
              <a:t>PCA Signed March 2004</a:t>
            </a:r>
          </a:p>
          <a:p>
            <a:pPr lvl="1"/>
            <a:r>
              <a:rPr lang="en-US" sz="2400" dirty="0" smtClean="0"/>
              <a:t>Federal: USACE (65%)</a:t>
            </a:r>
          </a:p>
          <a:p>
            <a:pPr lvl="1"/>
            <a:r>
              <a:rPr lang="en-US" sz="2400" dirty="0" smtClean="0"/>
              <a:t>Non-Federal (35%): [</a:t>
            </a:r>
            <a:r>
              <a:rPr lang="en-US" sz="2000" dirty="0" smtClean="0"/>
              <a:t>State: 70% and SAFCA 30%</a:t>
            </a:r>
            <a:r>
              <a:rPr lang="en-US" sz="2400" dirty="0" smtClean="0"/>
              <a:t>]</a:t>
            </a:r>
            <a:endParaRPr lang="en-US" sz="2000" dirty="0" smtClean="0"/>
          </a:p>
          <a:p>
            <a:r>
              <a:rPr lang="en-US" sz="2800" dirty="0" smtClean="0"/>
              <a:t>BUDGET</a:t>
            </a:r>
          </a:p>
          <a:p>
            <a:pPr lvl="1"/>
            <a:r>
              <a:rPr lang="en-US" sz="2400" dirty="0" smtClean="0"/>
              <a:t>(Projected) Total Project Cost: $812M</a:t>
            </a:r>
          </a:p>
          <a:p>
            <a:pPr lvl="1"/>
            <a:r>
              <a:rPr lang="en-US" sz="2400" dirty="0" smtClean="0"/>
              <a:t>Authorized Amount: $833M</a:t>
            </a:r>
          </a:p>
          <a:p>
            <a:pPr lvl="2"/>
            <a:r>
              <a:rPr lang="en-US" sz="2000" dirty="0" smtClean="0"/>
              <a:t>State Cash Contributions to-date: $185M</a:t>
            </a:r>
          </a:p>
          <a:p>
            <a:pPr lvl="2"/>
            <a:r>
              <a:rPr lang="en-US" sz="2000" dirty="0" smtClean="0"/>
              <a:t>State Contractual Remaining: $20M </a:t>
            </a:r>
          </a:p>
          <a:p>
            <a:pPr lvl="2"/>
            <a:r>
              <a:rPr lang="en-US" sz="2000" dirty="0" smtClean="0"/>
              <a:t>State Creditable Activities Approved to-date: $2.7M</a:t>
            </a:r>
          </a:p>
          <a:p>
            <a:pPr lvl="1"/>
            <a:r>
              <a:rPr lang="en-US" sz="2400" dirty="0" smtClean="0"/>
              <a:t>902 Limit: $978M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1675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PPT_Master_Slide_Template">
  <a:themeElements>
    <a:clrScheme name="1_PPT_Master_Slide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PPT_Master_Slide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PT_Master_Slide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T_Master_Slide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T_Master_Slide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T_Master_Slide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T_Master_Slide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T_Master_Slide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T_Master_Slide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T_Master_Slide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T_Master_Slide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T_Master_Slide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T_Master_Slide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T_Master_Slide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5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6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65C0AAD64BD14B87B4799DC7CEB72F" ma:contentTypeVersion="0" ma:contentTypeDescription="Create a new document." ma:contentTypeScope="" ma:versionID="8b3c893d484ea0262595c624ed9cd7f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42302D-1952-49BD-BB68-B087AEC4D9ED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E7F4448-2D8B-4410-A097-D717FDA462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CB9E838-5443-4096-AE3F-37FCC54B35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9729</TotalTime>
  <Words>67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9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Office Theme</vt:lpstr>
      <vt:lpstr>2_PPT_Master_Slide_Template</vt:lpstr>
      <vt:lpstr>Custom Design</vt:lpstr>
      <vt:lpstr>1_Custom Design</vt:lpstr>
      <vt:lpstr>2_Custom Design</vt:lpstr>
      <vt:lpstr>3_Custom Design</vt:lpstr>
      <vt:lpstr>4_Custom Design</vt:lpstr>
      <vt:lpstr>5_Custom Design</vt:lpstr>
      <vt:lpstr>6_Custom Design</vt:lpstr>
      <vt:lpstr>JFP - BUDGET</vt:lpstr>
    </vt:vector>
  </TitlesOfParts>
  <Company>USACE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Joint Federal Project (JFP) Folsom Dam Modifications  SPD IPR to HQ</dc:title>
  <dc:creator>l2pm9mnm</dc:creator>
  <cp:lastModifiedBy>Brabec, Jason@DWR</cp:lastModifiedBy>
  <cp:revision>512</cp:revision>
  <cp:lastPrinted>2016-03-23T17:54:46Z</cp:lastPrinted>
  <dcterms:created xsi:type="dcterms:W3CDTF">2013-07-18T17:52:08Z</dcterms:created>
  <dcterms:modified xsi:type="dcterms:W3CDTF">2016-03-23T18:10:23Z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0x010100B765C0AAD64BD14B87B4799DC7CEB72F</vt:lpwstr>
  </property>
</Properties>
</file>