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3" r:id="rId9"/>
    <p:sldId id="331" r:id="rId1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71D"/>
    <a:srgbClr val="C198E0"/>
    <a:srgbClr val="C39BE1"/>
    <a:srgbClr val="BC8FDD"/>
    <a:srgbClr val="E68900"/>
    <a:srgbClr val="FF9900"/>
    <a:srgbClr val="3399FF"/>
    <a:srgbClr val="AE78D6"/>
    <a:srgbClr val="09FF78"/>
    <a:srgbClr val="00E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2238" autoAdjust="0"/>
  </p:normalViewPr>
  <p:slideViewPr>
    <p:cSldViewPr>
      <p:cViewPr>
        <p:scale>
          <a:sx n="100" d="100"/>
          <a:sy n="100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00DD-9E1F-47BE-B9DD-7180311EF892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05D83-1514-4086-A668-3BE4368AB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3716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99"/>
            <a:ext cx="8686800" cy="839549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8686800" cy="4770714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>
                <a:latin typeface="Calibri" pitchFamily="34" charset="0"/>
              </a:rPr>
              <a:t/>
            </a:r>
            <a:br>
              <a:rPr lang="en-US" altLang="en-US" sz="4000" b="1">
                <a:latin typeface="Calibri" pitchFamily="34" charset="0"/>
              </a:rPr>
            </a:br>
            <a:endParaRPr lang="en-US" altLang="en-US" sz="4000" b="1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838200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707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85000"/>
                  </a:schemeClr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75000"/>
                  </a:schemeClr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65000"/>
                  </a:schemeClr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2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CVFPB_logo_update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862" y="762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612px-US-ArmyCorpsOfEngineers-Logo_svg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105615" cy="84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599"/>
            <a:ext cx="8686800" cy="839549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99"/>
            <a:ext cx="8686800" cy="839549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Pages%20from%20Interim%20OM%20Manual%20South%20Sac%20June%202015.pdf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Support.pdf" TargetMode="Externa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Col.%20Farrell%20to%20EO%20Gallagher%20-%20Notice%20of%20Project%20Completion.pdf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8737375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2484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38200" y="64008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Central Valley Flood Protection Board Meeting – Agenda Item No. 7A</a:t>
            </a:r>
            <a:endParaRPr 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hlinkClick r:id="rId15" action="ppaction://hlinkfile"/>
          </p:cNvPr>
          <p:cNvSpPr txBox="1"/>
          <p:nvPr userDrawn="1"/>
        </p:nvSpPr>
        <p:spPr>
          <a:xfrm>
            <a:off x="6019800" y="6400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Staff</a:t>
            </a:r>
            <a:r>
              <a:rPr lang="en-US" sz="1200" baseline="0" dirty="0" smtClean="0">
                <a:latin typeface="Calibri" panose="020F0502020204030204" pitchFamily="34" charset="0"/>
              </a:rPr>
              <a:t> Report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4" name="TextBox 13">
            <a:hlinkClick r:id="rId16" action="ppaction://hlinkfile"/>
          </p:cNvPr>
          <p:cNvSpPr txBox="1"/>
          <p:nvPr userDrawn="1"/>
        </p:nvSpPr>
        <p:spPr>
          <a:xfrm>
            <a:off x="7010400" y="6400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Nov</a:t>
            </a:r>
            <a:r>
              <a:rPr lang="en-US" sz="1200" baseline="0" dirty="0" smtClean="0">
                <a:latin typeface="Calibri" panose="020F0502020204030204" pitchFamily="34" charset="0"/>
              </a:rPr>
              <a:t> 2015 Presentation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hlinkClick r:id="rId17" action="ppaction://hlinkfile"/>
          </p:cNvPr>
          <p:cNvSpPr txBox="1"/>
          <p:nvPr userDrawn="1"/>
        </p:nvSpPr>
        <p:spPr>
          <a:xfrm>
            <a:off x="8001000" y="6400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Nov</a:t>
            </a:r>
            <a:r>
              <a:rPr lang="en-US" sz="1200" baseline="0" dirty="0" smtClean="0">
                <a:latin typeface="Calibri" panose="020F0502020204030204" pitchFamily="34" charset="0"/>
              </a:rPr>
              <a:t> 2015 Letter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960"/>
            <a:ext cx="1005840" cy="100584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43862" y="762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612px-US-ArmyCorpsOfEngineers-Logo_svg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" y="152400"/>
            <a:ext cx="1105615" cy="84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05600" cy="838200"/>
          </a:xfrm>
          <a:noFill/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CVIFMS UPDATE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959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5715000"/>
            <a:ext cx="9144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45720" tIns="0" rIns="45720" bIns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u="none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lue Highway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25, 2016</a:t>
            </a:r>
            <a:endParaRPr lang="en-US" sz="18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05600" cy="838200"/>
          </a:xfrm>
          <a:noFill/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Study Sponsors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1676400"/>
          </a:xfrm>
          <a:noFill/>
        </p:spPr>
        <p:txBody>
          <a:bodyPr>
            <a:noAutofit/>
          </a:bodyPr>
          <a:lstStyle/>
          <a:p>
            <a:pPr marL="111125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F7E71D"/>
                </a:solidFill>
              </a:rPr>
              <a:t>Federal Sponsor</a:t>
            </a:r>
          </a:p>
          <a:p>
            <a:pPr marL="2286000" indent="-228600">
              <a:spcBef>
                <a:spcPts val="600"/>
              </a:spcBef>
              <a:buClr>
                <a:srgbClr val="F7E71D"/>
              </a:buClr>
            </a:pPr>
            <a:r>
              <a:rPr lang="en-US" sz="2000" dirty="0" smtClean="0"/>
              <a:t>United States Army Corps of Engineers (USACE)</a:t>
            </a:r>
          </a:p>
          <a:p>
            <a:pPr marL="2286000" lvl="1" indent="0">
              <a:spcBef>
                <a:spcPts val="600"/>
              </a:spcBef>
              <a:buClr>
                <a:srgbClr val="F7E71D"/>
              </a:buClr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Project Management by Sacramento District (USACE-SPK)</a:t>
            </a:r>
          </a:p>
          <a:p>
            <a:pPr marL="111125" indent="0">
              <a:spcBef>
                <a:spcPts val="1800"/>
              </a:spcBef>
              <a:buNone/>
            </a:pPr>
            <a:r>
              <a:rPr lang="en-US" sz="600" dirty="0" smtClean="0">
                <a:solidFill>
                  <a:srgbClr val="F7E71D"/>
                </a:solidFill>
              </a:rPr>
              <a:t>`</a:t>
            </a:r>
          </a:p>
        </p:txBody>
      </p:sp>
      <p:pic>
        <p:nvPicPr>
          <p:cNvPr id="7" name="Picture 7" descr="612px-US-ArmyCorpsOfEngineers-Logo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119336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3002660"/>
            <a:ext cx="8686800" cy="3299757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rgbClr val="D00028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0">
              <a:spcBef>
                <a:spcPts val="18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F7E71D"/>
                </a:solidFill>
              </a:rPr>
              <a:t>Non-Federal Sponsors</a:t>
            </a:r>
          </a:p>
          <a:p>
            <a:pPr marL="2286000" indent="-228600">
              <a:spcBef>
                <a:spcPts val="1200"/>
              </a:spcBef>
              <a:buClr>
                <a:srgbClr val="F7E71D"/>
              </a:buClr>
            </a:pPr>
            <a:endParaRPr lang="en-US" sz="2000" dirty="0" smtClean="0"/>
          </a:p>
          <a:p>
            <a:pPr marL="2286000" indent="-228600">
              <a:spcBef>
                <a:spcPts val="1200"/>
              </a:spcBef>
              <a:buClr>
                <a:srgbClr val="F7E71D"/>
              </a:buClr>
            </a:pPr>
            <a:r>
              <a:rPr lang="en-US" sz="2000" dirty="0" smtClean="0"/>
              <a:t>Central Valley Flood Protection Board (Board)</a:t>
            </a:r>
          </a:p>
          <a:p>
            <a:pPr marL="2286000" indent="-228600">
              <a:spcBef>
                <a:spcPts val="1200"/>
              </a:spcBef>
              <a:buClr>
                <a:srgbClr val="F7E71D"/>
              </a:buClr>
            </a:pPr>
            <a:r>
              <a:rPr lang="en-US" sz="2000" dirty="0" smtClean="0"/>
              <a:t>Department of Water Resources (DWR)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914400" cy="9144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VFPB_logo_update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7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05600" y="1752600"/>
            <a:ext cx="2590799" cy="1828800"/>
          </a:xfrm>
          <a:noFill/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 of Study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07392"/>
            <a:ext cx="4724400" cy="596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0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05600" cy="838200"/>
          </a:xfrm>
          <a:noFill/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 Points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143000"/>
            <a:ext cx="86868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rgbClr val="D00028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Collaborative Sacramento River Watershed Assessment </a:t>
            </a:r>
          </a:p>
          <a:p>
            <a:r>
              <a:rPr lang="en-US" sz="2400" dirty="0" smtClean="0"/>
              <a:t>3-partners	USACE, BOARD, DWR</a:t>
            </a:r>
          </a:p>
          <a:p>
            <a:r>
              <a:rPr lang="en-US" sz="2400" dirty="0" smtClean="0"/>
              <a:t>3-purposes	</a:t>
            </a:r>
            <a:r>
              <a:rPr lang="en-US" sz="2400" dirty="0" err="1" smtClean="0"/>
              <a:t>F</a:t>
            </a:r>
            <a:r>
              <a:rPr lang="en-US" sz="1000" dirty="0" err="1" smtClean="0"/>
              <a:t>lood</a:t>
            </a:r>
            <a:r>
              <a:rPr lang="en-US" sz="2400" dirty="0" err="1" smtClean="0"/>
              <a:t>R</a:t>
            </a:r>
            <a:r>
              <a:rPr lang="en-US" sz="1000" dirty="0" err="1" smtClean="0"/>
              <a:t>isk</a:t>
            </a:r>
            <a:r>
              <a:rPr lang="en-US" sz="2400" dirty="0" err="1" smtClean="0"/>
              <a:t>M</a:t>
            </a:r>
            <a:r>
              <a:rPr lang="en-US" sz="1000" dirty="0" err="1" smtClean="0"/>
              <a:t>anagement</a:t>
            </a:r>
            <a:r>
              <a:rPr lang="en-US" sz="2400" dirty="0" smtClean="0"/>
              <a:t>, </a:t>
            </a:r>
            <a:r>
              <a:rPr lang="en-US" sz="2400" dirty="0" err="1" smtClean="0"/>
              <a:t>E</a:t>
            </a:r>
            <a:r>
              <a:rPr lang="en-US" sz="1000" dirty="0" err="1" smtClean="0"/>
              <a:t>cosystem</a:t>
            </a:r>
            <a:r>
              <a:rPr lang="en-US" sz="2400" dirty="0" err="1" smtClean="0"/>
              <a:t>R</a:t>
            </a:r>
            <a:r>
              <a:rPr lang="en-US" sz="1000" dirty="0" err="1" smtClean="0"/>
              <a:t>estoration</a:t>
            </a:r>
            <a:r>
              <a:rPr lang="en-US" sz="2400" dirty="0" smtClean="0"/>
              <a:t>, </a:t>
            </a:r>
            <a:r>
              <a:rPr lang="en-US" sz="2400" dirty="0" err="1" smtClean="0"/>
              <a:t>W</a:t>
            </a:r>
            <a:r>
              <a:rPr lang="en-US" sz="1000" dirty="0" err="1" smtClean="0"/>
              <a:t>ater</a:t>
            </a:r>
            <a:r>
              <a:rPr lang="en-US" sz="2400" dirty="0" err="1" smtClean="0"/>
              <a:t>S</a:t>
            </a:r>
            <a:r>
              <a:rPr lang="en-US" sz="1000" dirty="0" err="1" smtClean="0"/>
              <a:t>upply</a:t>
            </a:r>
            <a:endParaRPr lang="en-US" sz="1000" dirty="0" smtClean="0"/>
          </a:p>
          <a:p>
            <a:r>
              <a:rPr lang="en-US" sz="2400" dirty="0" smtClean="0"/>
              <a:t>Will result in Final Watershed Plan in 2016</a:t>
            </a:r>
          </a:p>
          <a:p>
            <a:r>
              <a:rPr lang="en-US" sz="2400" dirty="0" smtClean="0"/>
              <a:t>Main Finding:  Potential Federal interest within any of the conceptual alternatives and purposes</a:t>
            </a:r>
          </a:p>
          <a:p>
            <a:r>
              <a:rPr lang="en-US" sz="2400" dirty="0" smtClean="0"/>
              <a:t>Mechanism </a:t>
            </a:r>
            <a:r>
              <a:rPr lang="en-US" sz="2400" dirty="0"/>
              <a:t>for USACE </a:t>
            </a:r>
            <a:r>
              <a:rPr lang="en-US" sz="2400" dirty="0" smtClean="0"/>
              <a:t>to </a:t>
            </a:r>
            <a:r>
              <a:rPr lang="en-US" sz="2400" dirty="0"/>
              <a:t>align its ongoing projects </a:t>
            </a:r>
            <a:r>
              <a:rPr lang="en-US" sz="2400" dirty="0" smtClean="0"/>
              <a:t>and investigations </a:t>
            </a:r>
            <a:r>
              <a:rPr lang="en-US" sz="2400" dirty="0"/>
              <a:t>in the Central Valley with the CVFPP and with other potential </a:t>
            </a:r>
            <a:r>
              <a:rPr lang="en-US" sz="2400" dirty="0" smtClean="0"/>
              <a:t>partners</a:t>
            </a:r>
          </a:p>
          <a:p>
            <a:r>
              <a:rPr lang="en-US" sz="2400" dirty="0" smtClean="0"/>
              <a:t>Establishes strong basis for future partnership with USACE in Sacramento Basin</a:t>
            </a:r>
          </a:p>
          <a:p>
            <a:r>
              <a:rPr lang="en-US" sz="2400" dirty="0" smtClean="0"/>
              <a:t>Positive comments and support received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838200"/>
          </a:xfrm>
          <a:noFill/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Study Objective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52400" y="1409700"/>
            <a:ext cx="8686800" cy="4762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7160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2400" dirty="0">
                <a:latin typeface="Calibri" pitchFamily="34" charset="0"/>
              </a:rPr>
              <a:t>Develop a comprehensive basin-wide management plan that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marL="137160">
              <a:spcBef>
                <a:spcPct val="20000"/>
              </a:spcBef>
              <a:buClr>
                <a:srgbClr val="FFFF00"/>
              </a:buClr>
              <a:buSzPct val="80000"/>
            </a:pPr>
            <a:endParaRPr lang="en-US" sz="2400" dirty="0">
              <a:latin typeface="Calibri" pitchFamily="34" charset="0"/>
            </a:endParaRPr>
          </a:p>
          <a:p>
            <a:pPr marL="548640" indent="-41148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Incorporates public input and involvement,</a:t>
            </a:r>
          </a:p>
          <a:p>
            <a:pPr marL="548640" indent="-41148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Assesses existing watershed characteristics and conditions</a:t>
            </a:r>
            <a:r>
              <a:rPr lang="en-US" sz="2400" dirty="0" smtClean="0">
                <a:latin typeface="Calibri" pitchFamily="34" charset="0"/>
              </a:rPr>
              <a:t>,</a:t>
            </a:r>
          </a:p>
          <a:p>
            <a:pPr marL="548640" indent="-41148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Utilizes technical work already completed by the State</a:t>
            </a:r>
            <a:endParaRPr lang="en-US" sz="2400" dirty="0">
              <a:latin typeface="Calibri" pitchFamily="34" charset="0"/>
            </a:endParaRPr>
          </a:p>
          <a:p>
            <a:pPr marL="548640" indent="-41148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Identifies watershed issues and concerns</a:t>
            </a:r>
            <a:r>
              <a:rPr lang="en-US" sz="2400" dirty="0" smtClean="0">
                <a:latin typeface="Calibri" pitchFamily="34" charset="0"/>
              </a:rPr>
              <a:t>,</a:t>
            </a:r>
          </a:p>
          <a:p>
            <a:pPr marL="548640" indent="-41148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Supports the CVFPP effort as a companion study,</a:t>
            </a:r>
            <a:endParaRPr lang="en-US" sz="2400" dirty="0">
              <a:latin typeface="Calibri" pitchFamily="34" charset="0"/>
            </a:endParaRPr>
          </a:p>
          <a:p>
            <a:pPr marL="548640" indent="-41148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Develops, evaluates and prioritizes conceptual plans including both structural  and non-structural measures, in support of  watershed needs, and </a:t>
            </a:r>
          </a:p>
          <a:p>
            <a:pPr marL="548640" indent="-41148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Identifies potential “spin-off” and “off-shoot” projects that may fall under appropriate Federal, State and/or local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23779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838200"/>
          </a:xfrm>
          <a:noFill/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Previous Board Actions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2196"/>
            <a:ext cx="8229600" cy="49038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21 July 2010 – Signed a Feasibility Cost Sharing Agreement (FCSA) to initiate study</a:t>
            </a:r>
          </a:p>
          <a:p>
            <a:r>
              <a:rPr lang="en-US" sz="2800" dirty="0" smtClean="0"/>
              <a:t>30 August 2013 – Signed a FCSA Amendment to reshape the study in line with the SMART Planning (3x3x3) initiative</a:t>
            </a:r>
          </a:p>
          <a:p>
            <a:r>
              <a:rPr lang="en-US" sz="2800" dirty="0" smtClean="0"/>
              <a:t>20 November 2015 – Motion passed to modify letter of support from the Board and delegate it to the executive committee for approval and signature</a:t>
            </a:r>
          </a:p>
          <a:p>
            <a:r>
              <a:rPr lang="en-US" sz="2800" dirty="0" smtClean="0"/>
              <a:t>17 December 2015 </a:t>
            </a:r>
            <a:r>
              <a:rPr lang="en-US" sz="2800" dirty="0"/>
              <a:t>– </a:t>
            </a:r>
            <a:r>
              <a:rPr lang="en-US" sz="2800" dirty="0" smtClean="0"/>
              <a:t>Support letter signed and submitted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838200"/>
          </a:xfrm>
          <a:noFill/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9154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Submit Final CVIFMS Watershed Plan to South Pacific Division, Headquarters US Army Corps of Engineers, and the Assistant Secretary of the Army (Civil Works) for approval starting in April</a:t>
            </a:r>
          </a:p>
          <a:p>
            <a:r>
              <a:rPr lang="en-US" sz="2400" dirty="0" smtClean="0"/>
              <a:t>Initiate “spin-off” and “off-shoot” studies under Federal, State and/or local authorities</a:t>
            </a:r>
          </a:p>
          <a:p>
            <a:pPr lvl="1"/>
            <a:r>
              <a:rPr lang="en-US" sz="2400" dirty="0"/>
              <a:t>San Joaquin </a:t>
            </a:r>
            <a:r>
              <a:rPr lang="en-US" sz="2400" dirty="0" smtClean="0"/>
              <a:t>River Watershed </a:t>
            </a:r>
            <a:r>
              <a:rPr lang="en-US" sz="2400" dirty="0"/>
              <a:t>Study</a:t>
            </a:r>
          </a:p>
          <a:p>
            <a:pPr lvl="1"/>
            <a:r>
              <a:rPr lang="en-US" sz="2400" dirty="0"/>
              <a:t>Middle and Upper Sacramento River Basin Comprehensive Study</a:t>
            </a:r>
          </a:p>
          <a:p>
            <a:pPr lvl="1"/>
            <a:r>
              <a:rPr lang="en-US" sz="2400" dirty="0" smtClean="0"/>
              <a:t>Climate </a:t>
            </a:r>
            <a:r>
              <a:rPr lang="en-US" sz="2400" dirty="0" smtClean="0"/>
              <a:t>Change Assessment</a:t>
            </a:r>
          </a:p>
          <a:p>
            <a:pPr lvl="1"/>
            <a:r>
              <a:rPr lang="en-US" sz="2400" dirty="0" smtClean="0"/>
              <a:t>Reservoir Re-Operation Study</a:t>
            </a:r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288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838200"/>
          </a:xfrm>
          <a:noFill/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52600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USACE:	Public Affairs Office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CVIFMS@usace.army.mil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Glen Reed, Project Manager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(916) 557-5332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anthony.g.reed@usace.army.mil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Rhiannon Kucharski, Lead Planner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(916) 557-7258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rhiannon.l.kucharski@usace.army.mil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DWR:	Christopher Williams, Project Manager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(916) 574-2375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christopher.williams@water.ca.gov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CVFPB:	Nancy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Moricz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Senior Engineer, CVFPB, 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(916) 574-2381</a:t>
            </a:r>
          </a:p>
          <a:p>
            <a:pPr marL="1371600" indent="-137160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nancy.moricz@water.ca.gov</a:t>
            </a:r>
          </a:p>
        </p:txBody>
      </p:sp>
    </p:spTree>
    <p:extLst>
      <p:ext uri="{BB962C8B-B14F-4D97-AF65-F5344CB8AC3E}">
        <p14:creationId xmlns:p14="http://schemas.microsoft.com/office/powerpoint/2010/main" val="987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838200"/>
          </a:xfrm>
          <a:noFill/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C:\Users\L2PDWRLK\AppData\Local\Microsoft\Windows\Temporary Internet Files\Content.IE5\T7FJ4HCA\MC9002821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2743200"/>
            <a:ext cx="1390073" cy="1600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27" y="1371600"/>
            <a:ext cx="3002973" cy="3886200"/>
          </a:xfrm>
          <a:prstGeom prst="rect">
            <a:avLst/>
          </a:prstGeom>
          <a:effectLst>
            <a:outerShdw blurRad="88900" dist="342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16797</TotalTime>
  <Words>312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        CVIFMS UPDATE</vt:lpstr>
      <vt:lpstr>        Study Sponsors</vt:lpstr>
      <vt:lpstr>Area of Study</vt:lpstr>
      <vt:lpstr>        Key Points</vt:lpstr>
      <vt:lpstr>        Study Objective</vt:lpstr>
      <vt:lpstr>        Previous Board Actions</vt:lpstr>
      <vt:lpstr>        Next Steps</vt:lpstr>
      <vt:lpstr>        Contacts</vt:lpstr>
      <vt:lpstr>      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cwilliam</cp:lastModifiedBy>
  <cp:revision>1890</cp:revision>
  <cp:lastPrinted>2016-03-24T15:59:51Z</cp:lastPrinted>
  <dcterms:created xsi:type="dcterms:W3CDTF">2010-03-04T17:56:25Z</dcterms:created>
  <dcterms:modified xsi:type="dcterms:W3CDTF">2016-03-25T14:27:30Z</dcterms:modified>
</cp:coreProperties>
</file>