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8" r:id="rId2"/>
    <p:sldId id="331" r:id="rId3"/>
    <p:sldId id="345" r:id="rId4"/>
    <p:sldId id="348" r:id="rId5"/>
    <p:sldId id="349" r:id="rId6"/>
    <p:sldId id="350" r:id="rId7"/>
    <p:sldId id="351" r:id="rId8"/>
    <p:sldId id="272"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7D37"/>
    <a:srgbClr val="218F4B"/>
    <a:srgbClr val="CC3399"/>
    <a:srgbClr val="705500"/>
    <a:srgbClr val="9FDAFF"/>
    <a:srgbClr val="004A82"/>
    <a:srgbClr val="D8B628"/>
    <a:srgbClr val="FFFF99"/>
    <a:srgbClr val="CCEC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705" autoAdjust="0"/>
  </p:normalViewPr>
  <p:slideViewPr>
    <p:cSldViewPr>
      <p:cViewPr>
        <p:scale>
          <a:sx n="80" d="100"/>
          <a:sy n="80" d="100"/>
        </p:scale>
        <p:origin x="-1522" y="-1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30" d="100"/>
          <a:sy n="130" d="100"/>
        </p:scale>
        <p:origin x="-1690" y="80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4F9BD2C-A75F-44EF-8BF7-BCD417B5544E}" type="datetimeFigureOut">
              <a:rPr lang="en-US" smtClean="0"/>
              <a:t>3/24/2016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58F4A45-2446-413D-B265-58E900B6A808}" type="slidenum">
              <a:rPr lang="en-US" smtClean="0"/>
              <a:t>‹#›</a:t>
            </a:fld>
            <a:endParaRPr lang="en-US"/>
          </a:p>
        </p:txBody>
      </p:sp>
    </p:spTree>
    <p:extLst>
      <p:ext uri="{BB962C8B-B14F-4D97-AF65-F5344CB8AC3E}">
        <p14:creationId xmlns:p14="http://schemas.microsoft.com/office/powerpoint/2010/main" val="487645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FDB1EA0-47C7-4CEE-8CB5-FFFCA7020C63}" type="datetimeFigureOut">
              <a:rPr lang="en-US" smtClean="0"/>
              <a:pPr/>
              <a:t>3/24/2016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A1BCFE-8DEC-415F-9950-CB51D84C6D84}" type="slidenum">
              <a:rPr lang="en-US" smtClean="0"/>
              <a:pPr/>
              <a:t>‹#›</a:t>
            </a:fld>
            <a:endParaRPr lang="en-US" dirty="0"/>
          </a:p>
        </p:txBody>
      </p:sp>
    </p:spTree>
    <p:extLst>
      <p:ext uri="{BB962C8B-B14F-4D97-AF65-F5344CB8AC3E}">
        <p14:creationId xmlns:p14="http://schemas.microsoft.com/office/powerpoint/2010/main" val="144788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AB17715-CBF2-4C06-ADE0-FDEE1BDCE861}" type="slidenum">
              <a:rPr lang="en-US" smtClean="0"/>
              <a:pPr/>
              <a:t>1</a:t>
            </a:fld>
            <a:endParaRPr lang="en-US" dirty="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normAutofit/>
          </a:bodyPr>
          <a:lstStyle/>
          <a:p>
            <a:pPr eaLnBrk="1" hangingPunct="1"/>
            <a:r>
              <a:rPr lang="en-US" sz="2000" dirty="0" smtClean="0"/>
              <a:t>Good afternoon President Edgar, vice president Suarez, Secretary Dolan, members of the board.  For the record my name is Gary Lemon and I am the chief of the Permitting Section.  </a:t>
            </a:r>
          </a:p>
          <a:p>
            <a:pPr eaLnBrk="1" hangingPunct="1"/>
            <a:endParaRPr lang="en-US" sz="2000" dirty="0"/>
          </a:p>
          <a:p>
            <a:pPr eaLnBrk="1" hangingPunct="1"/>
            <a:r>
              <a:rPr lang="en-US" sz="2000" dirty="0" smtClean="0"/>
              <a:t>I think Board members are familiar with the permitting process so I will make my presentation brief.  One area Board members may not be familiar with is permitting staff so I will start there: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2</a:t>
            </a:fld>
            <a:endParaRPr lang="en-US" dirty="0" smtClean="0"/>
          </a:p>
        </p:txBody>
      </p:sp>
      <p:sp>
        <p:nvSpPr>
          <p:cNvPr id="23555" name="Rectangle 2"/>
          <p:cNvSpPr>
            <a:spLocks noGrp="1" noRot="1" noChangeAspect="1" noChangeArrowheads="1" noTextEdit="1"/>
          </p:cNvSpPr>
          <p:nvPr>
            <p:ph type="sldImg"/>
          </p:nvPr>
        </p:nvSpPr>
        <p:spPr>
          <a:xfrm>
            <a:off x="1752600" y="533400"/>
            <a:ext cx="3543300" cy="2657475"/>
          </a:xfrm>
          <a:ln/>
        </p:spPr>
      </p:sp>
      <p:sp>
        <p:nvSpPr>
          <p:cNvPr id="23556" name="Rectangle 3"/>
          <p:cNvSpPr>
            <a:spLocks noGrp="1" noChangeArrowheads="1"/>
          </p:cNvSpPr>
          <p:nvPr>
            <p:ph type="body" idx="1"/>
          </p:nvPr>
        </p:nvSpPr>
        <p:spPr>
          <a:xfrm>
            <a:off x="685800" y="3352800"/>
            <a:ext cx="5715000" cy="5562600"/>
          </a:xfrm>
          <a:noFill/>
          <a:ln/>
        </p:spPr>
        <p:txBody>
          <a:bodyPr>
            <a:normAutofit/>
          </a:bodyPr>
          <a:lstStyle/>
          <a:p>
            <a:pPr marL="228600" indent="-228600" eaLnBrk="1" hangingPunct="1">
              <a:buAutoNum type="arabicPeriod"/>
            </a:pPr>
            <a:r>
              <a:rPr lang="en-US" sz="1600" dirty="0" smtClean="0"/>
              <a:t>Mike Thao – August  2015, Minh </a:t>
            </a:r>
            <a:r>
              <a:rPr lang="en-US" sz="1600" dirty="0" err="1" smtClean="0"/>
              <a:t>Chieng</a:t>
            </a:r>
            <a:r>
              <a:rPr lang="en-US" sz="1600" dirty="0" smtClean="0"/>
              <a:t>  - March 2015 - PE exam April, Remy Gill – June 2014,    Sungho Lee – 2009  just received his PE License, </a:t>
            </a:r>
          </a:p>
          <a:p>
            <a:pPr marL="228600" indent="-228600" eaLnBrk="1" hangingPunct="1">
              <a:buAutoNum type="arabicPeriod"/>
            </a:pPr>
            <a:r>
              <a:rPr lang="en-US" sz="1600" dirty="0" smtClean="0"/>
              <a:t>Sterling Sorenson is our permitting guru having been with the Board since 1999.  Sterling was a maintenance worker with the Sac Yard and a levee inspector in the delta</a:t>
            </a:r>
            <a:r>
              <a:rPr lang="en-US" sz="1600" dirty="0"/>
              <a:t> </a:t>
            </a:r>
            <a:r>
              <a:rPr lang="en-US" sz="1600" dirty="0" smtClean="0"/>
              <a:t>before coming to the Board so he has a wealth of flood control knowledge.</a:t>
            </a:r>
          </a:p>
          <a:p>
            <a:pPr marL="228600" indent="-228600" eaLnBrk="1" hangingPunct="1">
              <a:buAutoNum type="arabicPeriod"/>
            </a:pPr>
            <a:r>
              <a:rPr lang="en-US" sz="1600" dirty="0" smtClean="0"/>
              <a:t>Ilene Wellman – </a:t>
            </a:r>
            <a:r>
              <a:rPr lang="en-US" sz="1600" dirty="0" err="1" smtClean="0"/>
              <a:t>Barbree</a:t>
            </a:r>
            <a:r>
              <a:rPr lang="en-US" sz="1600" dirty="0" smtClean="0"/>
              <a:t> is a senior engineer and comes to us on loan from DWR Division of Engineering.  Originally assigned to the Planning branch Ilene was transferred into the permitting section in December.   She has quickly become an integral part of the section.</a:t>
            </a:r>
          </a:p>
          <a:p>
            <a:pPr marL="228600" indent="-228600" eaLnBrk="1" hangingPunct="1">
              <a:buAutoNum type="arabicPeriod"/>
            </a:pPr>
            <a:r>
              <a:rPr lang="en-US" sz="1600" dirty="0" smtClean="0"/>
              <a:t>While not officially assigned to the PS I must mention Brian Cullum who serves primarily as our application intake person.  In addition to his numerous other duties Brian also performs: </a:t>
            </a:r>
          </a:p>
          <a:p>
            <a:pPr marL="685800" lvl="1" indent="-228600">
              <a:buAutoNum type="arabicPeriod"/>
            </a:pPr>
            <a:r>
              <a:rPr lang="en-US" sz="1600" dirty="0" smtClean="0"/>
              <a:t>cursory application review</a:t>
            </a:r>
          </a:p>
          <a:p>
            <a:pPr marL="685800" lvl="1" indent="-228600">
              <a:buAutoNum type="arabicPeriod"/>
            </a:pPr>
            <a:r>
              <a:rPr lang="en-US" sz="1600" dirty="0" smtClean="0"/>
              <a:t>screens calls, provides information, forwards calls to appropriate staff .  </a:t>
            </a:r>
            <a:endParaRPr lang="en-US" sz="1600" dirty="0"/>
          </a:p>
          <a:p>
            <a:pPr lvl="1"/>
            <a:r>
              <a:rPr lang="en-US" sz="1600" dirty="0" smtClean="0"/>
              <a:t>If it were not for Brian the PS would have difficulty keeping up with the workload.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3</a:t>
            </a:fld>
            <a:endParaRPr lang="en-US" dirty="0" smtClean="0"/>
          </a:p>
        </p:txBody>
      </p:sp>
      <p:sp>
        <p:nvSpPr>
          <p:cNvPr id="23555" name="Rectangle 2"/>
          <p:cNvSpPr>
            <a:spLocks noGrp="1" noRot="1" noChangeAspect="1" noChangeArrowheads="1" noTextEdit="1"/>
          </p:cNvSpPr>
          <p:nvPr>
            <p:ph type="sldImg"/>
          </p:nvPr>
        </p:nvSpPr>
        <p:spPr>
          <a:xfrm>
            <a:off x="1676400" y="533400"/>
            <a:ext cx="3467100" cy="2600325"/>
          </a:xfrm>
          <a:ln/>
        </p:spPr>
      </p:sp>
      <p:sp>
        <p:nvSpPr>
          <p:cNvPr id="23556" name="Rectangle 3"/>
          <p:cNvSpPr>
            <a:spLocks noGrp="1" noChangeArrowheads="1"/>
          </p:cNvSpPr>
          <p:nvPr>
            <p:ph type="body" idx="1"/>
          </p:nvPr>
        </p:nvSpPr>
        <p:spPr>
          <a:xfrm>
            <a:off x="701040" y="3276600"/>
            <a:ext cx="5608320" cy="5638800"/>
          </a:xfrm>
          <a:noFill/>
          <a:ln/>
        </p:spPr>
        <p:txBody>
          <a:bodyPr>
            <a:normAutofit lnSpcReduction="10000"/>
          </a:bodyPr>
          <a:lstStyle/>
          <a:p>
            <a:pPr lvl="5"/>
            <a:r>
              <a:rPr lang="en-US" sz="1400" dirty="0" smtClean="0"/>
              <a:t>	</a:t>
            </a:r>
            <a:r>
              <a:rPr lang="en-US" sz="2800" dirty="0" smtClean="0"/>
              <a:t>3</a:t>
            </a:r>
          </a:p>
          <a:p>
            <a:pPr marL="228600" indent="-228600" eaLnBrk="1" hangingPunct="1">
              <a:buAutoNum type="arabicParenR"/>
            </a:pPr>
            <a:r>
              <a:rPr lang="en-US" sz="1800" dirty="0" smtClean="0"/>
              <a:t>Office updates and future tasks as they relate to the Operations Branch, high priority projects, coordinate on enforcement cases, </a:t>
            </a:r>
            <a:r>
              <a:rPr lang="en-US" sz="1800" dirty="0" err="1" smtClean="0"/>
              <a:t>etc</a:t>
            </a:r>
            <a:endParaRPr lang="en-US" sz="1800" dirty="0" smtClean="0"/>
          </a:p>
          <a:p>
            <a:pPr marL="228600" indent="-228600" eaLnBrk="1" hangingPunct="1">
              <a:buAutoNum type="arabicParenR"/>
            </a:pPr>
            <a:r>
              <a:rPr lang="en-US" sz="1800" dirty="0" smtClean="0"/>
              <a:t>Office updates, staff issues, unique review circumstances, permit consistency. </a:t>
            </a:r>
          </a:p>
          <a:p>
            <a:pPr marL="228600" indent="-228600" eaLnBrk="1" hangingPunct="1">
              <a:buAutoNum type="arabicParenR"/>
            </a:pPr>
            <a:r>
              <a:rPr lang="en-US" sz="1800" dirty="0" smtClean="0"/>
              <a:t>Discuss unique situations with legal – jurisdictional questions, minor alterations, maintenance, permit conditions.</a:t>
            </a:r>
          </a:p>
          <a:p>
            <a:pPr marL="228600" indent="-228600" eaLnBrk="1" hangingPunct="1">
              <a:buAutoNum type="arabicParenR"/>
            </a:pPr>
            <a:r>
              <a:rPr lang="en-US" sz="1800" dirty="0" smtClean="0"/>
              <a:t>Board Meeting takeaways, office updates, staff news. </a:t>
            </a:r>
          </a:p>
          <a:p>
            <a:pPr eaLnBrk="1" hangingPunct="1"/>
            <a:endParaRPr lang="en-US" sz="1800" dirty="0" smtClean="0"/>
          </a:p>
          <a:p>
            <a:pPr marL="228600" indent="-228600" eaLnBrk="1" hangingPunct="1">
              <a:buAutoNum type="arabicParenR"/>
            </a:pPr>
            <a:r>
              <a:rPr lang="en-US" sz="1800" dirty="0" smtClean="0"/>
              <a:t>Discuss scheduled and outstanding applications.</a:t>
            </a:r>
          </a:p>
          <a:p>
            <a:pPr marL="228600" indent="-228600" eaLnBrk="1" hangingPunct="1">
              <a:buAutoNum type="arabicParenR"/>
            </a:pPr>
            <a:r>
              <a:rPr lang="en-US" sz="1800" dirty="0" smtClean="0"/>
              <a:t>USACE inspection/re-inspection update, enforcement update, DWR inspection issues (e.g. LMA utility inspection requirements)</a:t>
            </a:r>
          </a:p>
          <a:p>
            <a:pPr marL="228600" indent="-228600" eaLnBrk="1" hangingPunct="1">
              <a:buAutoNum type="arabicParenR"/>
            </a:pPr>
            <a:r>
              <a:rPr lang="en-US" sz="1800" dirty="0" smtClean="0"/>
              <a:t>Discuss permitting process, Title 23 standards, CEQA and NEPA, make recommendations.</a:t>
            </a:r>
          </a:p>
          <a:p>
            <a:pPr marL="228600" indent="-228600" eaLnBrk="1" hangingPunct="1">
              <a:buAutoNum type="arabicParenR"/>
            </a:pPr>
            <a:r>
              <a:rPr lang="en-US" sz="1800" dirty="0" smtClean="0"/>
              <a:t>Cursory plan review, coordinate with Corps on potential problems</a:t>
            </a:r>
          </a:p>
          <a:p>
            <a:pPr marL="228600" indent="-228600" eaLnBrk="1" hangingPunct="1">
              <a:buAutoNum type="arabicParenR"/>
            </a:pPr>
            <a:r>
              <a:rPr lang="en-US" sz="1800" dirty="0" smtClean="0"/>
              <a:t>USACE Regulatory process, also attended Yolo Bypass project workshop with USACE and Yolo Co.</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4</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xfrm>
            <a:off x="701040" y="4267200"/>
            <a:ext cx="5608320" cy="4724400"/>
          </a:xfrm>
          <a:noFill/>
          <a:ln/>
        </p:spPr>
        <p:txBody>
          <a:bodyPr>
            <a:noAutofit/>
          </a:bodyPr>
          <a:lstStyle/>
          <a:p>
            <a:pPr lvl="5"/>
            <a:r>
              <a:rPr lang="en-US" sz="2000" b="1" dirty="0" smtClean="0"/>
              <a:t>4</a:t>
            </a:r>
          </a:p>
          <a:p>
            <a:pPr marL="228600" indent="-228600" eaLnBrk="1" hangingPunct="1">
              <a:buAutoNum type="arabicParenR"/>
            </a:pPr>
            <a:r>
              <a:rPr lang="en-US" sz="1800" dirty="0" smtClean="0"/>
              <a:t>Approximately 2 pre-application meetings held per week.  Coordinate with Corps on possible issues.</a:t>
            </a:r>
          </a:p>
          <a:p>
            <a:pPr marL="228600" indent="-228600" eaLnBrk="1" hangingPunct="1">
              <a:buAutoNum type="arabicParenR"/>
            </a:pPr>
            <a:r>
              <a:rPr lang="en-US" sz="1800" dirty="0" smtClean="0"/>
              <a:t>100 percent required prior to permit issuance.</a:t>
            </a:r>
          </a:p>
          <a:p>
            <a:pPr marL="228600" indent="-228600" eaLnBrk="1" hangingPunct="1">
              <a:buAutoNum type="arabicParenR"/>
            </a:pPr>
            <a:r>
              <a:rPr lang="en-US" sz="1800" dirty="0" smtClean="0"/>
              <a:t>Existing encroachments - research permitting archives for past permits and check USACE as-constructed drawings and O&amp;M manuals,  conformance with title 23 standards, CEQA – ensure NEPA is in process,  SSJDD land rights. </a:t>
            </a:r>
          </a:p>
          <a:p>
            <a:pPr marL="228600" indent="-228600" eaLnBrk="1" hangingPunct="1">
              <a:buAutoNum type="arabicParenR"/>
            </a:pPr>
            <a:r>
              <a:rPr lang="en-US" sz="1800" dirty="0" smtClean="0"/>
              <a:t>Time clock stops if additional information is required.</a:t>
            </a:r>
          </a:p>
          <a:p>
            <a:pPr marL="228600" indent="-228600" eaLnBrk="1" hangingPunct="1">
              <a:buAutoNum type="arabicParenR"/>
            </a:pPr>
            <a:r>
              <a:rPr lang="en-US" sz="1800" dirty="0" smtClean="0"/>
              <a:t>To help expedite review process on complex projects. </a:t>
            </a:r>
          </a:p>
          <a:p>
            <a:pPr marL="228600" indent="-228600" eaLnBrk="1" hangingPunct="1">
              <a:buAutoNum type="arabicParenR"/>
            </a:pPr>
            <a:r>
              <a:rPr lang="en-US" sz="1800" dirty="0" smtClean="0"/>
              <a:t>Electronically and hard copy.</a:t>
            </a:r>
          </a:p>
          <a:p>
            <a:pPr marL="228600" indent="-228600" eaLnBrk="1" hangingPunct="1">
              <a:buAutoNum type="arabicParenR"/>
            </a:pPr>
            <a:r>
              <a:rPr lang="en-US" sz="1800" dirty="0" smtClean="0"/>
              <a:t>30-day letter and landowners adjacent to project.</a:t>
            </a:r>
          </a:p>
          <a:p>
            <a:pPr marL="228600" indent="-228600" eaLnBrk="1" hangingPunct="1">
              <a:buAutoNum type="arabicParenR"/>
            </a:pPr>
            <a:r>
              <a:rPr lang="en-US" sz="1800" dirty="0" smtClean="0"/>
              <a:t>Requests are routed through Board Staff.</a:t>
            </a:r>
          </a:p>
          <a:p>
            <a:pPr marL="228600" indent="-228600" eaLnBrk="1" hangingPunct="1">
              <a:buAutoNum type="arabicParenR"/>
            </a:pPr>
            <a:r>
              <a:rPr lang="en-US" sz="1800" dirty="0" smtClean="0"/>
              <a:t>Time is tracked in database.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5</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normAutofit/>
          </a:bodyPr>
          <a:lstStyle/>
          <a:p>
            <a:pPr eaLnBrk="1" hangingPunct="1"/>
            <a:r>
              <a:rPr lang="en-US" dirty="0" smtClean="0"/>
              <a:t>			</a:t>
            </a:r>
            <a:r>
              <a:rPr lang="en-US" sz="2000" b="1" dirty="0" smtClean="0"/>
              <a:t>5</a:t>
            </a:r>
          </a:p>
          <a:p>
            <a:pPr marL="342900" indent="-342900" eaLnBrk="1" hangingPunct="1">
              <a:buAutoNum type="arabicParenR"/>
            </a:pPr>
            <a:r>
              <a:rPr lang="en-US" sz="1600" dirty="0" smtClean="0"/>
              <a:t>Hard copy and electronically</a:t>
            </a:r>
          </a:p>
          <a:p>
            <a:pPr eaLnBrk="1" hangingPunct="1"/>
            <a:endParaRPr lang="en-US" sz="1600" dirty="0" smtClean="0"/>
          </a:p>
          <a:p>
            <a:pPr marL="800100" lvl="1" indent="-342900">
              <a:buAutoNum type="arabicParenR"/>
            </a:pPr>
            <a:r>
              <a:rPr lang="en-US" sz="1600" dirty="0" smtClean="0"/>
              <a:t>Work listed in the O&amp;M manual, maintenance of permitted encroachment.  Maintenance letter issued</a:t>
            </a:r>
          </a:p>
          <a:p>
            <a:pPr marL="800100" lvl="1" indent="-342900">
              <a:buAutoNum type="arabicParenR"/>
            </a:pPr>
            <a:r>
              <a:rPr lang="en-US" sz="1600" dirty="0" smtClean="0"/>
              <a:t>Regulated streams in table 8.1 outside of project.  Non-fed letter issued</a:t>
            </a:r>
          </a:p>
          <a:p>
            <a:pPr marL="800100" lvl="1" indent="-342900">
              <a:buAutoNum type="arabicParenR"/>
            </a:pPr>
            <a:r>
              <a:rPr lang="en-US" sz="1600" dirty="0" smtClean="0"/>
              <a:t>Proposed project will alter the Federal flood risk reduction project.  Approval letter signed by USACE District Commander.</a:t>
            </a:r>
          </a:p>
          <a:p>
            <a:pPr marL="342900" indent="-342900" eaLnBrk="1" hangingPunct="1">
              <a:buAutoNum type="arabicParenR"/>
            </a:pPr>
            <a:endParaRPr lang="en-US" sz="1600" dirty="0" smtClean="0"/>
          </a:p>
          <a:p>
            <a:pPr marL="342900" indent="-342900" eaLnBrk="1" hangingPunct="1">
              <a:buAutoNum type="arabicParenR"/>
            </a:pPr>
            <a:r>
              <a:rPr lang="en-US" sz="1600" dirty="0" smtClean="0"/>
              <a:t>To date approximately 21,000 permits have been scanned. Efforts are ongoing to create one database that will be used and managed by DWR FMO, USACE, and CVFPB.</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6</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dirty="0" smtClean="0"/>
              <a:t>			</a:t>
            </a:r>
            <a:r>
              <a:rPr lang="en-US" sz="2400" b="1" dirty="0" smtClean="0"/>
              <a:t>6</a:t>
            </a:r>
          </a:p>
          <a:p>
            <a:pPr marL="342900" indent="-342900" eaLnBrk="1" hangingPunct="1">
              <a:buAutoNum type="arabicParenR"/>
            </a:pPr>
            <a:r>
              <a:rPr lang="en-US" sz="2000" dirty="0" smtClean="0"/>
              <a:t>Title 23, Section 5 (b)</a:t>
            </a:r>
          </a:p>
          <a:p>
            <a:pPr marL="342900" indent="-342900" eaLnBrk="1" hangingPunct="1">
              <a:buAutoNum type="arabicParenR"/>
            </a:pPr>
            <a:r>
              <a:rPr lang="en-US" sz="2000" dirty="0" smtClean="0"/>
              <a:t>Title 23, Section 5 (c)</a:t>
            </a:r>
          </a:p>
          <a:p>
            <a:pPr marL="342900" indent="-342900" eaLnBrk="1" hangingPunct="1">
              <a:buAutoNum type="arabicParenR"/>
            </a:pPr>
            <a:r>
              <a:rPr lang="en-US" sz="2000" dirty="0" smtClean="0"/>
              <a:t>Title 23, Section 13.3 (b)</a:t>
            </a:r>
          </a:p>
          <a:p>
            <a:pPr marL="342900" indent="-342900" eaLnBrk="1" hangingPunct="1">
              <a:buAutoNum type="arabicParenR"/>
            </a:pPr>
            <a:r>
              <a:rPr lang="en-US" sz="2000" dirty="0" smtClean="0"/>
              <a:t>Hard copies and electronic</a:t>
            </a:r>
          </a:p>
          <a:p>
            <a:pPr marL="342900" indent="-342900" eaLnBrk="1" hangingPunct="1">
              <a:buAutoNum type="arabicParenR"/>
            </a:pPr>
            <a:r>
              <a:rPr lang="en-US" sz="2000" dirty="0" smtClean="0"/>
              <a:t>Title 23, Section 16 (h).  </a:t>
            </a:r>
          </a:p>
          <a:p>
            <a:pPr marL="342900" indent="-342900" eaLnBrk="1" hangingPunct="1">
              <a:buAutoNum type="arabicParenR"/>
            </a:pPr>
            <a:r>
              <a:rPr lang="en-US" sz="2000" dirty="0" smtClean="0"/>
              <a:t>LMA endorsements that have conditions are incorporated when applicable.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2889D32-BA3A-41C3-AF09-9DB13E4F4B5B}" type="slidenum">
              <a:rPr lang="en-US" smtClean="0"/>
              <a:pPr/>
              <a:t>7</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342900" indent="-342900">
              <a:buFontTx/>
              <a:buAutoNum type="arabicParenR"/>
            </a:pPr>
            <a:r>
              <a:rPr lang="en-US" sz="1600" dirty="0" smtClean="0"/>
              <a:t>Permits </a:t>
            </a:r>
            <a:r>
              <a:rPr lang="en-US" sz="1600" dirty="0"/>
              <a:t>are tracked based on the date the application was received. </a:t>
            </a:r>
          </a:p>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At this point if there are </a:t>
            </a:r>
            <a:r>
              <a:rPr lang="en-US" sz="1800" smtClean="0"/>
              <a:t>no questions and </a:t>
            </a:r>
            <a:r>
              <a:rPr lang="en-US" sz="1800" dirty="0" smtClean="0"/>
              <a:t>the Board so chooses I have a few permitted projects to </a:t>
            </a:r>
            <a:r>
              <a:rPr lang="en-US" sz="1800" smtClean="0"/>
              <a:t>showcase that </a:t>
            </a:r>
            <a:r>
              <a:rPr lang="en-US" sz="1800" dirty="0" smtClean="0"/>
              <a:t>may be of interest .  Otherwise I will conclude my presentation…</a:t>
            </a:r>
            <a:endParaRPr lang="en-US" sz="1800" dirty="0"/>
          </a:p>
        </p:txBody>
      </p:sp>
      <p:sp>
        <p:nvSpPr>
          <p:cNvPr id="4" name="Slide Number Placeholder 3"/>
          <p:cNvSpPr>
            <a:spLocks noGrp="1"/>
          </p:cNvSpPr>
          <p:nvPr>
            <p:ph type="sldNum" sz="quarter" idx="10"/>
          </p:nvPr>
        </p:nvSpPr>
        <p:spPr/>
        <p:txBody>
          <a:bodyPr/>
          <a:lstStyle/>
          <a:p>
            <a:fld id="{5DA1BCFE-8DEC-415F-9950-CB51D84C6D84}"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57200" y="2286000"/>
            <a:ext cx="8229600" cy="3733800"/>
          </a:xfrm>
        </p:spPr>
        <p:txBody>
          <a:bodyPr vert="horz" lIns="45720" tIns="0" rIns="45720" bIns="0" anchor="ctr">
            <a:normAutofit/>
            <a:scene3d>
              <a:camera prst="orthographicFront"/>
              <a:lightRig rig="soft" dir="t">
                <a:rot lat="0" lon="0" rev="17220000"/>
              </a:lightRig>
            </a:scene3d>
            <a:sp3d prstMaterial="softEdge">
              <a:bevelT w="38100" h="38100"/>
            </a:sp3d>
          </a:bodyPr>
          <a:lstStyle>
            <a:lvl1pPr>
              <a:defRPr sz="40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7" name="Title Placeholder 21"/>
          <p:cNvSpPr txBox="1">
            <a:spLocks/>
          </p:cNvSpPr>
          <p:nvPr userDrawn="1"/>
        </p:nvSpPr>
        <p:spPr>
          <a:xfrm>
            <a:off x="304800" y="274638"/>
            <a:ext cx="7620000" cy="792162"/>
          </a:xfrm>
          <a:prstGeom prst="rect">
            <a:avLst/>
          </a:prstGeom>
          <a:solidFill>
            <a:srgbClr val="03187F">
              <a:alpha val="50000"/>
            </a:srgbClr>
          </a:solidFill>
        </p:spPr>
        <p:txBody>
          <a:bodyPr vert="horz" anchor="ctr">
            <a:noAutofit/>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5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Blue Highway" pitchFamily="2" charset="0"/>
              <a:ea typeface="+mj-ea"/>
              <a:cs typeface="+mj-cs"/>
            </a:endParaRPr>
          </a:p>
        </p:txBody>
      </p:sp>
      <p:cxnSp>
        <p:nvCxnSpPr>
          <p:cNvPr id="10" name="Straight Connector 9"/>
          <p:cNvCxnSpPr/>
          <p:nvPr userDrawn="1"/>
        </p:nvCxnSpPr>
        <p:spPr>
          <a:xfrm>
            <a:off x="152400" y="1600200"/>
            <a:ext cx="8839200" cy="158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cSld name="1_Title Slide">
    <p:spTree>
      <p:nvGrpSpPr>
        <p:cNvPr id="1" name=""/>
        <p:cNvGrpSpPr/>
        <p:nvPr/>
      </p:nvGrpSpPr>
      <p:grpSpPr>
        <a:xfrm>
          <a:off x="0" y="0"/>
          <a:ext cx="0" cy="0"/>
          <a:chOff x="0" y="0"/>
          <a:chExt cx="0" cy="0"/>
        </a:xfrm>
      </p:grpSpPr>
      <p:sp>
        <p:nvSpPr>
          <p:cNvPr id="2" name="Line 2"/>
          <p:cNvSpPr>
            <a:spLocks noChangeShapeType="1"/>
          </p:cNvSpPr>
          <p:nvPr/>
        </p:nvSpPr>
        <p:spPr bwMode="auto">
          <a:xfrm>
            <a:off x="152400" y="6629400"/>
            <a:ext cx="8763000" cy="0"/>
          </a:xfrm>
          <a:prstGeom prst="line">
            <a:avLst/>
          </a:prstGeom>
          <a:noFill/>
          <a:ln w="19050">
            <a:solidFill>
              <a:srgbClr val="333399"/>
            </a:solidFill>
            <a:round/>
            <a:headEnd/>
            <a:tailEnd/>
          </a:ln>
          <a:effectLst/>
        </p:spPr>
        <p:txBody>
          <a:bodyPr/>
          <a:lstStyle/>
          <a:p>
            <a:pPr>
              <a:defRPr/>
            </a:pPr>
            <a:endParaRPr lang="en-US" dirty="0"/>
          </a:p>
        </p:txBody>
      </p:sp>
      <p:sp>
        <p:nvSpPr>
          <p:cNvPr id="3" name="Rectangle 3"/>
          <p:cNvSpPr>
            <a:spLocks noChangeArrowheads="1"/>
          </p:cNvSpPr>
          <p:nvPr/>
        </p:nvSpPr>
        <p:spPr bwMode="auto">
          <a:xfrm>
            <a:off x="304800" y="304800"/>
            <a:ext cx="7620000" cy="838200"/>
          </a:xfrm>
          <a:prstGeom prst="rect">
            <a:avLst/>
          </a:prstGeom>
          <a:solidFill>
            <a:schemeClr val="accent2">
              <a:lumMod val="50000"/>
              <a:alpha val="55000"/>
            </a:schemeClr>
          </a:solidFill>
          <a:ln w="9525">
            <a:noFill/>
            <a:miter lim="800000"/>
            <a:headEnd/>
            <a:tailEnd/>
          </a:ln>
          <a:effectLst/>
        </p:spPr>
        <p:txBody>
          <a:bodyPr/>
          <a:lstStyle/>
          <a:p>
            <a:pPr>
              <a:spcBef>
                <a:spcPct val="0"/>
              </a:spcBef>
              <a:buClrTx/>
              <a:buSzTx/>
              <a:buFontTx/>
              <a:buNone/>
              <a:defRPr/>
            </a:pPr>
            <a:r>
              <a:rPr lang="en-US" altLang="en-US" sz="4000" b="1" dirty="0">
                <a:latin typeface="Calibri" pitchFamily="34" charset="0"/>
              </a:rPr>
              <a:t/>
            </a:r>
            <a:br>
              <a:rPr lang="en-US" altLang="en-US" sz="4000" b="1" dirty="0">
                <a:latin typeface="Calibri" pitchFamily="34" charset="0"/>
              </a:rPr>
            </a:br>
            <a:endParaRPr lang="en-US" altLang="en-US" sz="4000" b="1" dirty="0">
              <a:latin typeface="Calibri" pitchFamily="34" charset="0"/>
            </a:endParaRPr>
          </a:p>
        </p:txBody>
      </p:sp>
      <p:sp>
        <p:nvSpPr>
          <p:cNvPr id="4" name="Rectangle 4"/>
          <p:cNvSpPr>
            <a:spLocks noChangeArrowheads="1"/>
          </p:cNvSpPr>
          <p:nvPr/>
        </p:nvSpPr>
        <p:spPr bwMode="auto">
          <a:xfrm>
            <a:off x="381000" y="2362200"/>
            <a:ext cx="8305800" cy="3429000"/>
          </a:xfrm>
          <a:prstGeom prst="rect">
            <a:avLst/>
          </a:prstGeom>
          <a:solidFill>
            <a:schemeClr val="accent2">
              <a:lumMod val="50000"/>
              <a:alpha val="55000"/>
            </a:schemeClr>
          </a:solidFill>
          <a:ln w="9525">
            <a:noFill/>
            <a:miter lim="800000"/>
            <a:headEnd/>
            <a:tailEnd/>
          </a:ln>
          <a:effectLst/>
        </p:spPr>
        <p:txBody>
          <a:bodyPr/>
          <a:lstStyle/>
          <a:p>
            <a:pPr>
              <a:spcBef>
                <a:spcPct val="0"/>
              </a:spcBef>
              <a:buClrTx/>
              <a:buSzTx/>
              <a:buFontTx/>
              <a:buNone/>
              <a:defRPr/>
            </a:pPr>
            <a:endParaRPr lang="en-US" altLang="en-US" sz="1800" dirty="0">
              <a:latin typeface="Calibri" pitchFamily="34" charset="0"/>
            </a:endParaRPr>
          </a:p>
        </p:txBody>
      </p:sp>
      <p:sp>
        <p:nvSpPr>
          <p:cNvPr id="5" name="Freeform 5"/>
          <p:cNvSpPr>
            <a:spLocks noChangeArrowheads="1"/>
          </p:cNvSpPr>
          <p:nvPr/>
        </p:nvSpPr>
        <p:spPr bwMode="auto">
          <a:xfrm>
            <a:off x="228600" y="2286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rgbClr val="333399"/>
            </a:solidFill>
            <a:prstDash val="solid"/>
            <a:miter lim="800000"/>
            <a:headEnd/>
            <a:tailEnd/>
          </a:ln>
        </p:spPr>
        <p:txBody>
          <a:bodyPr/>
          <a:lstStyle/>
          <a:p>
            <a:pPr>
              <a:defRPr/>
            </a:pPr>
            <a:endParaRPr lang="en-US" dirty="0"/>
          </a:p>
        </p:txBody>
      </p:sp>
      <p:sp>
        <p:nvSpPr>
          <p:cNvPr id="6" name="Line 6"/>
          <p:cNvSpPr>
            <a:spLocks noChangeShapeType="1"/>
          </p:cNvSpPr>
          <p:nvPr/>
        </p:nvSpPr>
        <p:spPr bwMode="auto">
          <a:xfrm>
            <a:off x="381000" y="2133600"/>
            <a:ext cx="8321675" cy="0"/>
          </a:xfrm>
          <a:prstGeom prst="line">
            <a:avLst/>
          </a:prstGeom>
          <a:noFill/>
          <a:ln w="19050">
            <a:solidFill>
              <a:srgbClr val="333399"/>
            </a:solidFill>
            <a:round/>
            <a:headEnd/>
            <a:tailEnd/>
          </a:ln>
          <a:effectLst/>
        </p:spPr>
        <p:txBody>
          <a:bodyPr/>
          <a:lstStyle/>
          <a:p>
            <a:pPr>
              <a:defRPr/>
            </a:pPr>
            <a:endParaRPr lang="en-US" dirty="0"/>
          </a:p>
        </p:txBody>
      </p:sp>
      <p:sp>
        <p:nvSpPr>
          <p:cNvPr id="7" name="Rectangle 8"/>
          <p:cNvSpPr>
            <a:spLocks noChangeArrowheads="1"/>
          </p:cNvSpPr>
          <p:nvPr userDrawn="1"/>
        </p:nvSpPr>
        <p:spPr bwMode="auto">
          <a:xfrm>
            <a:off x="228600" y="6553200"/>
            <a:ext cx="5257800" cy="304800"/>
          </a:xfrm>
          <a:prstGeom prst="rect">
            <a:avLst/>
          </a:prstGeom>
          <a:noFill/>
          <a:ln w="9525">
            <a:noFill/>
            <a:miter lim="800000"/>
            <a:headEnd/>
            <a:tailEnd/>
          </a:ln>
          <a:effectLst/>
        </p:spPr>
        <p:txBody>
          <a:bodyPr anchor="b"/>
          <a:lstStyle/>
          <a:p>
            <a:pPr>
              <a:spcBef>
                <a:spcPct val="0"/>
              </a:spcBef>
              <a:buClrTx/>
              <a:buSzTx/>
              <a:buFontTx/>
              <a:buNone/>
              <a:defRPr/>
            </a:pPr>
            <a:r>
              <a:rPr lang="en-US" altLang="en-US" sz="1200" i="1" dirty="0">
                <a:latin typeface="Garamond" pitchFamily="18" charset="0"/>
              </a:rPr>
              <a:t>Central Valley Flood Protection Board Meeting – Agenda Item No. </a:t>
            </a:r>
            <a:r>
              <a:rPr lang="en-US" altLang="en-US" sz="1200" i="1" dirty="0" smtClean="0">
                <a:latin typeface="Garamond" pitchFamily="18" charset="0"/>
              </a:rPr>
              <a:t>8</a:t>
            </a:r>
            <a:endParaRPr lang="en-US" altLang="en-US" sz="1200" i="1" dirty="0">
              <a:latin typeface="Garamond" pitchFamily="18" charset="0"/>
            </a:endParaRPr>
          </a:p>
        </p:txBody>
      </p:sp>
      <p:sp>
        <p:nvSpPr>
          <p:cNvPr id="8" name="Rectangle 9"/>
          <p:cNvSpPr>
            <a:spLocks noChangeArrowheads="1"/>
          </p:cNvSpPr>
          <p:nvPr/>
        </p:nvSpPr>
        <p:spPr bwMode="auto">
          <a:xfrm>
            <a:off x="6781800" y="6553200"/>
            <a:ext cx="2133600" cy="304800"/>
          </a:xfrm>
          <a:prstGeom prst="rect">
            <a:avLst/>
          </a:prstGeom>
          <a:noFill/>
          <a:ln w="9525">
            <a:noFill/>
            <a:miter lim="800000"/>
            <a:headEnd/>
            <a:tailEnd/>
          </a:ln>
          <a:effectLst/>
        </p:spPr>
        <p:txBody>
          <a:bodyPr anchor="b"/>
          <a:lstStyle/>
          <a:p>
            <a:pPr algn="r">
              <a:spcBef>
                <a:spcPct val="0"/>
              </a:spcBef>
              <a:buClrTx/>
              <a:buSzTx/>
              <a:buFontTx/>
              <a:buNone/>
              <a:defRPr/>
            </a:pPr>
            <a:fld id="{1FB973E5-D437-4106-8FBC-D84C508B6EC8}" type="slidenum">
              <a:rPr lang="en-US" altLang="en-US" sz="1200">
                <a:latin typeface="Garamond" pitchFamily="18" charset="0"/>
              </a:rPr>
              <a:pPr algn="r">
                <a:spcBef>
                  <a:spcPct val="0"/>
                </a:spcBef>
                <a:buClrTx/>
                <a:buSzTx/>
                <a:buFontTx/>
                <a:buNone/>
                <a:defRPr/>
              </a:pPr>
              <a:t>‹#›</a:t>
            </a:fld>
            <a:endParaRPr lang="en-US" altLang="en-US" sz="1200" dirty="0">
              <a:latin typeface="Garamond" pitchFamily="18" charset="0"/>
            </a:endParaRPr>
          </a:p>
        </p:txBody>
      </p:sp>
      <p:pic>
        <p:nvPicPr>
          <p:cNvPr id="9" name="Picture 10" descr="CVFPB_logo_update3"/>
          <p:cNvPicPr preferRelativeResize="0">
            <a:picLocks noChangeArrowheads="1"/>
          </p:cNvPicPr>
          <p:nvPr userDrawn="1"/>
        </p:nvPicPr>
        <p:blipFill>
          <a:blip r:embed="rId2" cstate="print"/>
          <a:srcRect/>
          <a:stretch>
            <a:fillRect/>
          </a:stretch>
        </p:blipFill>
        <p:spPr bwMode="auto">
          <a:xfrm>
            <a:off x="8001000" y="152400"/>
            <a:ext cx="1023938" cy="1014413"/>
          </a:xfrm>
          <a:prstGeom prst="rect">
            <a:avLst/>
          </a:prstGeom>
          <a:noFill/>
          <a:ln w="9525">
            <a:noFill/>
            <a:miter lim="800000"/>
            <a:headEnd/>
            <a:tailEnd/>
          </a:ln>
        </p:spPr>
      </p:pic>
      <p:sp>
        <p:nvSpPr>
          <p:cNvPr id="13" name="Rectangle 12"/>
          <p:cNvSpPr/>
          <p:nvPr userDrawn="1"/>
        </p:nvSpPr>
        <p:spPr>
          <a:xfrm>
            <a:off x="7086600" y="6583680"/>
            <a:ext cx="914400" cy="307777"/>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smtClean="0">
                <a:ln w="11430"/>
                <a:solidFill>
                  <a:srgbClr val="00BC00"/>
                </a:solidFill>
                <a:effectLst>
                  <a:outerShdw blurRad="50800" dist="39000" dir="5460000" algn="tl">
                    <a:srgbClr val="000000">
                      <a:alpha val="38000"/>
                    </a:srgbClr>
                  </a:outerShdw>
                </a:effectLst>
              </a:rPr>
              <a:t>MOU</a:t>
            </a:r>
            <a:endParaRPr lang="en-US" sz="1400" b="1" dirty="0">
              <a:ln w="11430"/>
              <a:solidFill>
                <a:srgbClr val="00BC00"/>
              </a:solidFill>
              <a:effectLst>
                <a:outerShdw blurRad="50800" dist="39000" dir="5460000" algn="tl">
                  <a:srgbClr val="000000">
                    <a:alpha val="38000"/>
                  </a:srgbClr>
                </a:outerShdw>
              </a:effectLst>
            </a:endParaRPr>
          </a:p>
        </p:txBody>
      </p:sp>
      <p:sp>
        <p:nvSpPr>
          <p:cNvPr id="14" name="Rectangle 13"/>
          <p:cNvSpPr/>
          <p:nvPr userDrawn="1"/>
        </p:nvSpPr>
        <p:spPr>
          <a:xfrm>
            <a:off x="6583680" y="6583680"/>
            <a:ext cx="457200" cy="307777"/>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a:ln w="11430"/>
                <a:solidFill>
                  <a:srgbClr val="FFC000"/>
                </a:solidFill>
                <a:effectLst>
                  <a:outerShdw blurRad="50800" dist="39000" dir="5460000" algn="tl">
                    <a:srgbClr val="000000">
                      <a:alpha val="38000"/>
                    </a:srgbClr>
                  </a:outerShdw>
                </a:effectLst>
              </a:rPr>
              <a:t>SR</a:t>
            </a:r>
          </a:p>
        </p:txBody>
      </p:sp>
      <p:sp>
        <p:nvSpPr>
          <p:cNvPr id="15" name="Rectangle 14"/>
          <p:cNvSpPr/>
          <p:nvPr userDrawn="1"/>
        </p:nvSpPr>
        <p:spPr>
          <a:xfrm>
            <a:off x="7909560" y="6583680"/>
            <a:ext cx="762000" cy="307777"/>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smtClean="0">
                <a:ln w="11430"/>
                <a:solidFill>
                  <a:srgbClr val="FF9900"/>
                </a:solidFill>
                <a:effectLst>
                  <a:outerShdw blurRad="50800" dist="39000" dir="5460000" algn="tl">
                    <a:srgbClr val="000000">
                      <a:alpha val="38000"/>
                    </a:srgbClr>
                  </a:outerShdw>
                </a:effectLst>
              </a:rPr>
              <a:t>LD1</a:t>
            </a:r>
            <a:endParaRPr lang="en-US" sz="1400" b="1" dirty="0">
              <a:ln w="11430"/>
              <a:solidFill>
                <a:srgbClr val="FF9900"/>
              </a:soli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normAutofit/>
          </a:bodyPr>
          <a:lstStyle>
            <a:lvl1pPr>
              <a:buClr>
                <a:srgbClr val="FFFF00"/>
              </a:buClr>
              <a:buSzPct val="80000"/>
              <a:buFont typeface="Wingdings" pitchFamily="2" charset="2"/>
              <a:buChar char="§"/>
              <a:defRPr sz="2200">
                <a:latin typeface="Calibri" pitchFamily="34" charset="0"/>
              </a:defRPr>
            </a:lvl1pPr>
            <a:lvl2pPr>
              <a:buClr>
                <a:srgbClr val="FFC000"/>
              </a:buClr>
              <a:buSzPct val="80000"/>
              <a:buFont typeface="Wingdings" pitchFamily="2" charset="2"/>
              <a:buChar char="§"/>
              <a:defRPr sz="2200">
                <a:solidFill>
                  <a:schemeClr val="accent1"/>
                </a:solidFill>
                <a:latin typeface="Calibri" pitchFamily="34" charset="0"/>
              </a:defRPr>
            </a:lvl2pPr>
            <a:lvl3pPr>
              <a:buClr>
                <a:srgbClr val="FF6600"/>
              </a:buClr>
              <a:buSzPct val="80000"/>
              <a:buFont typeface="Wingdings" pitchFamily="2" charset="2"/>
              <a:buChar char="§"/>
              <a:defRPr sz="2200">
                <a:solidFill>
                  <a:schemeClr val="accent2"/>
                </a:solidFill>
                <a:latin typeface="Calibri" pitchFamily="34" charset="0"/>
              </a:defRPr>
            </a:lvl3pPr>
            <a:lvl4pPr>
              <a:buClr>
                <a:srgbClr val="FF0000"/>
              </a:buClr>
              <a:buSzPct val="80000"/>
              <a:buFont typeface="Wingdings" pitchFamily="2" charset="2"/>
              <a:buChar char="§"/>
              <a:defRPr sz="2200">
                <a:solidFill>
                  <a:schemeClr val="accent2"/>
                </a:solidFill>
                <a:latin typeface="Calibri" pitchFamily="34" charset="0"/>
              </a:defRPr>
            </a:lvl4pPr>
            <a:lvl5pPr>
              <a:buClr>
                <a:srgbClr val="D00028"/>
              </a:buClr>
              <a:buSzPct val="80000"/>
              <a:buFont typeface="Wingdings" pitchFamily="2" charset="2"/>
              <a:buChar char="§"/>
              <a:defRPr sz="2200">
                <a:solidFill>
                  <a:schemeClr val="accent2"/>
                </a:solidFill>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smtClean="0"/>
              <a:t>CLICK TO EDIT MASTER TITLE STYLE</a:t>
            </a:r>
            <a:endParaRPr kumimoji="0" lang="en-US" dirty="0"/>
          </a:p>
        </p:txBody>
      </p:sp>
      <p:sp>
        <p:nvSpPr>
          <p:cNvPr id="3" name="Content Placeholder 2"/>
          <p:cNvSpPr>
            <a:spLocks noGrp="1"/>
          </p:cNvSpPr>
          <p:nvPr>
            <p:ph sz="half" idx="1"/>
          </p:nvPr>
        </p:nvSpPr>
        <p:spPr>
          <a:xfrm>
            <a:off x="228600" y="1371600"/>
            <a:ext cx="4267200" cy="5105400"/>
          </a:xfrm>
        </p:spPr>
        <p:txBody>
          <a:bodyPr>
            <a:normAutofit/>
          </a:bodyPr>
          <a:lstStyle>
            <a:lvl1pPr>
              <a:spcBef>
                <a:spcPts val="1200"/>
              </a:spcBef>
              <a:buClr>
                <a:srgbClr val="FFFF00"/>
              </a:buClr>
              <a:buSzPct val="80000"/>
              <a:buFont typeface="Wingdings" pitchFamily="2" charset="2"/>
              <a:buChar char="§"/>
              <a:defRPr sz="2200">
                <a:latin typeface="Calibri" pitchFamily="34" charset="0"/>
              </a:defRPr>
            </a:lvl1pPr>
            <a:lvl2pPr>
              <a:spcBef>
                <a:spcPts val="1200"/>
              </a:spcBef>
              <a:buClr>
                <a:srgbClr val="FFC000"/>
              </a:buClr>
              <a:buSzPct val="80000"/>
              <a:buFont typeface="Wingdings" pitchFamily="2" charset="2"/>
              <a:buChar char="§"/>
              <a:defRPr sz="2200">
                <a:solidFill>
                  <a:schemeClr val="accent1"/>
                </a:solidFill>
                <a:latin typeface="Calibri" pitchFamily="34" charset="0"/>
              </a:defRPr>
            </a:lvl2pPr>
            <a:lvl3pPr>
              <a:spcBef>
                <a:spcPts val="1200"/>
              </a:spcBef>
              <a:buClr>
                <a:srgbClr val="FF6600"/>
              </a:buClr>
              <a:buSzPct val="80000"/>
              <a:buFont typeface="Wingdings" pitchFamily="2" charset="2"/>
              <a:buChar char="§"/>
              <a:defRPr sz="2200">
                <a:solidFill>
                  <a:schemeClr val="accent2"/>
                </a:solidFill>
                <a:latin typeface="Calibri" pitchFamily="34" charset="0"/>
              </a:defRPr>
            </a:lvl3pPr>
            <a:lvl4pPr>
              <a:spcBef>
                <a:spcPts val="1200"/>
              </a:spcBef>
              <a:buClr>
                <a:srgbClr val="FF0000"/>
              </a:buClr>
              <a:buSzPct val="80000"/>
              <a:buFont typeface="Wingdings" pitchFamily="2" charset="2"/>
              <a:buChar char="§"/>
              <a:defRPr sz="2200">
                <a:solidFill>
                  <a:schemeClr val="accent2"/>
                </a:solidFill>
                <a:latin typeface="Calibri" pitchFamily="34" charset="0"/>
              </a:defRPr>
            </a:lvl4pPr>
            <a:lvl5pPr>
              <a:spcBef>
                <a:spcPts val="1200"/>
              </a:spcBef>
              <a:buClr>
                <a:srgbClr val="A50021"/>
              </a:buClr>
              <a:buSzPct val="80000"/>
              <a:buFont typeface="Wingdings" pitchFamily="2" charset="2"/>
              <a:buChar char="§"/>
              <a:defRPr sz="2200">
                <a:solidFill>
                  <a:schemeClr val="accent2"/>
                </a:solidFill>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Content Placeholder 3"/>
          <p:cNvSpPr>
            <a:spLocks noGrp="1"/>
          </p:cNvSpPr>
          <p:nvPr>
            <p:ph sz="half" idx="2"/>
          </p:nvPr>
        </p:nvSpPr>
        <p:spPr>
          <a:xfrm>
            <a:off x="4648200" y="1371600"/>
            <a:ext cx="4267200" cy="5105401"/>
          </a:xfrm>
          <a:solidFill>
            <a:srgbClr val="03187F">
              <a:alpha val="50000"/>
            </a:srgbClr>
          </a:solidFill>
        </p:spPr>
        <p:txBody>
          <a:bodyPr vert="horz">
            <a:normAutofit/>
          </a:bodyPr>
          <a:lstStyle>
            <a:lvl1pPr algn="l" rtl="0" eaLnBrk="1" latinLnBrk="0" hangingPunct="1">
              <a:spcBef>
                <a:spcPts val="1200"/>
              </a:spcBef>
              <a:buSzPct val="80000"/>
              <a:buFont typeface="Wingdings" pitchFamily="2" charset="2"/>
              <a:buNone/>
              <a:defRPr kumimoji="0" lang="en-US" sz="2200" kern="1200" dirty="0" smtClean="0">
                <a:solidFill>
                  <a:schemeClr val="tx1"/>
                </a:solidFill>
                <a:latin typeface="Calibri" pitchFamily="34" charset="0"/>
                <a:ea typeface="+mn-ea"/>
                <a:cs typeface="+mn-cs"/>
              </a:defRPr>
            </a:lvl1pPr>
            <a:lvl2pPr algn="l" rtl="0" eaLnBrk="1" latinLnBrk="0" hangingPunct="1">
              <a:spcBef>
                <a:spcPts val="1200"/>
              </a:spcBef>
              <a:buSzPct val="80000"/>
              <a:buFont typeface="Wingdings" pitchFamily="2" charset="2"/>
              <a:buChar char="§"/>
              <a:defRPr kumimoji="0" lang="en-US" sz="2200" kern="1200" dirty="0" smtClean="0">
                <a:solidFill>
                  <a:schemeClr val="tx1"/>
                </a:solidFill>
                <a:latin typeface="Calibri" pitchFamily="34" charset="0"/>
                <a:ea typeface="+mn-ea"/>
                <a:cs typeface="+mn-cs"/>
              </a:defRPr>
            </a:lvl2pPr>
            <a:lvl3pPr algn="l" rtl="0" eaLnBrk="1" latinLnBrk="0" hangingPunct="1">
              <a:spcBef>
                <a:spcPts val="1200"/>
              </a:spcBef>
              <a:buSzPct val="80000"/>
              <a:buFont typeface="Wingdings" pitchFamily="2" charset="2"/>
              <a:buChar char="§"/>
              <a:defRPr kumimoji="0" lang="en-US" sz="2200" kern="1200" dirty="0" smtClean="0">
                <a:solidFill>
                  <a:schemeClr val="tx1"/>
                </a:solidFill>
                <a:latin typeface="Calibri" pitchFamily="34" charset="0"/>
                <a:ea typeface="+mn-ea"/>
                <a:cs typeface="+mn-cs"/>
              </a:defRPr>
            </a:lvl3pPr>
            <a:lvl4pPr algn="l" rtl="0" eaLnBrk="1" latinLnBrk="0" hangingPunct="1">
              <a:spcBef>
                <a:spcPts val="1200"/>
              </a:spcBef>
              <a:buSzPct val="80000"/>
              <a:buFont typeface="Wingdings" pitchFamily="2" charset="2"/>
              <a:buChar char="§"/>
              <a:defRPr kumimoji="0" lang="en-US" sz="2200" kern="1200" dirty="0" smtClean="0">
                <a:solidFill>
                  <a:schemeClr val="tx1"/>
                </a:solidFill>
                <a:latin typeface="Calibri" pitchFamily="34" charset="0"/>
                <a:ea typeface="+mn-ea"/>
                <a:cs typeface="+mn-cs"/>
              </a:defRPr>
            </a:lvl4pPr>
            <a:lvl5pPr algn="l" rtl="0" eaLnBrk="1" latinLnBrk="0" hangingPunct="1">
              <a:spcBef>
                <a:spcPts val="1200"/>
              </a:spcBef>
              <a:buSzPct val="80000"/>
              <a:buFont typeface="Wingdings" pitchFamily="2" charset="2"/>
              <a:buChar char="§"/>
              <a:defRPr kumimoji="0" lang="en-US" sz="2200" kern="1200" dirty="0">
                <a:solidFill>
                  <a:schemeClr val="tx1"/>
                </a:solidFill>
                <a:latin typeface="Calibri" pitchFamily="34" charset="0"/>
                <a:ea typeface="+mn-ea"/>
                <a:cs typeface="+mn-cs"/>
              </a:defRPr>
            </a:lvl5pPr>
          </a:lstStyle>
          <a:p>
            <a:pPr lvl="0" eaLnBrk="1" latinLnBrk="0" hangingPunct="1"/>
            <a:endParaRPr kumimoji="0"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hyperlink" Target="USACE%20Viewer.pdf"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EP%20entry%20pic.PNG" TargetMode="External"/><Relationship Id="rId2" Type="http://schemas.openxmlformats.org/officeDocument/2006/relationships/slideLayout" Target="../slideLayouts/slideLayout2.xml"/><Relationship Id="rId16" Type="http://schemas.openxmlformats.org/officeDocument/2006/relationships/hyperlink" Target="USACE%20Review%20Flow%20Chts.pdf"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20151210_Permit%20Intake%20Work%20Flowchart%20V1.6.pdf"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04800" y="274638"/>
            <a:ext cx="7620000" cy="792162"/>
          </a:xfrm>
          <a:prstGeom prst="rect">
            <a:avLst/>
          </a:prstGeom>
          <a:solidFill>
            <a:srgbClr val="03187F">
              <a:alpha val="50000"/>
            </a:srgbClr>
          </a:solidFill>
        </p:spPr>
        <p:txBody>
          <a:bodyPr vert="horz" anchor="ctr">
            <a:noAutofit/>
            <a:scene3d>
              <a:camera prst="orthographicFront"/>
              <a:lightRig rig="soft" dir="t">
                <a:rot lat="0" lon="0" rev="16800000"/>
              </a:lightRig>
            </a:scene3d>
            <a:sp3d prstMaterial="softEdge">
              <a:bevelT w="38100" h="38100"/>
            </a:sp3d>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228600" y="1295400"/>
            <a:ext cx="8686800" cy="5181600"/>
          </a:xfrm>
          <a:prstGeom prst="rect">
            <a:avLst/>
          </a:prstGeom>
          <a:solidFill>
            <a:srgbClr val="03187F">
              <a:alpha val="50000"/>
            </a:srgbClr>
          </a:solidFill>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pic>
        <p:nvPicPr>
          <p:cNvPr id="7" name="Picture 6" descr="CVFPB_logo_update3"/>
          <p:cNvPicPr preferRelativeResize="0">
            <a:picLocks noChangeArrowheads="1"/>
          </p:cNvPicPr>
          <p:nvPr/>
        </p:nvPicPr>
        <p:blipFill>
          <a:blip r:embed="rId14" cstate="print"/>
          <a:srcRect/>
          <a:stretch>
            <a:fillRect/>
          </a:stretch>
        </p:blipFill>
        <p:spPr bwMode="auto">
          <a:xfrm>
            <a:off x="8001000" y="152400"/>
            <a:ext cx="1023938" cy="1014413"/>
          </a:xfrm>
          <a:prstGeom prst="rect">
            <a:avLst/>
          </a:prstGeom>
          <a:noFill/>
          <a:ln w="9525">
            <a:noFill/>
            <a:miter lim="800000"/>
            <a:headEnd/>
            <a:tailEnd/>
          </a:ln>
        </p:spPr>
      </p:pic>
      <p:sp>
        <p:nvSpPr>
          <p:cNvPr id="8" name="Freeform 7"/>
          <p:cNvSpPr/>
          <p:nvPr/>
        </p:nvSpPr>
        <p:spPr>
          <a:xfrm>
            <a:off x="178025" y="137565"/>
            <a:ext cx="7986839" cy="930584"/>
          </a:xfrm>
          <a:custGeom>
            <a:avLst/>
            <a:gdLst>
              <a:gd name="connsiteX0" fmla="*/ 0 w 7986839"/>
              <a:gd name="connsiteY0" fmla="*/ 930584 h 930584"/>
              <a:gd name="connsiteX1" fmla="*/ 0 w 7986839"/>
              <a:gd name="connsiteY1" fmla="*/ 0 h 930584"/>
              <a:gd name="connsiteX2" fmla="*/ 7986839 w 7986839"/>
              <a:gd name="connsiteY2" fmla="*/ 0 h 930584"/>
            </a:gdLst>
            <a:ahLst/>
            <a:cxnLst>
              <a:cxn ang="0">
                <a:pos x="connsiteX0" y="connsiteY0"/>
              </a:cxn>
              <a:cxn ang="0">
                <a:pos x="connsiteX1" y="connsiteY1"/>
              </a:cxn>
              <a:cxn ang="0">
                <a:pos x="connsiteX2" y="connsiteY2"/>
              </a:cxn>
            </a:cxnLst>
            <a:rect l="l" t="t" r="r" b="b"/>
            <a:pathLst>
              <a:path w="7986839" h="930584">
                <a:moveTo>
                  <a:pt x="0" y="930584"/>
                </a:moveTo>
                <a:lnTo>
                  <a:pt x="0" y="0"/>
                </a:lnTo>
                <a:lnTo>
                  <a:pt x="7986839" y="0"/>
                </a:lnTo>
              </a:path>
            </a:pathLst>
          </a:cu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0" name="Straight Connector 9"/>
          <p:cNvCxnSpPr/>
          <p:nvPr/>
        </p:nvCxnSpPr>
        <p:spPr>
          <a:xfrm>
            <a:off x="152400" y="6553200"/>
            <a:ext cx="8839200" cy="158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52400" y="6581001"/>
            <a:ext cx="4191000" cy="276999"/>
          </a:xfrm>
          <a:prstGeom prst="rect">
            <a:avLst/>
          </a:prstGeom>
          <a:noFill/>
        </p:spPr>
        <p:txBody>
          <a:bodyPr wrap="square" rtlCol="0">
            <a:spAutoFit/>
          </a:bodyPr>
          <a:lstStyle/>
          <a:p>
            <a:r>
              <a:rPr lang="en-US" sz="1200" dirty="0" smtClean="0">
                <a:solidFill>
                  <a:schemeClr val="accent1"/>
                </a:solidFill>
              </a:rPr>
              <a:t>CVFPB Meeting – March</a:t>
            </a:r>
            <a:r>
              <a:rPr lang="en-US" sz="1200" baseline="0" dirty="0" smtClean="0">
                <a:solidFill>
                  <a:schemeClr val="accent1"/>
                </a:solidFill>
              </a:rPr>
              <a:t> 25</a:t>
            </a:r>
            <a:r>
              <a:rPr lang="en-US" sz="1200" dirty="0" smtClean="0">
                <a:solidFill>
                  <a:schemeClr val="accent1"/>
                </a:solidFill>
              </a:rPr>
              <a:t>, 2016 - Agenda Item No. 11E </a:t>
            </a:r>
            <a:endParaRPr lang="en-US" sz="1200" dirty="0">
              <a:solidFill>
                <a:schemeClr val="accent1"/>
              </a:solidFill>
            </a:endParaRPr>
          </a:p>
        </p:txBody>
      </p:sp>
      <p:sp>
        <p:nvSpPr>
          <p:cNvPr id="9" name="Rectangle 8">
            <a:hlinkClick r:id="rId15" action="ppaction://hlinkfile"/>
          </p:cNvPr>
          <p:cNvSpPr/>
          <p:nvPr/>
        </p:nvSpPr>
        <p:spPr>
          <a:xfrm>
            <a:off x="6343650" y="6532230"/>
            <a:ext cx="1219200" cy="30777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smtClean="0">
                <a:ln w="11430"/>
                <a:solidFill>
                  <a:srgbClr val="705500"/>
                </a:solidFill>
                <a:effectLst>
                  <a:outerShdw blurRad="50800" dist="39000" dir="5460000" algn="tl">
                    <a:srgbClr val="000000">
                      <a:alpha val="38000"/>
                    </a:srgbClr>
                  </a:outerShdw>
                </a:effectLst>
              </a:rPr>
              <a:t>Staff</a:t>
            </a:r>
            <a:r>
              <a:rPr lang="en-US" sz="1400" b="1" baseline="0" dirty="0" smtClean="0">
                <a:ln w="11430"/>
                <a:solidFill>
                  <a:srgbClr val="705500"/>
                </a:solidFill>
                <a:effectLst>
                  <a:outerShdw blurRad="50800" dist="39000" dir="5460000" algn="tl">
                    <a:srgbClr val="000000">
                      <a:alpha val="38000"/>
                    </a:srgbClr>
                  </a:outerShdw>
                </a:effectLst>
              </a:rPr>
              <a:t> FC</a:t>
            </a:r>
            <a:endParaRPr lang="en-US" sz="1400" b="1" dirty="0">
              <a:ln w="11430"/>
              <a:solidFill>
                <a:srgbClr val="705500"/>
              </a:solidFill>
              <a:effectLst>
                <a:outerShdw blurRad="50800" dist="39000" dir="5460000" algn="tl">
                  <a:srgbClr val="000000">
                    <a:alpha val="38000"/>
                  </a:srgbClr>
                </a:outerShdw>
              </a:effectLst>
            </a:endParaRPr>
          </a:p>
        </p:txBody>
      </p:sp>
      <p:sp>
        <p:nvSpPr>
          <p:cNvPr id="11" name="Rectangle 10">
            <a:hlinkClick r:id="rId16" action="ppaction://hlinkfile"/>
          </p:cNvPr>
          <p:cNvSpPr/>
          <p:nvPr userDrawn="1"/>
        </p:nvSpPr>
        <p:spPr>
          <a:xfrm>
            <a:off x="7336189" y="6537036"/>
            <a:ext cx="1371600" cy="30777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baseline="0" dirty="0" smtClean="0">
                <a:ln w="11430"/>
                <a:solidFill>
                  <a:srgbClr val="705500"/>
                </a:solidFill>
                <a:effectLst>
                  <a:outerShdw blurRad="50800" dist="39000" dir="5460000" algn="tl">
                    <a:srgbClr val="000000">
                      <a:alpha val="38000"/>
                    </a:srgbClr>
                  </a:outerShdw>
                </a:effectLst>
              </a:rPr>
              <a:t>USACE FC</a:t>
            </a:r>
            <a:endParaRPr lang="en-US" sz="1400" b="1" dirty="0">
              <a:ln w="11430"/>
              <a:solidFill>
                <a:srgbClr val="705500"/>
              </a:solidFill>
              <a:effectLst>
                <a:outerShdw blurRad="50800" dist="39000" dir="5460000" algn="tl">
                  <a:srgbClr val="000000">
                    <a:alpha val="38000"/>
                  </a:srgbClr>
                </a:outerShdw>
              </a:effectLst>
            </a:endParaRPr>
          </a:p>
        </p:txBody>
      </p:sp>
      <p:sp>
        <p:nvSpPr>
          <p:cNvPr id="14" name="Rectangle 13">
            <a:hlinkClick r:id="rId17" action="ppaction://hlinkfile"/>
          </p:cNvPr>
          <p:cNvSpPr/>
          <p:nvPr userDrawn="1"/>
        </p:nvSpPr>
        <p:spPr>
          <a:xfrm>
            <a:off x="4114800" y="6532229"/>
            <a:ext cx="1133475" cy="30777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smtClean="0">
                <a:ln w="11430"/>
                <a:solidFill>
                  <a:srgbClr val="705500"/>
                </a:solidFill>
                <a:effectLst>
                  <a:outerShdw blurRad="50800" dist="39000" dir="5460000" algn="tl">
                    <a:srgbClr val="000000">
                      <a:alpha val="38000"/>
                    </a:srgbClr>
                  </a:outerShdw>
                </a:effectLst>
              </a:rPr>
              <a:t>Time</a:t>
            </a:r>
            <a:endParaRPr lang="en-US" sz="1400" b="1" dirty="0">
              <a:ln w="11430"/>
              <a:solidFill>
                <a:srgbClr val="705500"/>
              </a:solidFill>
              <a:effectLst>
                <a:outerShdw blurRad="50800" dist="39000" dir="5460000" algn="tl">
                  <a:srgbClr val="000000">
                    <a:alpha val="38000"/>
                  </a:srgbClr>
                </a:outerShdw>
              </a:effectLst>
            </a:endParaRPr>
          </a:p>
        </p:txBody>
      </p:sp>
      <p:sp>
        <p:nvSpPr>
          <p:cNvPr id="15" name="Rectangle 14">
            <a:hlinkClick r:id="rId18" action="ppaction://hlinkfile"/>
          </p:cNvPr>
          <p:cNvSpPr/>
          <p:nvPr userDrawn="1"/>
        </p:nvSpPr>
        <p:spPr>
          <a:xfrm>
            <a:off x="4953000" y="6532228"/>
            <a:ext cx="1600200" cy="30777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buFont typeface="Wingdings" pitchFamily="2" charset="2"/>
              <a:buNone/>
              <a:defRPr/>
            </a:pPr>
            <a:r>
              <a:rPr lang="en-US" sz="1400" b="1" dirty="0" smtClean="0">
                <a:ln w="11430"/>
                <a:solidFill>
                  <a:srgbClr val="705500"/>
                </a:solidFill>
                <a:effectLst>
                  <a:outerShdw blurRad="50800" dist="39000" dir="5460000" algn="tl">
                    <a:srgbClr val="000000">
                      <a:alpha val="38000"/>
                    </a:srgbClr>
                  </a:outerShdw>
                </a:effectLst>
              </a:rPr>
              <a:t>USACE Viewer</a:t>
            </a:r>
            <a:endParaRPr lang="en-US" sz="1400" b="1" dirty="0">
              <a:ln w="11430"/>
              <a:solidFill>
                <a:srgbClr val="705500"/>
              </a:solidFill>
              <a:effectLst>
                <a:outerShdw blurRad="50800" dist="39000" dir="5460000" algn="tl">
                  <a:srgbClr val="000000">
                    <a:alpha val="38000"/>
                  </a:srgbClr>
                </a:outerShdw>
              </a:effectLst>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algn="ctr" rtl="0" eaLnBrk="1" latinLnBrk="0" hangingPunct="1">
        <a:spcBef>
          <a:spcPct val="0"/>
        </a:spcBef>
        <a:buNone/>
        <a:defRPr kumimoji="0" sz="4500" b="1" u="none"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Blue Highway" pitchFamily="2" charset="0"/>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EP%20entry%20pic.P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20151210_Permit%20Intake%20Work%20Flowchart%20V1.6.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USACE%20Viewer.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USACE%20Review%20Flow%20Chts.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457200" y="2209800"/>
            <a:ext cx="8229600" cy="3886200"/>
          </a:xfrm>
          <a:prstGeom prst="rect">
            <a:avLst/>
          </a:prstGeom>
          <a:solidFill>
            <a:srgbClr val="03187F">
              <a:alpha val="50000"/>
            </a:srgbClr>
          </a:solidFill>
          <a:ln>
            <a:miter lim="800000"/>
            <a:headEnd/>
            <a:tailEnd/>
          </a:ln>
        </p:spPr>
        <p:txBody>
          <a:bodyPr vert="horz" lIns="182880" tIns="0" rIns="45720" bIns="0" anchor="ctr">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1200"/>
              </a:spcAft>
              <a:buClrTx/>
              <a:buSzTx/>
              <a:buFontTx/>
              <a:buNone/>
              <a:tabLst/>
              <a:defRPr/>
            </a:pPr>
            <a:r>
              <a:rPr kumimoji="0" lang="en-US" sz="3800" b="1" i="0" u="none" strike="noStrike" kern="1200" cap="none" spc="0" normalizeH="0" baseline="0" noProof="0" dirty="0" smtClean="0">
                <a:ln w="6350">
                  <a:noFill/>
                </a:ln>
                <a:solidFill>
                  <a:srgbClr val="FFFF00"/>
                </a:solidFill>
                <a:effectLst>
                  <a:outerShdw blurRad="127000" dist="200000" dir="2700000" algn="tl" rotWithShape="0">
                    <a:srgbClr val="000000">
                      <a:alpha val="30000"/>
                    </a:srgbClr>
                  </a:outerShdw>
                </a:effectLst>
                <a:uLnTx/>
                <a:uFillTx/>
                <a:latin typeface="Calibri" pitchFamily="34" charset="0"/>
                <a:ea typeface="+mj-ea"/>
                <a:cs typeface="+mj-cs"/>
              </a:rPr>
              <a:t>AGENDA ITEM </a:t>
            </a:r>
            <a:r>
              <a:rPr lang="en-US" sz="3800" b="1" dirty="0" smtClean="0">
                <a:ln w="6350">
                  <a:noFill/>
                </a:ln>
                <a:solidFill>
                  <a:srgbClr val="FFFF00"/>
                </a:solidFill>
                <a:effectLst>
                  <a:outerShdw blurRad="127000" dist="200000" dir="2700000" algn="tl" rotWithShape="0">
                    <a:srgbClr val="000000">
                      <a:alpha val="30000"/>
                    </a:srgbClr>
                  </a:outerShdw>
                </a:effectLst>
                <a:latin typeface="Calibri" pitchFamily="34" charset="0"/>
                <a:ea typeface="+mj-ea"/>
                <a:cs typeface="+mj-cs"/>
              </a:rPr>
              <a:t>11E</a:t>
            </a:r>
            <a:endParaRPr kumimoji="0" lang="en-US" sz="3800" b="1" i="0" u="none" strike="noStrike" kern="1200" cap="none" spc="0" normalizeH="0" baseline="0" noProof="0" dirty="0" smtClean="0">
              <a:ln w="6350">
                <a:noFill/>
              </a:ln>
              <a:solidFill>
                <a:srgbClr val="FFFF00"/>
              </a:solidFill>
              <a:effectLst>
                <a:outerShdw blurRad="127000" dist="200000" dir="2700000" algn="tl" rotWithShape="0">
                  <a:srgbClr val="000000">
                    <a:alpha val="30000"/>
                  </a:srgbClr>
                </a:outerShdw>
              </a:effectLst>
              <a:uLnTx/>
              <a:uFillTx/>
              <a:latin typeface="Calibri" pitchFamily="34" charset="0"/>
              <a:ea typeface="+mj-ea"/>
              <a:cs typeface="+mj-cs"/>
            </a:endParaRPr>
          </a:p>
          <a:p>
            <a:pPr marL="0" marR="0" lvl="0" indent="0" algn="ctr" defTabSz="914400" rtl="0" eaLnBrk="1" fontAlgn="auto" latinLnBrk="0" hangingPunct="1">
              <a:lnSpc>
                <a:spcPct val="100000"/>
              </a:lnSpc>
              <a:spcBef>
                <a:spcPct val="0"/>
              </a:spcBef>
              <a:spcAft>
                <a:spcPts val="1200"/>
              </a:spcAft>
              <a:buClrTx/>
              <a:buSzTx/>
              <a:buFontTx/>
              <a:buNone/>
              <a:tabLst/>
              <a:defRPr/>
            </a:pPr>
            <a:r>
              <a:rPr lang="en-US" sz="3800" b="1" dirty="0" smtClean="0">
                <a:ln w="6350">
                  <a:noFill/>
                </a:ln>
                <a:solidFill>
                  <a:srgbClr val="FFFF00"/>
                </a:solidFill>
                <a:effectLst>
                  <a:outerShdw blurRad="127000" dist="200000" dir="2700000" algn="tl" rotWithShape="0">
                    <a:srgbClr val="000000">
                      <a:alpha val="30000"/>
                    </a:srgbClr>
                  </a:outerShdw>
                </a:effectLst>
                <a:latin typeface="Calibri" pitchFamily="34" charset="0"/>
                <a:ea typeface="+mj-ea"/>
                <a:cs typeface="+mj-cs"/>
              </a:rPr>
              <a:t>Informational Briefing</a:t>
            </a:r>
            <a:endParaRPr kumimoji="0" lang="en-US" sz="3800" b="1" i="0" u="none" strike="noStrike" kern="1200" cap="none" spc="0" normalizeH="0" baseline="0" noProof="0" dirty="0" smtClean="0">
              <a:ln w="6350">
                <a:noFill/>
              </a:ln>
              <a:solidFill>
                <a:srgbClr val="FFFF00"/>
              </a:solidFill>
              <a:effectLst>
                <a:outerShdw blurRad="127000" dist="200000" dir="2700000" algn="tl" rotWithShape="0">
                  <a:srgbClr val="000000">
                    <a:alpha val="30000"/>
                  </a:srgbClr>
                </a:outerShdw>
              </a:effectLst>
              <a:uLnTx/>
              <a:uFillTx/>
              <a:latin typeface="Calibri" pitchFamily="34" charset="0"/>
              <a:ea typeface="+mj-ea"/>
              <a:cs typeface="+mj-cs"/>
            </a:endParaRPr>
          </a:p>
          <a:p>
            <a:pPr marL="0" marR="0" lvl="0" indent="0" algn="ctr" defTabSz="914400" rtl="0" eaLnBrk="1" fontAlgn="auto" latinLnBrk="0" hangingPunct="1">
              <a:lnSpc>
                <a:spcPct val="100000"/>
              </a:lnSpc>
              <a:spcBef>
                <a:spcPct val="0"/>
              </a:spcBef>
              <a:spcAft>
                <a:spcPts val="1200"/>
              </a:spcAft>
              <a:buClrTx/>
              <a:buSzTx/>
              <a:buFontTx/>
              <a:buNone/>
              <a:tabLst/>
              <a:defRPr/>
            </a:pPr>
            <a:r>
              <a:rPr lang="en-US" sz="3800" b="1" dirty="0" smtClean="0">
                <a:ln w="6350">
                  <a:noFill/>
                </a:ln>
                <a:solidFill>
                  <a:srgbClr val="FFFF00"/>
                </a:solidFill>
                <a:effectLst>
                  <a:outerShdw blurRad="127000" dist="200000" dir="2700000" algn="tl" rotWithShape="0">
                    <a:srgbClr val="000000">
                      <a:alpha val="30000"/>
                    </a:srgbClr>
                  </a:outerShdw>
                </a:effectLst>
                <a:latin typeface="Calibri" pitchFamily="34" charset="0"/>
                <a:ea typeface="+mj-ea"/>
                <a:cs typeface="+mj-cs"/>
              </a:rPr>
              <a:t>Permitting Section Overview</a:t>
            </a:r>
            <a:endParaRPr kumimoji="0" lang="en-US" sz="3800" b="1" i="0" u="none" strike="noStrike" kern="1200" cap="none" spc="0" normalizeH="0" baseline="0" noProof="0" dirty="0" smtClean="0">
              <a:ln w="6350">
                <a:noFill/>
              </a:ln>
              <a:solidFill>
                <a:srgbClr val="FFFF00"/>
              </a:solidFill>
              <a:effectLst>
                <a:outerShdw blurRad="127000" dist="200000" dir="2700000" algn="tl" rotWithShape="0">
                  <a:srgbClr val="000000">
                    <a:alpha val="30000"/>
                  </a:srgbClr>
                </a:outerShdw>
              </a:effectLst>
              <a:uLnTx/>
              <a:uFillTx/>
              <a:latin typeface="Calibri" pitchFamily="34" charset="0"/>
              <a:ea typeface="+mj-ea"/>
              <a:cs typeface="+mj-cs"/>
            </a:endParaRPr>
          </a:p>
          <a:p>
            <a:pPr marL="0" marR="0" lvl="0" indent="0" algn="l" defTabSz="914400" rtl="0" eaLnBrk="1" fontAlgn="auto" latinLnBrk="0" hangingPunct="1">
              <a:lnSpc>
                <a:spcPct val="100000"/>
              </a:lnSpc>
              <a:spcBef>
                <a:spcPct val="0"/>
              </a:spcBef>
              <a:spcAft>
                <a:spcPts val="1200"/>
              </a:spcAft>
              <a:buClrTx/>
              <a:buSzTx/>
              <a:buFontTx/>
              <a:buNone/>
              <a:tabLst/>
              <a:defRPr/>
            </a:pPr>
            <a:endParaRPr kumimoji="0" lang="en-US" sz="1200" b="1" i="0" u="none" strike="noStrike" kern="1200" cap="none" spc="0" normalizeH="0" baseline="0" noProof="0" dirty="0" smtClean="0">
              <a:ln w="6350">
                <a:noFill/>
              </a:ln>
              <a:effectLst>
                <a:outerShdw blurRad="127000" dist="200000" dir="2700000" algn="tl" rotWithShape="0">
                  <a:srgbClr val="000000">
                    <a:alpha val="30000"/>
                  </a:srgbClr>
                </a:outerShdw>
              </a:effectLst>
              <a:uLnTx/>
              <a:uFillTx/>
              <a:latin typeface="Calibri" pitchFamily="34" charset="0"/>
              <a:ea typeface="+mj-ea"/>
              <a:cs typeface="+mj-cs"/>
            </a:endParaRPr>
          </a:p>
        </p:txBody>
      </p:sp>
      <p:sp>
        <p:nvSpPr>
          <p:cNvPr id="6" name="Rectangle 5"/>
          <p:cNvSpPr/>
          <p:nvPr/>
        </p:nvSpPr>
        <p:spPr>
          <a:xfrm>
            <a:off x="304800" y="263104"/>
            <a:ext cx="7620000" cy="769441"/>
          </a:xfrm>
          <a:prstGeom prst="rect">
            <a:avLst/>
          </a:prstGeom>
          <a:effectLst>
            <a:outerShdw blurRad="50800" dist="50800" dir="5400000" algn="ctr" rotWithShape="0">
              <a:schemeClr val="bg1"/>
            </a:outerShdw>
          </a:effectLst>
        </p:spPr>
        <p:txBody>
          <a:bodyPr wrap="square">
            <a:spAutoFit/>
          </a:bodyPr>
          <a:lstStyle/>
          <a:p>
            <a:pPr algn="ctr"/>
            <a:r>
              <a:rPr lang="en-US" sz="4400" b="1" dirty="0" smtClean="0">
                <a:effectLst>
                  <a:outerShdw blurRad="38100" dist="38100" dir="2700000" algn="tl">
                    <a:srgbClr val="000000">
                      <a:alpha val="43137"/>
                    </a:srgbClr>
                  </a:outerShdw>
                </a:effectLst>
                <a:latin typeface="Blue Highway" pitchFamily="2" charset="0"/>
              </a:rPr>
              <a:t>CVFPB MEETING – March 25, 2016</a:t>
            </a:r>
            <a:endParaRPr lang="en-US" sz="4400" b="1" dirty="0">
              <a:effectLst>
                <a:outerShdw blurRad="38100" dist="38100" dir="2700000" algn="tl">
                  <a:srgbClr val="000000">
                    <a:alpha val="43137"/>
                  </a:srgbClr>
                </a:outerShdw>
              </a:effectLst>
              <a:latin typeface="Blue Highway" pitchFamily="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b="1" dirty="0" smtClean="0">
                <a:solidFill>
                  <a:schemeClr val="tx1"/>
                </a:solidFill>
              </a:rPr>
              <a:t>STAFF</a:t>
            </a:r>
          </a:p>
        </p:txBody>
      </p:sp>
      <p:sp>
        <p:nvSpPr>
          <p:cNvPr id="137219" name="Rectangle 3"/>
          <p:cNvSpPr>
            <a:spLocks noGrp="1" noChangeArrowheads="1"/>
          </p:cNvSpPr>
          <p:nvPr>
            <p:ph type="body" idx="1"/>
          </p:nvPr>
        </p:nvSpPr>
        <p:spPr/>
        <p:txBody>
          <a:bodyPr>
            <a:normAutofit/>
          </a:bodyPr>
          <a:lstStyle/>
          <a:p>
            <a:pPr lvl="1">
              <a:spcBef>
                <a:spcPts val="1800"/>
              </a:spcBef>
              <a:defRPr/>
            </a:pPr>
            <a:endParaRPr lang="en-US" sz="2600" dirty="0" smtClean="0"/>
          </a:p>
          <a:p>
            <a:pPr lvl="1">
              <a:spcBef>
                <a:spcPts val="1800"/>
              </a:spcBef>
              <a:defRPr/>
            </a:pPr>
            <a:r>
              <a:rPr lang="en-US" sz="2600" dirty="0" smtClean="0"/>
              <a:t>Four water resources engineers</a:t>
            </a:r>
          </a:p>
          <a:p>
            <a:pPr lvl="1">
              <a:spcBef>
                <a:spcPts val="1800"/>
              </a:spcBef>
              <a:defRPr/>
            </a:pPr>
            <a:r>
              <a:rPr lang="en-US" sz="2600" dirty="0"/>
              <a:t>R</a:t>
            </a:r>
            <a:r>
              <a:rPr lang="en-US" sz="2600" dirty="0" smtClean="0"/>
              <a:t>etired Annuitant</a:t>
            </a:r>
          </a:p>
          <a:p>
            <a:pPr lvl="1">
              <a:spcBef>
                <a:spcPts val="1800"/>
              </a:spcBef>
              <a:defRPr/>
            </a:pPr>
            <a:r>
              <a:rPr lang="en-US" sz="2600" dirty="0" smtClean="0"/>
              <a:t>Senior Engineer, on loan from DWR’s DOE</a:t>
            </a:r>
          </a:p>
          <a:p>
            <a:pPr lvl="1">
              <a:spcBef>
                <a:spcPts val="1800"/>
              </a:spcBef>
              <a:defRPr/>
            </a:pPr>
            <a:r>
              <a:rPr lang="en-US" sz="2600" dirty="0" smtClean="0">
                <a:latin typeface="Calibri" pitchFamily="34" charset="0"/>
              </a:rPr>
              <a:t>Support from Administrative Services Branch</a:t>
            </a:r>
          </a:p>
          <a:p>
            <a:pPr lvl="2">
              <a:spcBef>
                <a:spcPts val="1800"/>
              </a:spcBef>
              <a:defRPr/>
            </a:pPr>
            <a:r>
              <a:rPr lang="en-US" sz="2600" dirty="0" smtClean="0"/>
              <a:t>Application intake</a:t>
            </a:r>
            <a:endParaRPr lang="en-US" sz="2600" dirty="0" smtClean="0">
              <a:latin typeface="Calibri" pitchFamily="34" charset="0"/>
            </a:endParaRPr>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2</a:t>
            </a:fld>
            <a:endParaRPr lang="en-US"/>
          </a:p>
        </p:txBody>
      </p:sp>
    </p:spTree>
    <p:extLst>
      <p:ext uri="{BB962C8B-B14F-4D97-AF65-F5344CB8AC3E}">
        <p14:creationId xmlns:p14="http://schemas.microsoft.com/office/powerpoint/2010/main" val="224558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dirty="0" smtClean="0">
                <a:solidFill>
                  <a:schemeClr val="tx1"/>
                </a:solidFill>
              </a:rPr>
              <a:t>COORDINATION</a:t>
            </a:r>
            <a:endParaRPr lang="en-US" b="1" dirty="0" smtClean="0">
              <a:solidFill>
                <a:schemeClr val="tx1"/>
              </a:solidFill>
            </a:endParaRPr>
          </a:p>
        </p:txBody>
      </p:sp>
      <p:sp>
        <p:nvSpPr>
          <p:cNvPr id="137219" name="Rectangle 3"/>
          <p:cNvSpPr>
            <a:spLocks noGrp="1" noChangeArrowheads="1"/>
          </p:cNvSpPr>
          <p:nvPr>
            <p:ph type="body" idx="1"/>
          </p:nvPr>
        </p:nvSpPr>
        <p:spPr/>
        <p:txBody>
          <a:bodyPr>
            <a:normAutofit fontScale="70000" lnSpcReduction="20000"/>
          </a:bodyPr>
          <a:lstStyle/>
          <a:p>
            <a:pPr>
              <a:buNone/>
              <a:defRPr/>
            </a:pPr>
            <a:r>
              <a:rPr lang="en-US" sz="2800" u="sng" dirty="0" smtClean="0">
                <a:solidFill>
                  <a:srgbClr val="FFC000"/>
                </a:solidFill>
              </a:rPr>
              <a:t>Internal</a:t>
            </a:r>
            <a:r>
              <a:rPr lang="en-US" sz="2800" u="sng" dirty="0" smtClean="0">
                <a:solidFill>
                  <a:srgbClr val="FFC000"/>
                </a:solidFill>
                <a:latin typeface="Calibri" pitchFamily="34" charset="0"/>
              </a:rPr>
              <a:t>:</a:t>
            </a:r>
          </a:p>
          <a:p>
            <a:pPr lvl="1">
              <a:spcBef>
                <a:spcPts val="1800"/>
              </a:spcBef>
              <a:defRPr/>
            </a:pPr>
            <a:r>
              <a:rPr lang="en-US" sz="2900" dirty="0" smtClean="0"/>
              <a:t>Weekly Operations  Branch Meetings – Permitting and Enforcement</a:t>
            </a:r>
          </a:p>
          <a:p>
            <a:pPr lvl="1">
              <a:spcBef>
                <a:spcPts val="1800"/>
              </a:spcBef>
              <a:defRPr/>
            </a:pPr>
            <a:r>
              <a:rPr lang="en-US" sz="2900" dirty="0" smtClean="0"/>
              <a:t>Weekly Staff  meetings</a:t>
            </a:r>
          </a:p>
          <a:p>
            <a:pPr lvl="1">
              <a:spcBef>
                <a:spcPts val="1800"/>
              </a:spcBef>
              <a:defRPr/>
            </a:pPr>
            <a:r>
              <a:rPr lang="en-US" sz="2900" dirty="0" smtClean="0"/>
              <a:t>Weekly meetings with Board Counsel</a:t>
            </a:r>
          </a:p>
          <a:p>
            <a:pPr lvl="1">
              <a:spcBef>
                <a:spcPts val="1800"/>
              </a:spcBef>
              <a:defRPr/>
            </a:pPr>
            <a:r>
              <a:rPr lang="en-US" sz="2900" dirty="0" smtClean="0"/>
              <a:t>Monthly All Hands Meetings</a:t>
            </a:r>
          </a:p>
          <a:p>
            <a:pPr>
              <a:buNone/>
              <a:defRPr/>
            </a:pPr>
            <a:r>
              <a:rPr lang="en-US" sz="2800" u="sng" dirty="0" smtClean="0">
                <a:solidFill>
                  <a:srgbClr val="FFC000"/>
                </a:solidFill>
              </a:rPr>
              <a:t>External/Agency:</a:t>
            </a:r>
            <a:endParaRPr lang="en-US" sz="2800" u="sng" dirty="0">
              <a:solidFill>
                <a:srgbClr val="FFC000"/>
              </a:solidFill>
            </a:endParaRPr>
          </a:p>
          <a:p>
            <a:pPr lvl="1">
              <a:spcBef>
                <a:spcPts val="1800"/>
              </a:spcBef>
              <a:defRPr/>
            </a:pPr>
            <a:r>
              <a:rPr lang="en-US" sz="2900" dirty="0" smtClean="0"/>
              <a:t>Biweekly USACE conference calls</a:t>
            </a:r>
          </a:p>
          <a:p>
            <a:pPr lvl="1">
              <a:spcBef>
                <a:spcPts val="1800"/>
              </a:spcBef>
              <a:defRPr/>
            </a:pPr>
            <a:r>
              <a:rPr lang="en-US" sz="2900" dirty="0" smtClean="0"/>
              <a:t>Monthly USACE/DWR FMO Inspection Section meetings</a:t>
            </a:r>
          </a:p>
          <a:p>
            <a:pPr lvl="1">
              <a:spcBef>
                <a:spcPts val="1800"/>
              </a:spcBef>
              <a:defRPr/>
            </a:pPr>
            <a:r>
              <a:rPr lang="en-US" sz="2900" dirty="0" smtClean="0"/>
              <a:t>Pre-Application meetings – avg. 2 per week</a:t>
            </a:r>
          </a:p>
          <a:p>
            <a:pPr lvl="1">
              <a:spcBef>
                <a:spcPts val="1800"/>
              </a:spcBef>
              <a:defRPr/>
            </a:pPr>
            <a:r>
              <a:rPr lang="en-US" sz="2900" dirty="0" smtClean="0"/>
              <a:t>Cursory project reviews</a:t>
            </a:r>
          </a:p>
          <a:p>
            <a:pPr lvl="1">
              <a:spcBef>
                <a:spcPts val="1800"/>
              </a:spcBef>
              <a:defRPr/>
            </a:pPr>
            <a:r>
              <a:rPr lang="en-US" sz="2900" dirty="0" smtClean="0"/>
              <a:t>Attending workshops</a:t>
            </a:r>
            <a:endParaRPr lang="en-US" sz="2900" dirty="0"/>
          </a:p>
          <a:p>
            <a:pPr marL="585216" lvl="1" indent="0">
              <a:spcBef>
                <a:spcPts val="1800"/>
              </a:spcBef>
              <a:buNone/>
              <a:defRPr/>
            </a:pPr>
            <a:endParaRPr lang="en-US" sz="2600" dirty="0" smtClean="0">
              <a:latin typeface="Calibri" pitchFamily="34" charset="0"/>
            </a:endParaRPr>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3</a:t>
            </a:fld>
            <a:endParaRPr lang="en-US"/>
          </a:p>
        </p:txBody>
      </p:sp>
    </p:spTree>
    <p:extLst>
      <p:ext uri="{BB962C8B-B14F-4D97-AF65-F5344CB8AC3E}">
        <p14:creationId xmlns:p14="http://schemas.microsoft.com/office/powerpoint/2010/main" val="45235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7219">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7219">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7219">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7219">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72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b="1" dirty="0" smtClean="0">
                <a:solidFill>
                  <a:schemeClr val="tx1"/>
                </a:solidFill>
              </a:rPr>
              <a:t>REVIEW PROCESS - STAFF</a:t>
            </a:r>
          </a:p>
        </p:txBody>
      </p:sp>
      <p:sp>
        <p:nvSpPr>
          <p:cNvPr id="137219" name="Rectangle 3"/>
          <p:cNvSpPr>
            <a:spLocks noGrp="1" noChangeArrowheads="1"/>
          </p:cNvSpPr>
          <p:nvPr>
            <p:ph type="body" idx="1"/>
          </p:nvPr>
        </p:nvSpPr>
        <p:spPr/>
        <p:txBody>
          <a:bodyPr>
            <a:noAutofit/>
          </a:bodyPr>
          <a:lstStyle/>
          <a:p>
            <a:pPr lvl="1">
              <a:spcBef>
                <a:spcPts val="1800"/>
              </a:spcBef>
              <a:defRPr/>
            </a:pPr>
            <a:r>
              <a:rPr lang="en-US" sz="2000" dirty="0" smtClean="0"/>
              <a:t>Cursory review of submitted application by support staff, application entered into database</a:t>
            </a:r>
          </a:p>
          <a:p>
            <a:pPr lvl="1">
              <a:spcBef>
                <a:spcPts val="1800"/>
              </a:spcBef>
              <a:defRPr/>
            </a:pPr>
            <a:r>
              <a:rPr lang="en-US" sz="2000" dirty="0" smtClean="0"/>
              <a:t>Staff review – technical, environmental, SSJDD land rights</a:t>
            </a:r>
          </a:p>
          <a:p>
            <a:pPr lvl="2">
              <a:spcBef>
                <a:spcPts val="1800"/>
              </a:spcBef>
              <a:defRPr/>
            </a:pPr>
            <a:r>
              <a:rPr lang="en-US" sz="2000" dirty="0" smtClean="0"/>
              <a:t>30-day review period for applications that are complete and in compliance with Title 23 standards, no additional information required.</a:t>
            </a:r>
          </a:p>
          <a:p>
            <a:pPr lvl="1">
              <a:spcBef>
                <a:spcPts val="1800"/>
              </a:spcBef>
              <a:defRPr/>
            </a:pPr>
            <a:r>
              <a:rPr lang="en-US" sz="2000" dirty="0" smtClean="0"/>
              <a:t>Applications that are in compliance with Title 23 standards are assigned a number and sent to USACE for review.</a:t>
            </a:r>
          </a:p>
          <a:p>
            <a:pPr lvl="1">
              <a:spcBef>
                <a:spcPts val="1800"/>
              </a:spcBef>
              <a:defRPr/>
            </a:pPr>
            <a:r>
              <a:rPr lang="en-US" sz="2000" dirty="0" smtClean="0"/>
              <a:t>Notification letters are sent to the applicant and adjacent landowners</a:t>
            </a:r>
          </a:p>
          <a:p>
            <a:pPr lvl="1">
              <a:spcBef>
                <a:spcPts val="1800"/>
              </a:spcBef>
              <a:defRPr/>
            </a:pPr>
            <a:r>
              <a:rPr lang="en-US" sz="2000" dirty="0" smtClean="0"/>
              <a:t>Requests for additional information by USACE is coordinated through Board staff</a:t>
            </a:r>
          </a:p>
          <a:p>
            <a:pPr lvl="1">
              <a:spcBef>
                <a:spcPts val="1800"/>
              </a:spcBef>
              <a:defRPr/>
            </a:pPr>
            <a:r>
              <a:rPr lang="en-US" sz="2000" dirty="0" smtClean="0"/>
              <a:t>Application staff review </a:t>
            </a:r>
            <a:r>
              <a:rPr lang="en-US" sz="2000" dirty="0"/>
              <a:t>time </a:t>
            </a:r>
            <a:r>
              <a:rPr lang="en-US" sz="2000" dirty="0" smtClean="0"/>
              <a:t>is entered into database</a:t>
            </a:r>
            <a:endParaRPr lang="en-US" sz="2000" dirty="0"/>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4</a:t>
            </a:fld>
            <a:endParaRPr lang="en-US"/>
          </a:p>
        </p:txBody>
      </p:sp>
      <p:sp>
        <p:nvSpPr>
          <p:cNvPr id="8" name="Lightning Bolt 7">
            <a:hlinkClick r:id="rId3" action="ppaction://hlinkfile"/>
          </p:cNvPr>
          <p:cNvSpPr/>
          <p:nvPr/>
        </p:nvSpPr>
        <p:spPr>
          <a:xfrm>
            <a:off x="6858000" y="5810249"/>
            <a:ext cx="152400" cy="3048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ightning Bolt 9">
            <a:hlinkClick r:id="rId4" action="ppaction://hlinkfile"/>
          </p:cNvPr>
          <p:cNvSpPr/>
          <p:nvPr/>
        </p:nvSpPr>
        <p:spPr>
          <a:xfrm>
            <a:off x="7391400" y="5810249"/>
            <a:ext cx="152400" cy="3048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342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72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b="1" dirty="0" smtClean="0">
                <a:solidFill>
                  <a:schemeClr val="tx1"/>
                </a:solidFill>
              </a:rPr>
              <a:t>REVIEW PROCESS - USACE</a:t>
            </a:r>
          </a:p>
        </p:txBody>
      </p:sp>
      <p:sp>
        <p:nvSpPr>
          <p:cNvPr id="137219" name="Rectangle 3"/>
          <p:cNvSpPr>
            <a:spLocks noGrp="1" noChangeArrowheads="1"/>
          </p:cNvSpPr>
          <p:nvPr>
            <p:ph type="body" idx="1"/>
          </p:nvPr>
        </p:nvSpPr>
        <p:spPr/>
        <p:txBody>
          <a:bodyPr>
            <a:noAutofit/>
          </a:bodyPr>
          <a:lstStyle/>
          <a:p>
            <a:pPr lvl="1">
              <a:spcBef>
                <a:spcPts val="1800"/>
              </a:spcBef>
              <a:defRPr/>
            </a:pPr>
            <a:endParaRPr lang="en-US" sz="2000" dirty="0" smtClean="0"/>
          </a:p>
          <a:p>
            <a:pPr lvl="1">
              <a:spcBef>
                <a:spcPts val="1800"/>
              </a:spcBef>
              <a:defRPr/>
            </a:pPr>
            <a:r>
              <a:rPr lang="en-US" sz="2000" dirty="0" smtClean="0"/>
              <a:t>USACE Flood Protection and Navigation Section (408) receives application from Board staff.  USACE 408 provides copy to USACE Regulatory Branch.</a:t>
            </a:r>
          </a:p>
          <a:p>
            <a:pPr lvl="1">
              <a:spcBef>
                <a:spcPts val="1800"/>
              </a:spcBef>
              <a:defRPr/>
            </a:pPr>
            <a:r>
              <a:rPr lang="en-US" sz="2000" dirty="0"/>
              <a:t>USACE </a:t>
            </a:r>
            <a:r>
              <a:rPr lang="en-US" sz="2000" dirty="0" smtClean="0"/>
              <a:t>408 determines if the proposed project:</a:t>
            </a:r>
          </a:p>
          <a:p>
            <a:pPr lvl="2">
              <a:spcBef>
                <a:spcPts val="1800"/>
              </a:spcBef>
              <a:defRPr/>
            </a:pPr>
            <a:r>
              <a:rPr lang="en-US" sz="2000" dirty="0" smtClean="0"/>
              <a:t> is considered </a:t>
            </a:r>
            <a:r>
              <a:rPr lang="en-US" sz="2000" dirty="0"/>
              <a:t>maintenance </a:t>
            </a:r>
            <a:endParaRPr lang="en-US" sz="2000" dirty="0" smtClean="0"/>
          </a:p>
          <a:p>
            <a:pPr lvl="2">
              <a:spcBef>
                <a:spcPts val="1800"/>
              </a:spcBef>
              <a:defRPr/>
            </a:pPr>
            <a:r>
              <a:rPr lang="en-US" sz="2000" dirty="0" smtClean="0"/>
              <a:t>has </a:t>
            </a:r>
            <a:r>
              <a:rPr lang="en-US" sz="2000" dirty="0"/>
              <a:t>no impact to a federally constructed </a:t>
            </a:r>
            <a:r>
              <a:rPr lang="en-US" sz="2000" dirty="0" smtClean="0"/>
              <a:t>project</a:t>
            </a:r>
          </a:p>
          <a:p>
            <a:pPr lvl="2">
              <a:spcBef>
                <a:spcPts val="1800"/>
              </a:spcBef>
              <a:defRPr/>
            </a:pPr>
            <a:r>
              <a:rPr lang="en-US" sz="2000" dirty="0" smtClean="0"/>
              <a:t>will alter the federal flood control project (</a:t>
            </a:r>
            <a:r>
              <a:rPr lang="en-US" sz="2000" dirty="0"/>
              <a:t>F</a:t>
            </a:r>
            <a:r>
              <a:rPr lang="en-US" sz="2000" dirty="0" smtClean="0"/>
              <a:t>ederal </a:t>
            </a:r>
            <a:r>
              <a:rPr lang="en-US" sz="2000" dirty="0"/>
              <a:t>A</a:t>
            </a:r>
            <a:r>
              <a:rPr lang="en-US" sz="2000" dirty="0" smtClean="0"/>
              <a:t>ction)</a:t>
            </a:r>
            <a:endParaRPr lang="en-US" sz="2000" dirty="0"/>
          </a:p>
          <a:p>
            <a:pPr lvl="1">
              <a:spcBef>
                <a:spcPts val="1800"/>
              </a:spcBef>
              <a:defRPr/>
            </a:pPr>
            <a:r>
              <a:rPr lang="en-US" sz="2000" dirty="0" smtClean="0"/>
              <a:t>USACE 408 review concludes with a decision letter to the Board. </a:t>
            </a:r>
          </a:p>
          <a:p>
            <a:pPr lvl="1">
              <a:spcBef>
                <a:spcPts val="1800"/>
              </a:spcBef>
              <a:defRPr/>
            </a:pPr>
            <a:r>
              <a:rPr lang="en-US" sz="2000" dirty="0" smtClean="0"/>
              <a:t>Web based viewer identifies location of permitted projects </a:t>
            </a:r>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5</a:t>
            </a:fld>
            <a:endParaRPr lang="en-US"/>
          </a:p>
        </p:txBody>
      </p:sp>
      <p:sp>
        <p:nvSpPr>
          <p:cNvPr id="3" name="Lightning Bolt 2">
            <a:hlinkClick r:id="rId3" action="ppaction://hlinkfile"/>
          </p:cNvPr>
          <p:cNvSpPr/>
          <p:nvPr/>
        </p:nvSpPr>
        <p:spPr>
          <a:xfrm>
            <a:off x="7391400" y="5486400"/>
            <a:ext cx="152400" cy="2286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ightning Bolt 6">
            <a:hlinkClick r:id="rId4" action="ppaction://hlinkfile"/>
          </p:cNvPr>
          <p:cNvSpPr/>
          <p:nvPr/>
        </p:nvSpPr>
        <p:spPr>
          <a:xfrm>
            <a:off x="7743825" y="5486400"/>
            <a:ext cx="152400" cy="2286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064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21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721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b="1" dirty="0" smtClean="0">
                <a:solidFill>
                  <a:schemeClr val="tx1"/>
                </a:solidFill>
              </a:rPr>
              <a:t>CVFPB PERMIT ISSUANCE</a:t>
            </a:r>
          </a:p>
        </p:txBody>
      </p:sp>
      <p:sp>
        <p:nvSpPr>
          <p:cNvPr id="137219" name="Rectangle 3"/>
          <p:cNvSpPr>
            <a:spLocks noGrp="1" noChangeArrowheads="1"/>
          </p:cNvSpPr>
          <p:nvPr>
            <p:ph type="body" idx="1"/>
          </p:nvPr>
        </p:nvSpPr>
        <p:spPr/>
        <p:txBody>
          <a:bodyPr>
            <a:normAutofit fontScale="85000" lnSpcReduction="20000"/>
          </a:bodyPr>
          <a:lstStyle/>
          <a:p>
            <a:pPr lvl="1">
              <a:spcBef>
                <a:spcPts val="1800"/>
              </a:spcBef>
              <a:defRPr/>
            </a:pPr>
            <a:r>
              <a:rPr lang="en-US" sz="2600" dirty="0" smtClean="0"/>
              <a:t>Except where approval of permits has been delegated to the Executive Officer (EO) an evidentiary hearing shall be held for any matter that requires issuance of a permit.  </a:t>
            </a:r>
            <a:r>
              <a:rPr lang="en-US" sz="2100" i="1" dirty="0" smtClean="0"/>
              <a:t>Title 23, Section 5(b)</a:t>
            </a:r>
          </a:p>
          <a:p>
            <a:pPr lvl="1">
              <a:spcBef>
                <a:spcPts val="1800"/>
              </a:spcBef>
              <a:defRPr/>
            </a:pPr>
            <a:r>
              <a:rPr lang="en-US" sz="2600" dirty="0" smtClean="0"/>
              <a:t>EO delegated permits are issued following the required 30-day notice on the Board’s website.  </a:t>
            </a:r>
            <a:r>
              <a:rPr lang="en-US" sz="2100" i="1" dirty="0" smtClean="0"/>
              <a:t>Title 23, Scion 5(c)</a:t>
            </a:r>
          </a:p>
          <a:p>
            <a:pPr lvl="1">
              <a:spcBef>
                <a:spcPts val="1800"/>
              </a:spcBef>
              <a:defRPr/>
            </a:pPr>
            <a:r>
              <a:rPr lang="en-US" sz="2600" dirty="0" smtClean="0"/>
              <a:t>If there are no speakers in opposition, including permit matters ( e.g. variance to standards) the permit can be placed on the Board’s consent calendar.  </a:t>
            </a:r>
            <a:r>
              <a:rPr lang="en-US" sz="2100" i="1" dirty="0" smtClean="0"/>
              <a:t>Title 23, Section 13.3(b)</a:t>
            </a:r>
          </a:p>
          <a:p>
            <a:pPr lvl="1">
              <a:spcBef>
                <a:spcPts val="1800"/>
              </a:spcBef>
              <a:defRPr/>
            </a:pPr>
            <a:r>
              <a:rPr lang="en-US" sz="2400" dirty="0"/>
              <a:t>Permits are conditioned on </a:t>
            </a:r>
            <a:r>
              <a:rPr lang="en-US" sz="2400" dirty="0" smtClean="0"/>
              <a:t>the permittee </a:t>
            </a:r>
            <a:r>
              <a:rPr lang="en-US" sz="2400" dirty="0"/>
              <a:t>complying with USACE Conditions which are attached to permits as an exhibit.  </a:t>
            </a:r>
            <a:r>
              <a:rPr lang="en-US" sz="2400" dirty="0" smtClean="0"/>
              <a:t>                           </a:t>
            </a:r>
            <a:r>
              <a:rPr lang="en-US" sz="2100" i="1" dirty="0" smtClean="0"/>
              <a:t>Title </a:t>
            </a:r>
            <a:r>
              <a:rPr lang="en-US" sz="2100" i="1" dirty="0"/>
              <a:t>23, Section 16(h)  </a:t>
            </a:r>
          </a:p>
          <a:p>
            <a:pPr lvl="1">
              <a:spcBef>
                <a:spcPts val="1800"/>
              </a:spcBef>
              <a:defRPr/>
            </a:pPr>
            <a:r>
              <a:rPr lang="en-US" sz="2400" dirty="0" smtClean="0"/>
              <a:t>Local Maintaining Agency (LMA) </a:t>
            </a:r>
            <a:r>
              <a:rPr lang="en-US" sz="2400" dirty="0"/>
              <a:t>conditions, if any,  are incorporated into </a:t>
            </a:r>
            <a:r>
              <a:rPr lang="en-US" sz="2400" dirty="0" smtClean="0"/>
              <a:t>the permit conditions when applicable and not in conflict with Title 23.  </a:t>
            </a:r>
            <a:endParaRPr lang="en-US" sz="2400" dirty="0"/>
          </a:p>
          <a:p>
            <a:pPr lvl="1">
              <a:spcBef>
                <a:spcPts val="1800"/>
              </a:spcBef>
              <a:defRPr/>
            </a:pPr>
            <a:r>
              <a:rPr lang="en-US" sz="2400" dirty="0" smtClean="0"/>
              <a:t>Approved permits are sent to the permittee shortly after approval.  Copies are sent to the LMA, USACE, and DWR’s Inspection Section.</a:t>
            </a:r>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6</a:t>
            </a:fld>
            <a:endParaRPr lang="en-US"/>
          </a:p>
        </p:txBody>
      </p:sp>
    </p:spTree>
    <p:extLst>
      <p:ext uri="{BB962C8B-B14F-4D97-AF65-F5344CB8AC3E}">
        <p14:creationId xmlns:p14="http://schemas.microsoft.com/office/powerpoint/2010/main" val="10430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bwMode="auto">
          <a:xfrm>
            <a:off x="381000" y="304800"/>
            <a:ext cx="7467600" cy="762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b="1" dirty="0" smtClean="0">
                <a:solidFill>
                  <a:schemeClr val="tx1"/>
                </a:solidFill>
              </a:rPr>
              <a:t>PERMIT REVIEW INDICATORS</a:t>
            </a:r>
          </a:p>
        </p:txBody>
      </p:sp>
      <p:sp>
        <p:nvSpPr>
          <p:cNvPr id="137219" name="Rectangle 3"/>
          <p:cNvSpPr>
            <a:spLocks noGrp="1" noChangeArrowheads="1"/>
          </p:cNvSpPr>
          <p:nvPr>
            <p:ph type="body" idx="1"/>
          </p:nvPr>
        </p:nvSpPr>
        <p:spPr/>
        <p:txBody>
          <a:bodyPr>
            <a:normAutofit/>
          </a:bodyPr>
          <a:lstStyle/>
          <a:p>
            <a:pPr lvl="1">
              <a:spcBef>
                <a:spcPts val="1800"/>
              </a:spcBef>
              <a:defRPr/>
            </a:pPr>
            <a:r>
              <a:rPr lang="en-US" sz="2600" dirty="0" smtClean="0"/>
              <a:t>Permit Review Status – 2013 through 2016</a:t>
            </a:r>
          </a:p>
          <a:p>
            <a:pPr lvl="2">
              <a:spcBef>
                <a:spcPts val="1800"/>
              </a:spcBef>
              <a:defRPr/>
            </a:pPr>
            <a:r>
              <a:rPr lang="en-US" sz="2600" dirty="0" smtClean="0"/>
              <a:t>Applications </a:t>
            </a:r>
            <a:r>
              <a:rPr lang="en-US" sz="2600" dirty="0"/>
              <a:t>Received - </a:t>
            </a:r>
            <a:r>
              <a:rPr lang="en-US" sz="2600" dirty="0" smtClean="0"/>
              <a:t>465</a:t>
            </a:r>
            <a:endParaRPr lang="en-US" sz="2600" dirty="0"/>
          </a:p>
          <a:p>
            <a:pPr lvl="2">
              <a:spcBef>
                <a:spcPts val="1800"/>
              </a:spcBef>
              <a:defRPr/>
            </a:pPr>
            <a:r>
              <a:rPr lang="en-US" sz="2600" dirty="0" smtClean="0"/>
              <a:t>Applications Under Review – 55</a:t>
            </a:r>
          </a:p>
          <a:p>
            <a:pPr lvl="2">
              <a:spcBef>
                <a:spcPts val="1800"/>
              </a:spcBef>
              <a:defRPr/>
            </a:pPr>
            <a:r>
              <a:rPr lang="en-US" sz="2600" dirty="0" smtClean="0"/>
              <a:t>Applications Scheduled - 69</a:t>
            </a:r>
          </a:p>
          <a:p>
            <a:pPr lvl="2">
              <a:spcBef>
                <a:spcPts val="1800"/>
              </a:spcBef>
              <a:defRPr/>
            </a:pPr>
            <a:r>
              <a:rPr lang="en-US" sz="2600" dirty="0" smtClean="0"/>
              <a:t>Permits Issued –  248</a:t>
            </a:r>
          </a:p>
          <a:p>
            <a:pPr lvl="3">
              <a:spcBef>
                <a:spcPts val="1800"/>
              </a:spcBef>
              <a:defRPr/>
            </a:pPr>
            <a:r>
              <a:rPr lang="en-US" sz="2600" dirty="0" smtClean="0"/>
              <a:t>Permits Conditionally Approved – 21</a:t>
            </a:r>
          </a:p>
          <a:p>
            <a:pPr lvl="2">
              <a:spcBef>
                <a:spcPts val="1800"/>
              </a:spcBef>
              <a:defRPr/>
            </a:pPr>
            <a:r>
              <a:rPr lang="en-US" sz="2600" dirty="0" smtClean="0"/>
              <a:t>Applications Withdrawn/Closed – 72</a:t>
            </a:r>
          </a:p>
          <a:p>
            <a:pPr marL="905256" lvl="2" indent="0">
              <a:spcBef>
                <a:spcPts val="1800"/>
              </a:spcBef>
              <a:buNone/>
              <a:defRPr/>
            </a:pPr>
            <a:endParaRPr lang="en-US" sz="2600" dirty="0"/>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7</a:t>
            </a:fld>
            <a:endParaRPr lang="en-US"/>
          </a:p>
        </p:txBody>
      </p:sp>
    </p:spTree>
    <p:extLst>
      <p:ext uri="{BB962C8B-B14F-4D97-AF65-F5344CB8AC3E}">
        <p14:creationId xmlns:p14="http://schemas.microsoft.com/office/powerpoint/2010/main" val="320573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7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smtClean="0"/>
              <a:t>QUESTIONS</a:t>
            </a:r>
            <a:endParaRPr lang="en-US" sz="6000" dirty="0"/>
          </a:p>
        </p:txBody>
      </p:sp>
      <p:sp>
        <p:nvSpPr>
          <p:cNvPr id="3" name="Content Placeholder 2"/>
          <p:cNvSpPr>
            <a:spLocks noGrp="1"/>
          </p:cNvSpPr>
          <p:nvPr>
            <p:ph idx="1"/>
          </p:nvPr>
        </p:nvSpPr>
        <p:spPr>
          <a:xfrm>
            <a:off x="304800" y="1295400"/>
            <a:ext cx="8686800" cy="5181600"/>
          </a:xfrm>
        </p:spPr>
        <p:txBody>
          <a:bodyPr/>
          <a:lstStyle/>
          <a:p>
            <a:pPr algn="ctr" eaLnBrk="1" hangingPunct="1">
              <a:buNone/>
              <a:defRPr/>
            </a:pPr>
            <a:endParaRPr lang="en-US" sz="17100" dirty="0" smtClean="0"/>
          </a:p>
          <a:p>
            <a:pPr eaLnBrk="1" hangingPunct="1">
              <a:spcBef>
                <a:spcPts val="0"/>
              </a:spcBef>
              <a:buNone/>
              <a:defRPr/>
            </a:pPr>
            <a:endParaRPr lang="en-US" sz="14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endParaRPr lang="en-US" sz="1200" dirty="0" smtClean="0"/>
          </a:p>
          <a:p>
            <a:pPr eaLnBrk="1" hangingPunct="1">
              <a:spcBef>
                <a:spcPts val="0"/>
              </a:spcBef>
              <a:buNone/>
              <a:defRPr/>
            </a:pPr>
            <a:r>
              <a:rPr lang="en-US" sz="1200" dirty="0" smtClean="0"/>
              <a:t>Presented by:  </a:t>
            </a:r>
            <a:r>
              <a:rPr lang="en-US" sz="1200" u="sng" dirty="0" smtClean="0"/>
              <a:t>Gary W. Lemon P.E.</a:t>
            </a:r>
          </a:p>
          <a:p>
            <a:pPr eaLnBrk="1" hangingPunct="1">
              <a:spcBef>
                <a:spcPts val="0"/>
              </a:spcBef>
              <a:buNone/>
              <a:defRPr/>
            </a:pPr>
            <a:r>
              <a:rPr lang="en-US" sz="1200" dirty="0" smtClean="0"/>
              <a:t>		    CVFPB, Staff</a:t>
            </a:r>
          </a:p>
        </p:txBody>
      </p:sp>
      <p:sp>
        <p:nvSpPr>
          <p:cNvPr id="5" name="Slide Number Placeholder 4"/>
          <p:cNvSpPr>
            <a:spLocks noGrp="1"/>
          </p:cNvSpPr>
          <p:nvPr>
            <p:ph type="sldNum" sz="quarter" idx="4294967295"/>
          </p:nvPr>
        </p:nvSpPr>
        <p:spPr>
          <a:xfrm>
            <a:off x="8534400" y="6553200"/>
            <a:ext cx="457200" cy="304800"/>
          </a:xfrm>
          <a:prstGeom prst="rect">
            <a:avLst/>
          </a:prstGeom>
        </p:spPr>
        <p:txBody>
          <a:bodyPr/>
          <a:lstStyle/>
          <a:p>
            <a:fld id="{9F1FB2E3-2BB6-40B9-8235-D524E987E6E0}" type="slidenum">
              <a:rPr lang="en-US" smtClean="0"/>
              <a:pPr/>
              <a:t>8</a:t>
            </a:fld>
            <a:endParaRPr lang="en-US" dirty="0"/>
          </a:p>
        </p:txBody>
      </p:sp>
      <p:pic>
        <p:nvPicPr>
          <p:cNvPr id="2059" name="Picture 11" descr="C:\Documents and Settings\glemon\Local Settings\Temporary Internet Files\Content.IE5\XU40AG5S\MC900433797[1].png"/>
          <p:cNvPicPr>
            <a:picLocks noChangeAspect="1" noChangeArrowheads="1"/>
          </p:cNvPicPr>
          <p:nvPr/>
        </p:nvPicPr>
        <p:blipFill>
          <a:blip r:embed="rId3" cstate="print"/>
          <a:srcRect/>
          <a:stretch>
            <a:fillRect/>
          </a:stretch>
        </p:blipFill>
        <p:spPr bwMode="auto">
          <a:xfrm>
            <a:off x="3657600" y="1981200"/>
            <a:ext cx="1981200" cy="1981200"/>
          </a:xfrm>
          <a:prstGeom prst="rect">
            <a:avLst/>
          </a:prstGeom>
          <a:noFill/>
        </p:spPr>
      </p:pic>
      <p:sp>
        <p:nvSpPr>
          <p:cNvPr id="4" name="Right Arrow 3"/>
          <p:cNvSpPr/>
          <p:nvPr/>
        </p:nvSpPr>
        <p:spPr>
          <a:xfrm>
            <a:off x="6248400" y="4267200"/>
            <a:ext cx="2514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TextBox 5"/>
          <p:cNvSpPr txBox="1"/>
          <p:nvPr/>
        </p:nvSpPr>
        <p:spPr>
          <a:xfrm>
            <a:off x="2895600" y="4267200"/>
            <a:ext cx="3505200" cy="369332"/>
          </a:xfrm>
          <a:prstGeom prst="rect">
            <a:avLst/>
          </a:prstGeom>
          <a:noFill/>
        </p:spPr>
        <p:txBody>
          <a:bodyPr wrap="square" rtlCol="0">
            <a:spAutoFit/>
          </a:bodyPr>
          <a:lstStyle/>
          <a:p>
            <a:r>
              <a:rPr lang="en-US" dirty="0" smtClean="0"/>
              <a:t>Sampling of Permitted Projects</a:t>
            </a:r>
            <a:endParaRPr lang="en-US" dirty="0"/>
          </a:p>
        </p:txBody>
      </p:sp>
      <p:sp>
        <p:nvSpPr>
          <p:cNvPr id="7" name="TextBox 6"/>
          <p:cNvSpPr txBox="1"/>
          <p:nvPr/>
        </p:nvSpPr>
        <p:spPr>
          <a:xfrm>
            <a:off x="6858000" y="4278868"/>
            <a:ext cx="990600" cy="369332"/>
          </a:xfrm>
          <a:prstGeom prst="rect">
            <a:avLst/>
          </a:prstGeom>
          <a:noFill/>
        </p:spPr>
        <p:txBody>
          <a:bodyPr wrap="square" rtlCol="0">
            <a:spAutoFit/>
          </a:bodyPr>
          <a:lstStyle/>
          <a:p>
            <a:r>
              <a:rPr lang="en-US" b="1" dirty="0" smtClean="0">
                <a:solidFill>
                  <a:schemeClr val="bg1"/>
                </a:solidFill>
              </a:rPr>
              <a:t>PREZI</a:t>
            </a:r>
            <a:endParaRPr lang="en-US" b="1"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14877</TotalTime>
  <Words>909</Words>
  <Application>Microsoft Office PowerPoint</Application>
  <PresentationFormat>On-screen Show (4:3)</PresentationFormat>
  <Paragraphs>135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PowerPoint Presentation</vt:lpstr>
      <vt:lpstr>STAFF</vt:lpstr>
      <vt:lpstr>COORDINATION</vt:lpstr>
      <vt:lpstr>REVIEW PROCESS - STAFF</vt:lpstr>
      <vt:lpstr>REVIEW PROCESS - USACE</vt:lpstr>
      <vt:lpstr>CVFPB PERMIT ISSUANCE</vt:lpstr>
      <vt:lpstr>PERMIT REVIEW INDICATORS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nmoricz</dc:creator>
  <cp:lastModifiedBy>Lemon, Gary@DWR</cp:lastModifiedBy>
  <cp:revision>1505</cp:revision>
  <cp:lastPrinted>2016-03-24T22:03:43Z</cp:lastPrinted>
  <dcterms:created xsi:type="dcterms:W3CDTF">2010-03-04T17:56:25Z</dcterms:created>
  <dcterms:modified xsi:type="dcterms:W3CDTF">2016-03-24T22:31:22Z</dcterms:modified>
</cp:coreProperties>
</file>