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1"/>
  </p:notesMasterIdLst>
  <p:sldIdLst>
    <p:sldId id="277" r:id="rId4"/>
    <p:sldId id="279" r:id="rId5"/>
    <p:sldId id="280" r:id="rId6"/>
    <p:sldId id="281" r:id="rId7"/>
    <p:sldId id="261" r:id="rId8"/>
    <p:sldId id="262" r:id="rId9"/>
    <p:sldId id="282" r:id="rId10"/>
    <p:sldId id="283" r:id="rId11"/>
    <p:sldId id="284" r:id="rId12"/>
    <p:sldId id="285" r:id="rId13"/>
    <p:sldId id="286" r:id="rId14"/>
    <p:sldId id="272" r:id="rId15"/>
    <p:sldId id="273" r:id="rId16"/>
    <p:sldId id="274" r:id="rId17"/>
    <p:sldId id="275" r:id="rId18"/>
    <p:sldId id="276" r:id="rId19"/>
    <p:sldId id="27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77"/>
            <p14:sldId id="279"/>
            <p14:sldId id="280"/>
            <p14:sldId id="281"/>
          </p14:sldIdLst>
        </p14:section>
        <p14:section name="Project Overview" id="{087866C3-7028-482C-8D34-6BF5363FBD75}">
          <p14:sldIdLst>
            <p14:sldId id="261"/>
          </p14:sldIdLst>
        </p14:section>
        <p14:section name="Status Update" id="{521DEF98-8796-4632-831A-16252E9A6054}">
          <p14:sldIdLst>
            <p14:sldId id="262"/>
            <p14:sldId id="282"/>
            <p14:sldId id="283"/>
            <p14:sldId id="284"/>
            <p14:sldId id="285"/>
            <p14:sldId id="286"/>
            <p14:sldId id="272"/>
            <p14:sldId id="273"/>
            <p14:sldId id="274"/>
            <p14:sldId id="275"/>
            <p14:sldId id="276"/>
            <p14:sldId id="278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9514" autoAdjust="0"/>
  </p:normalViewPr>
  <p:slideViewPr>
    <p:cSldViewPr>
      <p:cViewPr>
        <p:scale>
          <a:sx n="120" d="100"/>
          <a:sy n="120" d="100"/>
        </p:scale>
        <p:origin x="-58" y="66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Searchable library of rights and projects</a:t>
            </a:r>
          </a:p>
          <a:p>
            <a:pPr defTabSz="931774"/>
            <a:r>
              <a:rPr lang="en-US" baseline="0" dirty="0" smtClean="0"/>
              <a:t>Reduce duplication and increase transparency among Programs</a:t>
            </a:r>
          </a:p>
          <a:p>
            <a:pPr marL="174708" indent="-174708">
              <a:buFontTx/>
              <a:buChar char="-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to monitor and track our workflows</a:t>
            </a:r>
          </a:p>
          <a:p>
            <a:r>
              <a:rPr lang="en-US" dirty="0" smtClean="0"/>
              <a:t>Identify and document</a:t>
            </a:r>
            <a:r>
              <a:rPr lang="en-US" baseline="0" dirty="0" smtClean="0"/>
              <a:t> steps of the workflows, find short cuts, automate actions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baseline="0" dirty="0" smtClean="0"/>
              <a:t>Ability to generate reports by a variety of variables; CVFPB to have high level reporting ability, with REB/GB more detailed and multi level reporting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Attribute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A report of all SSJDD fee-owned parcels in Sac Co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Workflow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A report of all active Temporary Entry Permits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Step in Workflow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A report of all acquisitions in the Appraisal step for X Project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By Program/Project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A report of Final Accounting Packages for EIP, TRLIA, Upper Yuba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Parcel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: A report of the life of Parcel No. 12345 from Temporary Entry Permit during pre-project surveys, through Acquisition workflow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Client: A report of all work related to DFM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Agent Assigned = internal REB/GB workload tracking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baseline="0" dirty="0" smtClean="0"/>
              <a:t>CVFPB will be a client with viewable permissions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REB/GB will build workflows in support of those actions we perform on behalf of SWP and CVFPB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baseline="0" dirty="0" smtClean="0"/>
              <a:t>Geodetic/REB are only imputers into database in this build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Typically REB/GB have no role currently in CVFPB EP workflows, therefore no CVFPB EP workflows will be created and tracked in this 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baseline="0" dirty="0" smtClean="0"/>
              <a:t>Workflows outside REB/GB will need to be developed and created by those users, to be added on to the current 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://vimeo.com/92174105" TargetMode="External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479524" cy="4572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84795"/>
            <a:ext cx="830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Accela</a:t>
            </a:r>
            <a:r>
              <a:rPr lang="en-US" sz="2800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 Land Management Software for DWR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328885" y="1104550"/>
            <a:ext cx="3141452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/>
              <a:t>Daniel K. </a:t>
            </a:r>
            <a:r>
              <a:rPr lang="en-US" sz="1800" dirty="0" err="1" smtClean="0"/>
              <a:t>Mardock</a:t>
            </a: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Geodetic Branch Chief/DOE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76069" y="5939137"/>
            <a:ext cx="27940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SSJDD Rights Along Sacramento River Colusa 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7943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Record…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mardock\Documents\Presentation\GIS\CVFPB\CVFPB 3-25-16\Property Reco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85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Documents…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mardock\Documents\Presentation\GIS\CVFPB\CVFPB 3-25-16\Documen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2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16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Does Accela Bring?</a:t>
            </a:r>
            <a:br>
              <a:rPr lang="en-US" sz="4000" dirty="0"/>
            </a:br>
            <a:r>
              <a:rPr lang="en-US" dirty="0" smtClean="0">
                <a:solidFill>
                  <a:schemeClr val="tx2"/>
                </a:solidFill>
              </a:rPr>
              <a:t>Database to monitor and track workflows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Identify and document steps in Real Estate Branch (REB) and Geodetic Branch (GB)workflows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Efficiencies in workflows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Finding shortcuts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Automating actions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Identifying next steps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Automatic notifications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Deadline reminders</a:t>
            </a: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93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Does Accela Bring?</a:t>
            </a:r>
            <a:br>
              <a:rPr lang="en-US" sz="4000" dirty="0"/>
            </a:br>
            <a:r>
              <a:rPr lang="en-US" dirty="0" smtClean="0">
                <a:solidFill>
                  <a:schemeClr val="tx2"/>
                </a:solidFill>
              </a:rPr>
              <a:t>Quick and easy reporting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lnSpcReduction="10000"/>
          </a:bodyPr>
          <a:lstStyle/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Customizable reporting examples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Attribute 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Workflow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Step in Workflow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Program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Project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Parcel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Client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Agent assigned</a:t>
            </a:r>
            <a:endParaRPr lang="en-US" sz="2200" dirty="0" smtClean="0">
              <a:latin typeface="+mn-lt"/>
            </a:endParaRP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endParaRPr lang="en-US" sz="2400" dirty="0" smtClean="0">
              <a:latin typeface="+mn-lt"/>
            </a:endParaRP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r>
              <a:rPr lang="en-US" sz="2400" dirty="0">
                <a:solidFill>
                  <a:srgbClr val="000000"/>
                </a:solidFill>
                <a:hlinkClick r:id="rId5"/>
              </a:rPr>
              <a:t>Accela Demo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79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</a:t>
            </a:r>
            <a:r>
              <a:rPr lang="en-US" sz="4000" dirty="0" smtClean="0"/>
              <a:t>will this </a:t>
            </a:r>
            <a:r>
              <a:rPr lang="en-US" sz="4000" dirty="0" err="1" smtClean="0"/>
              <a:t>Accela</a:t>
            </a:r>
            <a:r>
              <a:rPr lang="en-US" sz="4000" dirty="0" smtClean="0"/>
              <a:t> build do for you?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View SSJDD property right information (database inventory)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View CVFPB Acquisition Project status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Workflow tracking REB &amp; GB perform on behalf of CVFPB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200" dirty="0" smtClean="0">
                <a:latin typeface="+mn-lt"/>
              </a:rPr>
              <a:t>SSJDD Acquisitions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endParaRPr lang="en-US" sz="2400" dirty="0" smtClean="0">
              <a:latin typeface="+mn-lt"/>
            </a:endParaRP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endParaRPr lang="en-US" sz="2200" dirty="0" smtClean="0">
              <a:latin typeface="+mn-lt"/>
            </a:endParaRP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43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</a:t>
            </a:r>
            <a:r>
              <a:rPr lang="en-US" sz="4000" dirty="0" smtClean="0"/>
              <a:t>will this </a:t>
            </a:r>
            <a:r>
              <a:rPr lang="en-US" sz="4000" dirty="0" err="1" smtClean="0"/>
              <a:t>Accela</a:t>
            </a:r>
            <a:r>
              <a:rPr lang="en-US" sz="4000" dirty="0" smtClean="0"/>
              <a:t> build </a:t>
            </a:r>
            <a:r>
              <a:rPr lang="en-US" sz="4000" dirty="0" smtClean="0">
                <a:solidFill>
                  <a:srgbClr val="FF0000"/>
                </a:solidFill>
              </a:rPr>
              <a:t>NOT</a:t>
            </a:r>
            <a:r>
              <a:rPr lang="en-US" sz="4000" dirty="0" smtClean="0"/>
              <a:t> do for you?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Ability to manipulate property right information</a:t>
            </a:r>
            <a:endParaRPr lang="en-US" sz="2200" dirty="0" smtClean="0">
              <a:latin typeface="+mn-lt"/>
            </a:endParaRP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Ability to modify workflows beyond REB &amp; GB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CVFPB EP workflows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endParaRPr lang="en-US" sz="2200" dirty="0" smtClean="0">
              <a:latin typeface="+mn-lt"/>
            </a:endParaRP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456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Phase II build / add-ons (Future)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How users outside REB/GB will interface with the database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Accommodate workflows of others outside </a:t>
            </a:r>
            <a:r>
              <a:rPr lang="en-US" sz="2400" dirty="0" smtClean="0"/>
              <a:t>REB/GB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/>
              <a:t>CVFPB EPs</a:t>
            </a:r>
            <a:endParaRPr lang="en-US" sz="2000" dirty="0"/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endParaRPr lang="en-US" sz="2200" dirty="0" smtClean="0">
              <a:latin typeface="+mn-lt"/>
            </a:endParaRPr>
          </a:p>
          <a:p>
            <a:pPr marL="0" indent="0" defTabSz="914363">
              <a:lnSpc>
                <a:spcPct val="90000"/>
              </a:lnSpc>
              <a:spcBef>
                <a:spcPct val="20000"/>
              </a:spcBef>
              <a:buSzTx/>
              <a:buNone/>
            </a:pP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409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50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01DeedsTo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299735"/>
            <a:ext cx="4210050" cy="2368153"/>
          </a:xfrm>
          <a:prstGeom prst="rect">
            <a:avLst/>
          </a:prstGeom>
        </p:spPr>
      </p:pic>
      <p:pic>
        <p:nvPicPr>
          <p:cNvPr id="3" name="Content Placeholder 3" descr="111 1-0559 15of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97500"/>
            <a:ext cx="4210050" cy="2779112"/>
          </a:xfrm>
          <a:prstGeom prst="rect">
            <a:avLst/>
          </a:prstGeom>
        </p:spPr>
      </p:pic>
      <p:pic>
        <p:nvPicPr>
          <p:cNvPr id="4" name="Content Placeholder 3" descr="115 6DataSummarySheetsToAutom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97500"/>
            <a:ext cx="4411080" cy="2743200"/>
          </a:xfrm>
          <a:prstGeom prst="rect">
            <a:avLst/>
          </a:prstGeom>
        </p:spPr>
      </p:pic>
      <p:pic>
        <p:nvPicPr>
          <p:cNvPr id="5" name="Content Placeholder 3" descr="102MapsandDeedstoAutom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4281945"/>
            <a:ext cx="4411080" cy="2481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727074"/>
            <a:ext cx="630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Converting Your Records From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4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904220"/>
            <a:ext cx="2971800" cy="3165113"/>
            <a:chOff x="1219200" y="615948"/>
            <a:chExt cx="6534061" cy="545562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357571"/>
                </p:ext>
              </p:extLst>
            </p:nvPr>
          </p:nvGraphicFramePr>
          <p:xfrm>
            <a:off x="1352462" y="615948"/>
            <a:ext cx="6400799" cy="5455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Visio" r:id="rId3" imgW="8642215" imgH="7365611" progId="">
                    <p:embed/>
                  </p:oleObj>
                </mc:Choice>
                <mc:Fallback>
                  <p:oleObj name="Visio" r:id="rId3" imgW="8642215" imgH="73656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462" y="615948"/>
                          <a:ext cx="6400799" cy="5455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219200" y="615948"/>
              <a:ext cx="1371600" cy="113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5166468" cy="24585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2203" y="4267200"/>
            <a:ext cx="2432408" cy="2408560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09" y="1066800"/>
            <a:ext cx="4724400" cy="30586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90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To This…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1114" y="914400"/>
            <a:ext cx="3367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Maintenance Area No.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41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Survey Grade Projects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0"/>
            <a:ext cx="5011065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3376718" cy="463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857500" cy="523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418" y="3505200"/>
            <a:ext cx="20715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Working on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Proposal for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Records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Conversion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Resource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11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Accela?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4267200" cy="3657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- Integration of Data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- </a:t>
            </a:r>
            <a:r>
              <a:rPr lang="en-US" dirty="0" smtClean="0">
                <a:solidFill>
                  <a:schemeClr val="tx2"/>
                </a:solidFill>
              </a:rPr>
              <a:t>Collaboration with Clients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- Communication with Users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nipping Tool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225" y="1143000"/>
            <a:ext cx="3600451" cy="45148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066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Does Accela Bring?</a:t>
            </a:r>
            <a:br>
              <a:rPr lang="en-US" sz="4000" dirty="0"/>
            </a:br>
            <a:r>
              <a:rPr lang="en-US" dirty="0">
                <a:solidFill>
                  <a:schemeClr val="tx2"/>
                </a:solidFill>
              </a:rPr>
              <a:t>Database Inventory of Land &amp; Land Records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Interactive Parcel Layer Using Link to GIS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Track every Project and workflow to the life and history of the parcel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Associated </a:t>
            </a:r>
            <a:r>
              <a:rPr lang="en-US" sz="2400" dirty="0">
                <a:latin typeface="+mn-lt"/>
              </a:rPr>
              <a:t>Land </a:t>
            </a:r>
            <a:r>
              <a:rPr lang="en-US" sz="2400" dirty="0" smtClean="0">
                <a:latin typeface="+mn-lt"/>
              </a:rPr>
              <a:t>Rights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Temporary Rights: Temporary Entry Permits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Rights acquired: Fee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Easement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Rights granted: Lease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Encroachment Permits (EPs), License</a:t>
            </a:r>
          </a:p>
          <a:p>
            <a:pPr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400" dirty="0" smtClean="0">
                <a:latin typeface="+mn-lt"/>
              </a:rPr>
              <a:t>Relevant </a:t>
            </a:r>
            <a:r>
              <a:rPr lang="en-US" sz="2400" dirty="0">
                <a:latin typeface="+mn-lt"/>
              </a:rPr>
              <a:t>Document </a:t>
            </a:r>
            <a:r>
              <a:rPr lang="en-US" sz="2400" dirty="0" smtClean="0">
                <a:latin typeface="+mn-lt"/>
              </a:rPr>
              <a:t>Attached</a:t>
            </a:r>
          </a:p>
          <a:p>
            <a:pPr lvl="1" defTabSz="914363">
              <a:lnSpc>
                <a:spcPct val="90000"/>
              </a:lnSpc>
              <a:spcBef>
                <a:spcPct val="20000"/>
              </a:spcBef>
              <a:buSzTx/>
            </a:pPr>
            <a:r>
              <a:rPr lang="en-US" sz="2000" dirty="0" smtClean="0">
                <a:latin typeface="+mn-lt"/>
              </a:rPr>
              <a:t>Deed, </a:t>
            </a:r>
            <a:r>
              <a:rPr lang="en-US" sz="2000" dirty="0">
                <a:latin typeface="+mn-lt"/>
              </a:rPr>
              <a:t>Memorandum of </a:t>
            </a:r>
            <a:r>
              <a:rPr lang="en-US" sz="2000" dirty="0" smtClean="0">
                <a:latin typeface="+mn-lt"/>
              </a:rPr>
              <a:t>Settlement, Policy of Title Insurance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*SWP only at this time.  Board handing own property management.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mardock\Documents\Presentation\GIS\CVFPB\CVFPB 3-25-16\Sear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64538" cy="44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18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Zooms To Parcel…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mardock\Documents\Presentation\GIS\CVFPB\CVFPB 3-25-16\Zoom to Parc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28800"/>
            <a:ext cx="85574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04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of Available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mardock\Documents\Presentation\GIS\CVFPB\CVFPB 3-25-16\Menu of inf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799"/>
            <a:ext cx="8305800" cy="43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71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2CCC1CB-FD5E-4F98-B16C-0FDC6BE4577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F29BA34-81C1-423C-955F-5A14E84C3B3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549</Words>
  <Application>Microsoft Office PowerPoint</Application>
  <PresentationFormat>On-screen Show (4:3)</PresentationFormat>
  <Paragraphs>98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Project Status Report</vt:lpstr>
      <vt:lpstr>Visio</vt:lpstr>
      <vt:lpstr>PowerPoint Presentation</vt:lpstr>
      <vt:lpstr>PowerPoint Presentation</vt:lpstr>
      <vt:lpstr>PowerPoint Presentation</vt:lpstr>
      <vt:lpstr>PowerPoint Presentation</vt:lpstr>
      <vt:lpstr>What is Accela? </vt:lpstr>
      <vt:lpstr>What Does Accela Bring? Database Inventory of Land &amp; Land Records </vt:lpstr>
      <vt:lpstr>Searches…</vt:lpstr>
      <vt:lpstr>Zooms To Parcel…</vt:lpstr>
      <vt:lpstr>Menu of Available Information…</vt:lpstr>
      <vt:lpstr>Property Record…</vt:lpstr>
      <vt:lpstr>Property Documents…</vt:lpstr>
      <vt:lpstr>What Does Accela Bring? Database to monitor and track workflows </vt:lpstr>
      <vt:lpstr>What Does Accela Bring? Quick and easy reporting </vt:lpstr>
      <vt:lpstr>What will this Accela build do for you?  </vt:lpstr>
      <vt:lpstr>What will this Accela build NOT do for you?  </vt:lpstr>
      <vt:lpstr>Phase II build / add-ons (Future) 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2016-03-18T18:57:32Z</dcterms:created>
  <dcterms:modified xsi:type="dcterms:W3CDTF">2016-03-23T20:13:53Z</dcterms:modified>
</cp:coreProperties>
</file>