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49" r:id="rId5"/>
  </p:sldMasterIdLst>
  <p:notesMasterIdLst>
    <p:notesMasterId r:id="rId21"/>
  </p:notesMasterIdLst>
  <p:handoutMasterIdLst>
    <p:handoutMasterId r:id="rId22"/>
  </p:handoutMasterIdLst>
  <p:sldIdLst>
    <p:sldId id="256" r:id="rId6"/>
    <p:sldId id="260" r:id="rId7"/>
    <p:sldId id="261" r:id="rId8"/>
    <p:sldId id="262" r:id="rId9"/>
    <p:sldId id="271" r:id="rId10"/>
    <p:sldId id="263" r:id="rId11"/>
    <p:sldId id="264" r:id="rId12"/>
    <p:sldId id="265" r:id="rId13"/>
    <p:sldId id="266" r:id="rId14"/>
    <p:sldId id="267" r:id="rId15"/>
    <p:sldId id="272" r:id="rId16"/>
    <p:sldId id="268" r:id="rId17"/>
    <p:sldId id="269" r:id="rId18"/>
    <p:sldId id="274" r:id="rId19"/>
    <p:sldId id="270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9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fld id="{0923456A-1412-4A94-8AF6-238F2A76E786}" type="datetimeFigureOut">
              <a:rPr lang="en-US"/>
              <a:pPr>
                <a:defRPr/>
              </a:pPr>
              <a:t>7/24/2014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E040A17-6098-4DCF-AD92-D663982FE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F05582-2405-471B-8128-7E1D78D14F10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5EB192-E526-4690-AEE6-A063C74134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Highway traffic analogy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EB192-E526-4690-AEE6-A063C74134B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Models available to more completely</a:t>
            </a:r>
            <a:r>
              <a:rPr lang="en-US" baseline="0" dirty="0" smtClean="0"/>
              <a:t> assess flood risk are cost-prohibitive and have their own limits.</a:t>
            </a:r>
          </a:p>
          <a:p>
            <a:r>
              <a:rPr lang="en-US" baseline="0" dirty="0" smtClean="0"/>
              <a:t>USACE risk analysis requirement imposed on Section 408 permit situations is not applied.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EB192-E526-4690-AEE6-A063C74134B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EB192-E526-4690-AEE6-A063C74134B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DWR</a:t>
            </a:r>
            <a:r>
              <a:rPr lang="en-US" baseline="0" dirty="0" smtClean="0"/>
              <a:t>-developed library of models concept.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EB192-E526-4690-AEE6-A063C74134B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5029200" cy="1143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972D5-1763-43FC-8289-97FD1A3FE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91559-3A18-4471-8DBD-ACAE59E74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1"/>
            <a:ext cx="442705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810000"/>
            <a:ext cx="5257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8" name="Group 28"/>
          <p:cNvGrpSpPr>
            <a:grpSpLocks/>
          </p:cNvGrpSpPr>
          <p:nvPr/>
        </p:nvGrpSpPr>
        <p:grpSpPr bwMode="auto">
          <a:xfrm>
            <a:off x="0" y="-3175"/>
            <a:ext cx="9144000" cy="6861175"/>
            <a:chOff x="0" y="0"/>
            <a:chExt cx="5760" cy="4322"/>
          </a:xfrm>
        </p:grpSpPr>
        <p:grpSp>
          <p:nvGrpSpPr>
            <p:cNvPr id="2" name="Group 27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2"/>
              <a:chOff x="0" y="0"/>
              <a:chExt cx="5760" cy="4322"/>
            </a:xfrm>
          </p:grpSpPr>
          <p:pic>
            <p:nvPicPr>
              <p:cNvPr id="1035" name="Picture 23" descr="ppt_camo_bkgrnd-03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4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6" name="Picture 21" descr="white_curve"/>
              <p:cNvPicPr>
                <a:picLocks noChangeAspect="1" noChangeArrowheads="1"/>
              </p:cNvPicPr>
              <p:nvPr userDrawn="1"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02" y="990"/>
                <a:ext cx="3258" cy="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34" name="Picture 8" descr="USACE_logo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08" y="3282"/>
              <a:ext cx="816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4953000" y="3810000"/>
            <a:ext cx="4191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508125" y="6121400"/>
            <a:ext cx="35972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1" dirty="0"/>
              <a:t>US Army Corps of Engineers</a:t>
            </a:r>
          </a:p>
          <a:p>
            <a:pPr>
              <a:defRPr/>
            </a:pPr>
            <a:r>
              <a:rPr lang="en-US" sz="1600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pic>
        <p:nvPicPr>
          <p:cNvPr id="1032" name="Picture 2" descr="X:\IM\VI\Logos\Branding\USARMY_3D_RGB_MD_P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5181600"/>
            <a:ext cx="10668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D0039898-7CE0-4FD9-80A1-689901D0D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8" descr="USACE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223000" y="6416675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/>
              <a:t>BUILDING STRONG</a:t>
            </a:r>
            <a:r>
              <a:rPr lang="en-US" sz="1400" b="1" baseline="-25000"/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1219200" y="63246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6" name="Picture 2" descr="X:\IM\VI\Logos\Branding\USARMY_3D_RGB_MD_P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715000"/>
            <a:ext cx="685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7772400" cy="1470025"/>
          </a:xfrm>
        </p:spPr>
        <p:txBody>
          <a:bodyPr/>
          <a:lstStyle/>
          <a:p>
            <a:r>
              <a:rPr lang="en-US" dirty="0" smtClean="0"/>
              <a:t>Hydraulic Screening and Analysis Needed for USACE Review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76200" y="1828800"/>
            <a:ext cx="5715000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Greg Kukas, P.E.</a:t>
            </a:r>
          </a:p>
          <a:p>
            <a:pPr>
              <a:spcBef>
                <a:spcPct val="50000"/>
              </a:spcBef>
            </a:pPr>
            <a:r>
              <a:rPr lang="en-US" sz="1400" dirty="0" smtClean="0"/>
              <a:t>Chief, Hydrology and Hydraulics Branch </a:t>
            </a:r>
          </a:p>
          <a:p>
            <a:pPr>
              <a:spcBef>
                <a:spcPct val="50000"/>
              </a:spcBef>
            </a:pPr>
            <a:r>
              <a:rPr lang="en-US" sz="1400" dirty="0" smtClean="0"/>
              <a:t>U.S. Army Corps of Engineers (USACE), Sacramento District</a:t>
            </a: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July 25, 2014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 Risk Impact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 smtClean="0"/>
              <a:t>How </a:t>
            </a:r>
            <a:r>
              <a:rPr lang="en-US" sz="2700" dirty="0" smtClean="0"/>
              <a:t>do we assess how </a:t>
            </a:r>
            <a:r>
              <a:rPr lang="en-US" sz="2700" dirty="0" smtClean="0"/>
              <a:t>hydraulic changes affect flood risk associated with the federal/state </a:t>
            </a:r>
            <a:r>
              <a:rPr lang="en-US" sz="2700" dirty="0" smtClean="0"/>
              <a:t>system?</a:t>
            </a:r>
          </a:p>
          <a:p>
            <a:pPr lvl="1"/>
            <a:r>
              <a:rPr lang="en-US" sz="2400" dirty="0" smtClean="0"/>
              <a:t>Recognize the reliability of computed hydraulic effects </a:t>
            </a:r>
          </a:p>
          <a:p>
            <a:pPr lvl="1"/>
            <a:r>
              <a:rPr lang="en-US" sz="2400" dirty="0" smtClean="0"/>
              <a:t>Treat all settings as equal</a:t>
            </a:r>
          </a:p>
          <a:p>
            <a:pPr lvl="1"/>
            <a:r>
              <a:rPr lang="en-US" sz="2400" dirty="0" smtClean="0"/>
              <a:t>Apply professional judgment</a:t>
            </a:r>
          </a:p>
          <a:p>
            <a:pPr lvl="1"/>
            <a:r>
              <a:rPr lang="en-US" sz="2400" dirty="0" smtClean="0"/>
              <a:t>Adopt a prudent threshold criteria to account for the uncertainties and simplifying assumptions involved</a:t>
            </a:r>
          </a:p>
          <a:p>
            <a:pPr lvl="1"/>
            <a:r>
              <a:rPr lang="en-US" sz="2400" dirty="0" smtClean="0"/>
              <a:t>Assume negligible increase in </a:t>
            </a:r>
            <a:r>
              <a:rPr lang="en-US" sz="2400" dirty="0" smtClean="0"/>
              <a:t>flood risk </a:t>
            </a:r>
            <a:r>
              <a:rPr lang="en-US" sz="2400" dirty="0" smtClean="0"/>
              <a:t>if maximum increase in </a:t>
            </a:r>
            <a:r>
              <a:rPr lang="en-US" sz="2400" dirty="0" smtClean="0"/>
              <a:t>flood stage </a:t>
            </a:r>
            <a:r>
              <a:rPr lang="en-US" sz="2400" dirty="0" smtClean="0"/>
              <a:t>&lt; 0.1’</a:t>
            </a:r>
          </a:p>
          <a:p>
            <a:pPr lvl="1"/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 Risk Impact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Why does USACE use 0.1’ as its acceptance threshold?</a:t>
            </a:r>
            <a:endParaRPr lang="en-US" sz="2400" dirty="0" smtClean="0"/>
          </a:p>
          <a:p>
            <a:pPr lvl="1"/>
            <a:r>
              <a:rPr lang="en-US" sz="2200" dirty="0" smtClean="0"/>
              <a:t>It’s significantly less than the levee freeboard values incorporated into the design of the system</a:t>
            </a:r>
          </a:p>
          <a:p>
            <a:pPr lvl="1"/>
            <a:r>
              <a:rPr lang="en-US" sz="2200" dirty="0" smtClean="0"/>
              <a:t>It mitigates </a:t>
            </a:r>
            <a:r>
              <a:rPr lang="en-US" sz="2200" dirty="0" smtClean="0"/>
              <a:t>the potential for significant cumulative effects</a:t>
            </a:r>
          </a:p>
          <a:p>
            <a:pPr lvl="1"/>
            <a:r>
              <a:rPr lang="en-US" sz="2200" dirty="0" smtClean="0"/>
              <a:t>It’s comparable </a:t>
            </a:r>
            <a:r>
              <a:rPr lang="en-US" sz="2200" dirty="0" smtClean="0"/>
              <a:t>to the effects of the natural and dynamic characteristics of our system</a:t>
            </a:r>
            <a:endParaRPr lang="en-US" sz="2200" dirty="0" smtClean="0"/>
          </a:p>
          <a:p>
            <a:pPr lvl="1"/>
            <a:r>
              <a:rPr lang="en-US" sz="2200" dirty="0" smtClean="0"/>
              <a:t>Because greater flood stage increases </a:t>
            </a:r>
            <a:r>
              <a:rPr lang="en-US" sz="2200" dirty="0" smtClean="0"/>
              <a:t>may be determined </a:t>
            </a:r>
            <a:r>
              <a:rPr lang="en-US" sz="2200" dirty="0" smtClean="0"/>
              <a:t>acceptable </a:t>
            </a:r>
            <a:r>
              <a:rPr lang="en-US" sz="2200" dirty="0" smtClean="0"/>
              <a:t>on a case by case </a:t>
            </a:r>
            <a:r>
              <a:rPr lang="en-US" sz="2200" dirty="0" smtClean="0"/>
              <a:t>basis with additional analysis and/or evaluation</a:t>
            </a:r>
            <a:endParaRPr lang="en-US" sz="22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Screening-level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Simplified approach developed by USACE:</a:t>
            </a:r>
          </a:p>
          <a:p>
            <a:pPr lvl="1"/>
            <a:r>
              <a:rPr lang="en-US" sz="2400" dirty="0" smtClean="0"/>
              <a:t>For </a:t>
            </a:r>
            <a:r>
              <a:rPr lang="en-US" sz="2400" dirty="0" smtClean="0"/>
              <a:t>physical obstructions, if blocked area is </a:t>
            </a:r>
            <a:r>
              <a:rPr lang="en-US" sz="2400" dirty="0" smtClean="0"/>
              <a:t>&lt; </a:t>
            </a:r>
            <a:r>
              <a:rPr lang="en-US" sz="2400" dirty="0" smtClean="0"/>
              <a:t>1% of total cross-sectional area</a:t>
            </a:r>
            <a:r>
              <a:rPr lang="en-US" sz="2400" dirty="0" smtClean="0"/>
              <a:t>:</a:t>
            </a:r>
          </a:p>
          <a:p>
            <a:pPr lvl="2"/>
            <a:r>
              <a:rPr lang="en-US" sz="2000" dirty="0" smtClean="0"/>
              <a:t>Negligible flood risk increase is </a:t>
            </a:r>
            <a:r>
              <a:rPr lang="en-US" sz="2000" dirty="0" smtClean="0"/>
              <a:t>assumed</a:t>
            </a:r>
            <a:endParaRPr lang="en-US" sz="2400" dirty="0" smtClean="0"/>
          </a:p>
          <a:p>
            <a:pPr lvl="2"/>
            <a:r>
              <a:rPr lang="en-US" sz="2000" b="1" u="sng" dirty="0" smtClean="0"/>
              <a:t>No </a:t>
            </a:r>
            <a:r>
              <a:rPr lang="en-US" sz="2000" b="1" u="sng" dirty="0" smtClean="0"/>
              <a:t>hydraulic analysis </a:t>
            </a:r>
            <a:r>
              <a:rPr lang="en-US" sz="2000" b="1" u="sng" dirty="0" smtClean="0"/>
              <a:t>i</a:t>
            </a:r>
            <a:r>
              <a:rPr lang="en-US" sz="2000" b="1" u="sng" dirty="0" smtClean="0"/>
              <a:t>s required</a:t>
            </a:r>
          </a:p>
          <a:p>
            <a:pPr lvl="1"/>
            <a:r>
              <a:rPr lang="en-US" sz="2400" dirty="0" smtClean="0"/>
              <a:t>Supported by USACE-conducted hydraulic analysis</a:t>
            </a:r>
          </a:p>
          <a:p>
            <a:pPr lvl="1"/>
            <a:r>
              <a:rPr lang="en-US" sz="2400" dirty="0" smtClean="0"/>
              <a:t>Allows most truly minor encroachments </a:t>
            </a:r>
            <a:r>
              <a:rPr lang="en-US" sz="2400" dirty="0" smtClean="0"/>
              <a:t>to pass a “common sense”-type test </a:t>
            </a:r>
            <a:r>
              <a:rPr lang="en-US" sz="2400" dirty="0" smtClean="0"/>
              <a:t>with little less effort</a:t>
            </a:r>
            <a:endParaRPr lang="en-US" sz="2400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dirty="0" smtClean="0"/>
              <a:t>Additional Analysis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Detailed in USACE July 21, 2014 letter to CVFPB</a:t>
            </a:r>
          </a:p>
          <a:p>
            <a:pPr lvl="1"/>
            <a:r>
              <a:rPr lang="en-US" dirty="0" smtClean="0"/>
              <a:t>Closely coordinated with CVFPB staff</a:t>
            </a:r>
            <a:endParaRPr lang="en-US" dirty="0" smtClean="0"/>
          </a:p>
          <a:p>
            <a:pPr lvl="1"/>
            <a:r>
              <a:rPr lang="en-US" dirty="0" smtClean="0"/>
              <a:t>Formalizes </a:t>
            </a:r>
            <a:r>
              <a:rPr lang="en-US" dirty="0" smtClean="0"/>
              <a:t>screening process and criteria</a:t>
            </a:r>
          </a:p>
          <a:p>
            <a:pPr lvl="1"/>
            <a:r>
              <a:rPr lang="en-US" dirty="0" smtClean="0"/>
              <a:t>Establishes 30-day window for USACE to request additional info</a:t>
            </a:r>
          </a:p>
          <a:p>
            <a:pPr lvl="1"/>
            <a:r>
              <a:rPr lang="en-US" dirty="0" smtClean="0"/>
              <a:t>Specifies </a:t>
            </a:r>
            <a:r>
              <a:rPr lang="en-US" dirty="0" smtClean="0"/>
              <a:t>debris loading assumptions for vertical blockage elements (e.g. bridge and dock piers)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dirty="0" smtClean="0"/>
              <a:t>Additional Analysis Requirements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64" r="3664"/>
          <a:stretch>
            <a:fillRect/>
          </a:stretch>
        </p:blipFill>
        <p:spPr bwMode="auto">
          <a:xfrm>
            <a:off x="959629" y="1600200"/>
            <a:ext cx="307074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289068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33600" y="11430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Debris loading assumptions:</a:t>
            </a:r>
            <a:endParaRPr lang="en-US" sz="2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5334000"/>
            <a:ext cx="251580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r>
              <a:rPr lang="en-US" smtClean="0"/>
              <a:t>Concerns </a:t>
            </a:r>
            <a:r>
              <a:rPr lang="en-US" dirty="0" smtClean="0"/>
              <a:t>&amp;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Cumulative impacts</a:t>
            </a:r>
          </a:p>
          <a:p>
            <a:r>
              <a:rPr lang="en-US" dirty="0" smtClean="0"/>
              <a:t>When additional info needed</a:t>
            </a:r>
            <a:endParaRPr lang="en-US" dirty="0" smtClean="0"/>
          </a:p>
          <a:p>
            <a:r>
              <a:rPr lang="en-US" dirty="0" smtClean="0"/>
              <a:t>Borderline results:</a:t>
            </a:r>
          </a:p>
          <a:p>
            <a:pPr lvl="1"/>
            <a:r>
              <a:rPr lang="en-US" dirty="0" smtClean="0"/>
              <a:t>slightly &gt; 1% blockage</a:t>
            </a:r>
          </a:p>
          <a:p>
            <a:pPr lvl="1"/>
            <a:r>
              <a:rPr lang="en-US" dirty="0" smtClean="0"/>
              <a:t>slightly &gt; 0.1’ stage increase</a:t>
            </a:r>
          </a:p>
          <a:p>
            <a:r>
              <a:rPr lang="en-US" dirty="0" smtClean="0"/>
              <a:t>Unique </a:t>
            </a:r>
            <a:r>
              <a:rPr lang="en-US" dirty="0" smtClean="0"/>
              <a:t>physical situations</a:t>
            </a:r>
          </a:p>
          <a:p>
            <a:r>
              <a:rPr lang="en-US" dirty="0" smtClean="0"/>
              <a:t>Staff turnover and other resourcing demands</a:t>
            </a:r>
          </a:p>
          <a:p>
            <a:r>
              <a:rPr lang="en-US" dirty="0" smtClean="0"/>
              <a:t>Constrained funding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USACE role</a:t>
            </a:r>
            <a:endParaRPr lang="en-US" dirty="0" smtClean="0"/>
          </a:p>
          <a:p>
            <a:r>
              <a:rPr lang="en-US" dirty="0" smtClean="0"/>
              <a:t>Encroachment p</a:t>
            </a:r>
            <a:r>
              <a:rPr lang="en-US" dirty="0" smtClean="0"/>
              <a:t>ermit </a:t>
            </a:r>
            <a:r>
              <a:rPr lang="en-US" dirty="0" smtClean="0"/>
              <a:t>review </a:t>
            </a:r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Hydraulic analysis review</a:t>
            </a:r>
          </a:p>
          <a:p>
            <a:pPr lvl="1"/>
            <a:r>
              <a:rPr lang="en-US" dirty="0" smtClean="0"/>
              <a:t>Risk impact assessment</a:t>
            </a:r>
          </a:p>
          <a:p>
            <a:pPr lvl="1"/>
            <a:r>
              <a:rPr lang="en-US" dirty="0" smtClean="0"/>
              <a:t>Thresholds used</a:t>
            </a:r>
          </a:p>
          <a:p>
            <a:pPr lvl="1"/>
            <a:r>
              <a:rPr lang="en-US" dirty="0" smtClean="0"/>
              <a:t>Screening-level analysis approach</a:t>
            </a:r>
            <a:endParaRPr lang="en-US" dirty="0" smtClean="0"/>
          </a:p>
          <a:p>
            <a:pPr lvl="1"/>
            <a:r>
              <a:rPr lang="en-US" dirty="0" smtClean="0"/>
              <a:t>Additional </a:t>
            </a:r>
            <a:r>
              <a:rPr lang="en-US" dirty="0" smtClean="0"/>
              <a:t>a</a:t>
            </a:r>
            <a:r>
              <a:rPr lang="en-US" dirty="0" smtClean="0"/>
              <a:t>nalysis requirements</a:t>
            </a:r>
            <a:endParaRPr lang="en-US" dirty="0" smtClean="0"/>
          </a:p>
          <a:p>
            <a:r>
              <a:rPr lang="en-US" dirty="0" smtClean="0"/>
              <a:t>Concerns and challenges</a:t>
            </a:r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USACE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 </a:t>
            </a:r>
            <a:r>
              <a:rPr lang="en-US" dirty="0" smtClean="0"/>
              <a:t>USACE review </a:t>
            </a:r>
            <a:r>
              <a:rPr lang="en-US" dirty="0" smtClean="0"/>
              <a:t>CVFPB permits?</a:t>
            </a:r>
          </a:p>
          <a:p>
            <a:pPr lvl="1"/>
            <a:r>
              <a:rPr lang="en-US" dirty="0" smtClean="0"/>
              <a:t>As </a:t>
            </a:r>
            <a:r>
              <a:rPr lang="en-US" dirty="0" smtClean="0"/>
              <a:t>a requirement of:</a:t>
            </a:r>
          </a:p>
          <a:p>
            <a:pPr lvl="2"/>
            <a:r>
              <a:rPr lang="en-US" dirty="0" smtClean="0"/>
              <a:t>Project Partnership Agreements </a:t>
            </a:r>
            <a:r>
              <a:rPr lang="en-US" dirty="0" smtClean="0"/>
              <a:t>&amp; O&amp;M manuals</a:t>
            </a:r>
          </a:p>
          <a:p>
            <a:pPr lvl="2"/>
            <a:r>
              <a:rPr lang="en-US" dirty="0" smtClean="0"/>
              <a:t>33 USC 408</a:t>
            </a:r>
          </a:p>
          <a:p>
            <a:pPr lvl="2"/>
            <a:r>
              <a:rPr lang="en-US" dirty="0" smtClean="0"/>
              <a:t>33 CFR 208.10</a:t>
            </a:r>
          </a:p>
          <a:p>
            <a:pPr lvl="1"/>
            <a:r>
              <a:rPr lang="en-US" dirty="0" smtClean="0"/>
              <a:t>To assure ongoing </a:t>
            </a:r>
            <a:r>
              <a:rPr lang="en-US" dirty="0" smtClean="0"/>
              <a:t>performance of </a:t>
            </a:r>
            <a:r>
              <a:rPr lang="en-US" dirty="0" smtClean="0"/>
              <a:t>a federal project </a:t>
            </a:r>
            <a:r>
              <a:rPr lang="en-US" dirty="0" smtClean="0"/>
              <a:t>– i.e. acceptable flood risk impacts of proposed ‘encroachments’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Encroachment Review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How does USACE fulfill its role?</a:t>
            </a:r>
            <a:endParaRPr lang="en-US" dirty="0" smtClean="0"/>
          </a:p>
          <a:p>
            <a:pPr lvl="1"/>
            <a:r>
              <a:rPr lang="en-US" dirty="0" smtClean="0"/>
              <a:t>Geotechnical engineering </a:t>
            </a:r>
            <a:r>
              <a:rPr lang="en-US" dirty="0" smtClean="0"/>
              <a:t>review – assures the integrity of effected levees</a:t>
            </a:r>
            <a:endParaRPr lang="en-US" dirty="0" smtClean="0"/>
          </a:p>
          <a:p>
            <a:pPr lvl="1"/>
            <a:r>
              <a:rPr lang="en-US" dirty="0" smtClean="0"/>
              <a:t>Assess flood </a:t>
            </a:r>
            <a:r>
              <a:rPr lang="en-US" dirty="0" smtClean="0"/>
              <a:t>risk </a:t>
            </a:r>
            <a:r>
              <a:rPr lang="en-US" dirty="0" smtClean="0"/>
              <a:t>impacts of the encroachment</a:t>
            </a:r>
            <a:endParaRPr lang="en-US" dirty="0" smtClean="0"/>
          </a:p>
          <a:p>
            <a:pPr lvl="2"/>
            <a:r>
              <a:rPr lang="en-US" dirty="0" smtClean="0"/>
              <a:t>Hydraulic analysis review: verify the hydraulic changes expected to result from an encroachment</a:t>
            </a:r>
            <a:endParaRPr lang="en-US" dirty="0" smtClean="0"/>
          </a:p>
          <a:p>
            <a:pPr lvl="2"/>
            <a:r>
              <a:rPr lang="en-US" dirty="0" smtClean="0"/>
              <a:t>Flood risk impact assessment: e</a:t>
            </a:r>
            <a:r>
              <a:rPr lang="en-US" dirty="0" smtClean="0"/>
              <a:t>valuate </a:t>
            </a:r>
            <a:r>
              <a:rPr lang="en-US" dirty="0" smtClean="0"/>
              <a:t>the </a:t>
            </a:r>
            <a:r>
              <a:rPr lang="en-US" dirty="0" smtClean="0"/>
              <a:t>acceptability </a:t>
            </a:r>
            <a:r>
              <a:rPr lang="en-US" dirty="0" smtClean="0"/>
              <a:t>of those </a:t>
            </a:r>
            <a:r>
              <a:rPr lang="en-US" dirty="0" smtClean="0"/>
              <a:t>changes from flood risk perspective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Analysis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 concerns:</a:t>
            </a:r>
          </a:p>
          <a:p>
            <a:pPr lvl="1"/>
            <a:r>
              <a:rPr lang="en-US" dirty="0" smtClean="0"/>
              <a:t>Representative flow condition considered?</a:t>
            </a:r>
          </a:p>
          <a:p>
            <a:pPr lvl="1"/>
            <a:r>
              <a:rPr lang="en-US" dirty="0" smtClean="0"/>
              <a:t>Appropriate modeling tool and approach applied for the encroachment scenario?</a:t>
            </a:r>
          </a:p>
          <a:p>
            <a:pPr lvl="1"/>
            <a:r>
              <a:rPr lang="en-US" dirty="0" smtClean="0"/>
              <a:t>Sufficient detail used?</a:t>
            </a:r>
          </a:p>
          <a:p>
            <a:pPr lvl="1"/>
            <a:r>
              <a:rPr lang="en-US" dirty="0" smtClean="0"/>
              <a:t>Results accurate?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Analysis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Representative flow conditions:</a:t>
            </a:r>
            <a:endParaRPr lang="en-US" dirty="0" smtClean="0"/>
          </a:p>
          <a:p>
            <a:pPr lvl="1"/>
            <a:r>
              <a:rPr lang="en-US" dirty="0" smtClean="0"/>
              <a:t>Requi</a:t>
            </a:r>
            <a:r>
              <a:rPr lang="en-US" dirty="0" smtClean="0"/>
              <a:t>red:</a:t>
            </a:r>
            <a:endParaRPr lang="en-US" dirty="0" smtClean="0"/>
          </a:p>
          <a:p>
            <a:pPr lvl="2"/>
            <a:r>
              <a:rPr lang="en-US" dirty="0" smtClean="0"/>
              <a:t>Original 1955/57 </a:t>
            </a:r>
            <a:r>
              <a:rPr lang="en-US" dirty="0" smtClean="0"/>
              <a:t>project design flows or</a:t>
            </a:r>
            <a:endParaRPr lang="en-US" dirty="0" smtClean="0"/>
          </a:p>
          <a:p>
            <a:pPr lvl="2"/>
            <a:r>
              <a:rPr lang="en-US" dirty="0" smtClean="0"/>
              <a:t>O&amp;M Manual specified flow</a:t>
            </a:r>
          </a:p>
          <a:p>
            <a:pPr lvl="1"/>
            <a:r>
              <a:rPr lang="en-US" dirty="0" smtClean="0"/>
              <a:t>Supplemental:</a:t>
            </a:r>
          </a:p>
          <a:p>
            <a:pPr lvl="2"/>
            <a:r>
              <a:rPr lang="en-US" dirty="0" smtClean="0"/>
              <a:t>Published 1/100 </a:t>
            </a:r>
            <a:r>
              <a:rPr lang="en-US" dirty="0" smtClean="0"/>
              <a:t>and/or 1/200 annual chance </a:t>
            </a:r>
            <a:r>
              <a:rPr lang="en-US" dirty="0" err="1" smtClean="0"/>
              <a:t>exceedance</a:t>
            </a:r>
            <a:r>
              <a:rPr lang="en-US" dirty="0" smtClean="0"/>
              <a:t> flows (i.e. “100-yr” or “200-yr” floods)</a:t>
            </a:r>
          </a:p>
          <a:p>
            <a:pPr lvl="3"/>
            <a:r>
              <a:rPr lang="en-US" dirty="0" smtClean="0"/>
              <a:t>USACE hydrology study</a:t>
            </a:r>
          </a:p>
          <a:p>
            <a:pPr lvl="3"/>
            <a:r>
              <a:rPr lang="en-US" dirty="0" smtClean="0"/>
              <a:t>FEMA </a:t>
            </a:r>
            <a:r>
              <a:rPr lang="en-US" dirty="0" smtClean="0"/>
              <a:t>base flood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Analysis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Standard  hydraulic modeling procedures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Select </a:t>
            </a:r>
            <a:r>
              <a:rPr lang="en-US" dirty="0" smtClean="0"/>
              <a:t>appropriate, relatively current model*</a:t>
            </a:r>
          </a:p>
          <a:p>
            <a:pPr lvl="2"/>
            <a:r>
              <a:rPr lang="en-US" dirty="0" smtClean="0"/>
              <a:t>Multiple sources: Corps, DWR, Consultants</a:t>
            </a:r>
          </a:p>
          <a:p>
            <a:pPr lvl="2"/>
            <a:r>
              <a:rPr lang="en-US" dirty="0" smtClean="0"/>
              <a:t>Multiple platforms: HEC-RAS, RMA2, FLO-2D, </a:t>
            </a:r>
            <a:r>
              <a:rPr lang="en-US" dirty="0" err="1" smtClean="0"/>
              <a:t>TuFlow</a:t>
            </a:r>
            <a:endParaRPr lang="en-US" dirty="0" smtClean="0"/>
          </a:p>
          <a:p>
            <a:pPr lvl="2"/>
            <a:r>
              <a:rPr lang="en-US" dirty="0" smtClean="0"/>
              <a:t>Multiple versions accepted</a:t>
            </a:r>
          </a:p>
          <a:p>
            <a:pPr lvl="1"/>
            <a:r>
              <a:rPr lang="en-US" dirty="0" smtClean="0"/>
              <a:t>Refine model in vicinity of the proposed </a:t>
            </a:r>
            <a:r>
              <a:rPr lang="en-US" dirty="0" smtClean="0"/>
              <a:t>encroachment represent current condition</a:t>
            </a:r>
            <a:endParaRPr lang="en-US" dirty="0" smtClean="0"/>
          </a:p>
          <a:p>
            <a:pPr lvl="1"/>
            <a:r>
              <a:rPr lang="en-US" dirty="0" smtClean="0"/>
              <a:t>Revise model to reflect </a:t>
            </a:r>
            <a:r>
              <a:rPr lang="en-US" dirty="0" smtClean="0"/>
              <a:t>‘encroached’ conditions</a:t>
            </a:r>
            <a:endParaRPr lang="en-US" dirty="0" smtClean="0"/>
          </a:p>
          <a:p>
            <a:pPr lvl="2"/>
            <a:r>
              <a:rPr lang="en-US" dirty="0" smtClean="0"/>
              <a:t>Physical obstructions: geometry changes</a:t>
            </a:r>
          </a:p>
          <a:p>
            <a:pPr lvl="2"/>
            <a:r>
              <a:rPr lang="en-US" dirty="0" smtClean="0"/>
              <a:t>Vegetative conditions: roughness coefficients</a:t>
            </a:r>
          </a:p>
          <a:p>
            <a:pPr lvl="2"/>
            <a:r>
              <a:rPr lang="en-US" dirty="0" smtClean="0"/>
              <a:t>Operational assumptions: debris </a:t>
            </a:r>
            <a:r>
              <a:rPr lang="en-US" dirty="0" smtClean="0"/>
              <a:t>loading</a:t>
            </a:r>
          </a:p>
          <a:p>
            <a:pPr lvl="1"/>
            <a:r>
              <a:rPr lang="en-US" dirty="0" smtClean="0"/>
              <a:t>Compare results</a:t>
            </a:r>
            <a:endParaRPr lang="en-US" dirty="0" smtClean="0"/>
          </a:p>
          <a:p>
            <a:pPr lvl="3">
              <a:buNone/>
            </a:pPr>
            <a:endParaRPr lang="en-US" dirty="0" smtClean="0"/>
          </a:p>
          <a:p>
            <a:pPr>
              <a:buNone/>
            </a:pPr>
            <a:r>
              <a:rPr lang="en-US" sz="1900" dirty="0" smtClean="0"/>
              <a:t>		* - Key assumption: current conditions </a:t>
            </a:r>
            <a:r>
              <a:rPr lang="en-US" sz="1900" dirty="0" smtClean="0"/>
              <a:t>used as a baseline</a:t>
            </a:r>
            <a:endParaRPr lang="en-US" sz="19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Analysis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hydraulic results:</a:t>
            </a:r>
            <a:endParaRPr lang="en-US" dirty="0" smtClean="0"/>
          </a:p>
          <a:p>
            <a:pPr lvl="1"/>
            <a:r>
              <a:rPr lang="en-US" dirty="0" smtClean="0"/>
              <a:t>Water </a:t>
            </a:r>
            <a:r>
              <a:rPr lang="en-US" dirty="0" smtClean="0"/>
              <a:t>surface elevations (i.e. flood stages)</a:t>
            </a:r>
          </a:p>
          <a:p>
            <a:pPr lvl="1"/>
            <a:r>
              <a:rPr lang="en-US" dirty="0" smtClean="0"/>
              <a:t>Flow velocities </a:t>
            </a:r>
            <a:r>
              <a:rPr lang="en-US" dirty="0" smtClean="0"/>
              <a:t>and shear stress (relates </a:t>
            </a:r>
            <a:r>
              <a:rPr lang="en-US" dirty="0" smtClean="0"/>
              <a:t>to erosive force)</a:t>
            </a:r>
          </a:p>
          <a:p>
            <a:pPr lvl="1"/>
            <a:r>
              <a:rPr lang="en-US" dirty="0" smtClean="0"/>
              <a:t>At </a:t>
            </a:r>
            <a:r>
              <a:rPr lang="en-US" dirty="0" smtClean="0"/>
              <a:t>locations of maximum </a:t>
            </a:r>
            <a:r>
              <a:rPr lang="en-US" dirty="0" smtClean="0"/>
              <a:t>increase</a:t>
            </a:r>
            <a:endParaRPr lang="en-US" dirty="0" smtClean="0"/>
          </a:p>
          <a:p>
            <a:pPr lvl="2"/>
            <a:r>
              <a:rPr lang="en-US" dirty="0" smtClean="0"/>
              <a:t>Usually located just upstream of the project</a:t>
            </a:r>
          </a:p>
          <a:p>
            <a:pPr lvl="2"/>
            <a:r>
              <a:rPr lang="en-US" dirty="0" smtClean="0"/>
              <a:t>Diminish in upstream direction</a:t>
            </a:r>
          </a:p>
          <a:p>
            <a:pPr lvl="1"/>
            <a:r>
              <a:rPr lang="en-US" dirty="0" smtClean="0"/>
              <a:t>Adjacent to levees or </a:t>
            </a:r>
            <a:r>
              <a:rPr lang="en-US" dirty="0" smtClean="0"/>
              <a:t>floodwalls</a:t>
            </a: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 Risk Impact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900" dirty="0" smtClean="0"/>
              <a:t>How </a:t>
            </a:r>
            <a:r>
              <a:rPr lang="en-US" sz="3900" dirty="0" smtClean="0"/>
              <a:t>do hydraulic changes </a:t>
            </a:r>
            <a:r>
              <a:rPr lang="en-US" sz="3900" dirty="0" smtClean="0"/>
              <a:t>effect flood </a:t>
            </a:r>
            <a:r>
              <a:rPr lang="en-US" sz="3900" dirty="0" smtClean="0"/>
              <a:t>risk </a:t>
            </a:r>
            <a:r>
              <a:rPr lang="en-US" sz="3900" dirty="0" smtClean="0"/>
              <a:t>in the </a:t>
            </a:r>
            <a:r>
              <a:rPr lang="en-US" sz="3900" dirty="0" smtClean="0"/>
              <a:t>federal/state system? 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Risk </a:t>
            </a:r>
            <a:r>
              <a:rPr lang="en-US" dirty="0" smtClean="0"/>
              <a:t>= </a:t>
            </a:r>
            <a:r>
              <a:rPr lang="en-US" dirty="0" smtClean="0"/>
              <a:t>probability </a:t>
            </a:r>
            <a:r>
              <a:rPr lang="en-US" dirty="0" smtClean="0"/>
              <a:t>x </a:t>
            </a:r>
            <a:r>
              <a:rPr lang="en-US" dirty="0" smtClean="0"/>
              <a:t>consequences</a:t>
            </a:r>
            <a:endParaRPr lang="en-US" dirty="0" smtClean="0"/>
          </a:p>
          <a:p>
            <a:pPr lvl="1"/>
            <a:r>
              <a:rPr lang="en-US" dirty="0" smtClean="0"/>
              <a:t>Flooding </a:t>
            </a:r>
            <a:r>
              <a:rPr lang="en-US" dirty="0" smtClean="0"/>
              <a:t>probability </a:t>
            </a:r>
            <a:r>
              <a:rPr lang="en-US" dirty="0" smtClean="0"/>
              <a:t>factors: </a:t>
            </a:r>
          </a:p>
          <a:p>
            <a:pPr lvl="2"/>
            <a:r>
              <a:rPr lang="en-US" dirty="0" smtClean="0"/>
              <a:t>Hydrology &amp; hydraulics – frequency of flows with flooding potential</a:t>
            </a:r>
          </a:p>
          <a:p>
            <a:pPr lvl="2"/>
            <a:r>
              <a:rPr lang="en-US" dirty="0" smtClean="0"/>
              <a:t>Levee performance – factors: slope/stability, seepage, erosion</a:t>
            </a:r>
            <a:r>
              <a:rPr lang="en-US" dirty="0" smtClean="0"/>
              <a:t>, </a:t>
            </a:r>
            <a:r>
              <a:rPr lang="en-US" dirty="0" smtClean="0"/>
              <a:t>maintenance, </a:t>
            </a:r>
            <a:r>
              <a:rPr lang="en-US" dirty="0" smtClean="0"/>
              <a:t>flood fighting, </a:t>
            </a:r>
            <a:r>
              <a:rPr lang="en-US" dirty="0" smtClean="0"/>
              <a:t>visibility, etc.</a:t>
            </a:r>
            <a:endParaRPr lang="en-US" dirty="0" smtClean="0"/>
          </a:p>
          <a:p>
            <a:pPr lvl="1"/>
            <a:r>
              <a:rPr lang="en-US" dirty="0" smtClean="0"/>
              <a:t>Flooding consequence factors:</a:t>
            </a:r>
          </a:p>
          <a:p>
            <a:pPr lvl="2"/>
            <a:r>
              <a:rPr lang="en-US" dirty="0" smtClean="0"/>
              <a:t>Population &amp; d</a:t>
            </a:r>
            <a:r>
              <a:rPr lang="en-US" dirty="0" smtClean="0"/>
              <a:t>amageable property</a:t>
            </a:r>
          </a:p>
          <a:p>
            <a:pPr lvl="2"/>
            <a:r>
              <a:rPr lang="en-US" dirty="0" smtClean="0"/>
              <a:t>Critical infrastructure and egress routes</a:t>
            </a:r>
          </a:p>
          <a:p>
            <a:pPr lvl="2"/>
            <a:r>
              <a:rPr lang="en-US" dirty="0" smtClean="0"/>
              <a:t>Floodplain depths &amp; warning times</a:t>
            </a:r>
          </a:p>
          <a:p>
            <a:pPr lvl="1"/>
            <a:r>
              <a:rPr lang="en-US" dirty="0" smtClean="0"/>
              <a:t>Available freeboard </a:t>
            </a:r>
          </a:p>
          <a:p>
            <a:pPr lvl="1"/>
            <a:r>
              <a:rPr lang="en-US" dirty="0" smtClean="0"/>
              <a:t>Answer: it varies depending on setting-specific factors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ster_Slide_Templates_wArmyLogo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BF8E658DB0A54B8187A6E67B60E163" ma:contentTypeVersion="0" ma:contentTypeDescription="Create a new document." ma:contentTypeScope="" ma:versionID="1504960db1cd6bb0cf8766f38937cde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9e1bb848b3dbeaa73f518430b0ba98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: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AA96C07-FA27-4BD8-B3F1-42EEF004C3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6FB3A5-F23E-4114-8279-080DEF0C48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69DF2DB-087C-4FFD-A750-C637712ADDE0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Master_Slide_Templates_wArmyLogo</Template>
  <TotalTime>1466</TotalTime>
  <Words>698</Words>
  <Application>Microsoft Office PowerPoint</Application>
  <PresentationFormat>On-screen Show (4:3)</PresentationFormat>
  <Paragraphs>121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Master_Slide_Templates_wArmyLogo</vt:lpstr>
      <vt:lpstr>Custom Design</vt:lpstr>
      <vt:lpstr>Hydraulic Screening and Analysis Needed for USACE Review</vt:lpstr>
      <vt:lpstr>Overview</vt:lpstr>
      <vt:lpstr>USACE Role</vt:lpstr>
      <vt:lpstr>Encroachment Review Process</vt:lpstr>
      <vt:lpstr>Hydraulic Analysis Review</vt:lpstr>
      <vt:lpstr>Hydraulic Analysis Review</vt:lpstr>
      <vt:lpstr>Hydraulic Analysis Review</vt:lpstr>
      <vt:lpstr>Hydraulic Analysis Review</vt:lpstr>
      <vt:lpstr>Flood Risk Impact Assessment</vt:lpstr>
      <vt:lpstr>Flood Risk Impact Assessment</vt:lpstr>
      <vt:lpstr>Flood Risk Impact Assessment</vt:lpstr>
      <vt:lpstr>Screening-level Analysis</vt:lpstr>
      <vt:lpstr>Additional Analysis Requirements</vt:lpstr>
      <vt:lpstr>Additional Analysis Requirements</vt:lpstr>
      <vt:lpstr>Concerns &amp; Challenges</vt:lpstr>
    </vt:vector>
  </TitlesOfParts>
  <Company>USACE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DeDe Cordell</dc:creator>
  <cp:lastModifiedBy>L2EDDGAK</cp:lastModifiedBy>
  <cp:revision>19</cp:revision>
  <dcterms:created xsi:type="dcterms:W3CDTF">2014-06-10T19:39:34Z</dcterms:created>
  <dcterms:modified xsi:type="dcterms:W3CDTF">2014-07-25T13:58:07Z</dcterms:modified>
</cp:coreProperties>
</file>