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0"/>
  </p:notesMasterIdLst>
  <p:handoutMasterIdLst>
    <p:handoutMasterId r:id="rId31"/>
  </p:handoutMasterIdLst>
  <p:sldIdLst>
    <p:sldId id="259" r:id="rId2"/>
    <p:sldId id="321" r:id="rId3"/>
    <p:sldId id="368" r:id="rId4"/>
    <p:sldId id="410" r:id="rId5"/>
    <p:sldId id="405" r:id="rId6"/>
    <p:sldId id="409" r:id="rId7"/>
    <p:sldId id="397" r:id="rId8"/>
    <p:sldId id="408" r:id="rId9"/>
    <p:sldId id="272" r:id="rId10"/>
    <p:sldId id="414" r:id="rId11"/>
    <p:sldId id="418" r:id="rId12"/>
    <p:sldId id="402" r:id="rId13"/>
    <p:sldId id="411" r:id="rId14"/>
    <p:sldId id="326" r:id="rId15"/>
    <p:sldId id="291" r:id="rId16"/>
    <p:sldId id="400" r:id="rId17"/>
    <p:sldId id="416" r:id="rId18"/>
    <p:sldId id="391" r:id="rId19"/>
    <p:sldId id="371" r:id="rId20"/>
    <p:sldId id="364" r:id="rId21"/>
    <p:sldId id="372" r:id="rId22"/>
    <p:sldId id="369" r:id="rId23"/>
    <p:sldId id="365" r:id="rId24"/>
    <p:sldId id="362" r:id="rId25"/>
    <p:sldId id="373" r:id="rId26"/>
    <p:sldId id="392" r:id="rId27"/>
    <p:sldId id="394" r:id="rId28"/>
    <p:sldId id="398" r:id="rId2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wilber" initials="mw" lastIdx="19" clrIdx="0"/>
  <p:cmAuthor id="1" name="lmcnearn" initials="lm" lastIdx="12" clrIdx="1"/>
  <p:cmAuthor id="2" name="tgaines" initials="tg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397" autoAdjust="0"/>
  </p:normalViewPr>
  <p:slideViewPr>
    <p:cSldViewPr>
      <p:cViewPr varScale="1">
        <p:scale>
          <a:sx n="85" d="100"/>
          <a:sy n="85" d="100"/>
        </p:scale>
        <p:origin x="-89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300"/>
            </a:lvl1pPr>
          </a:lstStyle>
          <a:p>
            <a:fld id="{CAF92FA3-C2C0-466D-86C5-BDF458C3CFD6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300"/>
            </a:lvl1pPr>
          </a:lstStyle>
          <a:p>
            <a:fld id="{39FFC422-012C-4012-B5A8-1442C90359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0105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300"/>
            </a:lvl1pPr>
          </a:lstStyle>
          <a:p>
            <a:fld id="{9AE7F7D5-7496-4B21-BFF8-93F58D7EBED9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19138"/>
            <a:ext cx="4803775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6657" tIns="48329" rIns="96657" bIns="4832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300"/>
            </a:lvl1pPr>
          </a:lstStyle>
          <a:p>
            <a:fld id="{2D41F721-AC1B-4C0B-8051-EE7E8D5927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0523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1F721-AC1B-4C0B-8051-EE7E8D59271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18945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1F721-AC1B-4C0B-8051-EE7E8D59271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8840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1F721-AC1B-4C0B-8051-EE7E8D59271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41635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1F721-AC1B-4C0B-8051-EE7E8D59271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1F721-AC1B-4C0B-8051-EE7E8D59271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1F721-AC1B-4C0B-8051-EE7E8D59271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1F721-AC1B-4C0B-8051-EE7E8D59271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1F721-AC1B-4C0B-8051-EE7E8D59271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1F721-AC1B-4C0B-8051-EE7E8D59271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1F721-AC1B-4C0B-8051-EE7E8D59271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1F721-AC1B-4C0B-8051-EE7E8D59271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2418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1F721-AC1B-4C0B-8051-EE7E8D59271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38118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1F721-AC1B-4C0B-8051-EE7E8D59271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95688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1F721-AC1B-4C0B-8051-EE7E8D59271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4355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1F721-AC1B-4C0B-8051-EE7E8D59271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1F721-AC1B-4C0B-8051-EE7E8D5927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3720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1F721-AC1B-4C0B-8051-EE7E8D59271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1271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1F721-AC1B-4C0B-8051-EE7E8D59271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8924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1F721-AC1B-4C0B-8051-EE7E8D59271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1522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1F721-AC1B-4C0B-8051-EE7E8D59271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8248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1F721-AC1B-4C0B-8051-EE7E8D59271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2408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215352">
                  <a:alpha val="51000"/>
                </a:srgbClr>
              </a:gs>
              <a:gs pos="100000">
                <a:srgbClr val="E7A614">
                  <a:alpha val="77000"/>
                </a:srgbClr>
              </a:gs>
              <a:gs pos="80000">
                <a:schemeClr val="bg1"/>
              </a:gs>
              <a:gs pos="20000">
                <a:schemeClr val="bg1">
                  <a:alpha val="51000"/>
                </a:schemeClr>
              </a:gs>
            </a:gsLst>
            <a:lin ang="5400000" scaled="0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15" descr="DWR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09081" y="152399"/>
            <a:ext cx="1006319" cy="1006319"/>
          </a:xfrm>
          <a:prstGeom prst="rect">
            <a:avLst/>
          </a:prstGeom>
        </p:spPr>
      </p:pic>
      <p:pic>
        <p:nvPicPr>
          <p:cNvPr id="17" name="Picture 16" descr="FloodSafe-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52400" y="152399"/>
            <a:ext cx="1920582" cy="81521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2" y="2894951"/>
            <a:ext cx="6279147" cy="1380482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1493252" y="1864342"/>
            <a:ext cx="7650747" cy="677071"/>
          </a:xfrm>
          <a:prstGeom prst="rect">
            <a:avLst/>
          </a:prstGeom>
          <a:solidFill>
            <a:srgbClr val="E7A614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22" name="Picture 21" descr="FloodSafeGreenArt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-9338" y="1864342"/>
            <a:ext cx="1502591" cy="6770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493253" y="1646713"/>
            <a:ext cx="8806295" cy="962485"/>
          </a:xfrm>
        </p:spPr>
        <p:txBody>
          <a:bodyPr anchor="b"/>
          <a:lstStyle>
            <a:lvl1pPr>
              <a:defRPr sz="4400" b="1">
                <a:solidFill>
                  <a:srgbClr val="FFFFFF"/>
                </a:solidFill>
                <a:effectLst/>
                <a:latin typeface="+mj-lt"/>
              </a:defRPr>
            </a:lvl1pPr>
          </a:lstStyle>
          <a:p>
            <a:endParaRPr lang="en-US" dirty="0"/>
          </a:p>
        </p:txBody>
      </p:sp>
      <p:pic>
        <p:nvPicPr>
          <p:cNvPr id="13" name="Picture 12" descr="Footer white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03421" y="6043117"/>
            <a:ext cx="8322038" cy="5671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03047" y="1176658"/>
            <a:ext cx="8103015" cy="4614542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 sz="2600"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29868" y="381388"/>
            <a:ext cx="8023469" cy="5334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600" b="1" kern="1200" baseline="0" dirty="0">
                <a:solidFill>
                  <a:srgbClr val="FFFFFF"/>
                </a:solidFill>
                <a:latin typeface="+mj-lt"/>
                <a:ea typeface="+mj-ea"/>
                <a:cs typeface="Tahoma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29868" y="381388"/>
            <a:ext cx="8023469" cy="5334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600" b="1" kern="1200" baseline="0" dirty="0">
                <a:solidFill>
                  <a:srgbClr val="FFFFFF"/>
                </a:solidFill>
                <a:latin typeface="+mj-lt"/>
                <a:ea typeface="+mj-ea"/>
                <a:cs typeface="Tahoma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894550"/>
          </a:xfrm>
          <a:prstGeom prst="rect">
            <a:avLst/>
          </a:prstGeom>
          <a:gradFill flip="none" rotWithShape="1">
            <a:gsLst>
              <a:gs pos="0">
                <a:srgbClr val="215352">
                  <a:alpha val="51000"/>
                </a:srgbClr>
              </a:gs>
              <a:gs pos="52000">
                <a:schemeClr val="bg1"/>
              </a:gs>
            </a:gsLst>
            <a:lin ang="5400000" scaled="0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prstClr val="black"/>
              </a:solidFill>
              <a:cs typeface="Arial" pitchFamily="34" charset="0"/>
            </a:endParaRPr>
          </a:p>
        </p:txBody>
      </p:sp>
      <p:grpSp>
        <p:nvGrpSpPr>
          <p:cNvPr id="2" name="Group 17"/>
          <p:cNvGrpSpPr/>
          <p:nvPr/>
        </p:nvGrpSpPr>
        <p:grpSpPr>
          <a:xfrm>
            <a:off x="-9337" y="379512"/>
            <a:ext cx="9153337" cy="515038"/>
            <a:chOff x="-9337" y="379512"/>
            <a:chExt cx="9153337" cy="515038"/>
          </a:xfrm>
        </p:grpSpPr>
        <p:sp>
          <p:nvSpPr>
            <p:cNvPr id="17" name="Rectangle 16"/>
            <p:cNvSpPr/>
            <p:nvPr userDrawn="1"/>
          </p:nvSpPr>
          <p:spPr>
            <a:xfrm>
              <a:off x="1133662" y="379512"/>
              <a:ext cx="8010338" cy="515038"/>
            </a:xfrm>
            <a:prstGeom prst="rect">
              <a:avLst/>
            </a:prstGeom>
            <a:solidFill>
              <a:srgbClr val="E7A614"/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pic>
          <p:nvPicPr>
            <p:cNvPr id="16" name="Picture 15" descr="FloodSafeGreenArt.pn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-9337" y="379512"/>
              <a:ext cx="1142999" cy="515038"/>
            </a:xfrm>
            <a:prstGeom prst="rect">
              <a:avLst/>
            </a:prstGeom>
          </p:spPr>
        </p:pic>
      </p:grpSp>
      <p:sp>
        <p:nvSpPr>
          <p:cNvPr id="12" name="Rectangle 11"/>
          <p:cNvSpPr/>
          <p:nvPr/>
        </p:nvSpPr>
        <p:spPr>
          <a:xfrm>
            <a:off x="0" y="5733872"/>
            <a:ext cx="9144000" cy="1124128"/>
          </a:xfrm>
          <a:prstGeom prst="rect">
            <a:avLst/>
          </a:prstGeom>
          <a:solidFill>
            <a:schemeClr val="bg1">
              <a:alpha val="51000"/>
            </a:schemeClr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733872"/>
            <a:ext cx="9144000" cy="1124128"/>
          </a:xfrm>
          <a:prstGeom prst="rect">
            <a:avLst/>
          </a:prstGeom>
          <a:gradFill flip="none" rotWithShape="1">
            <a:gsLst>
              <a:gs pos="0">
                <a:srgbClr val="EEB840">
                  <a:alpha val="51000"/>
                </a:srgbClr>
              </a:gs>
              <a:gs pos="52000">
                <a:schemeClr val="bg1"/>
              </a:gs>
            </a:gsLst>
            <a:lin ang="16200000" scaled="0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1725" y="1295400"/>
            <a:ext cx="8168379" cy="4419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1133662" y="372317"/>
            <a:ext cx="80103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pic>
        <p:nvPicPr>
          <p:cNvPr id="13" name="Picture 12" descr="DWR Log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153400" y="5903892"/>
            <a:ext cx="762000" cy="762000"/>
          </a:xfrm>
          <a:prstGeom prst="rect">
            <a:avLst/>
          </a:prstGeom>
        </p:spPr>
      </p:pic>
      <p:pic>
        <p:nvPicPr>
          <p:cNvPr id="14" name="Picture 13" descr="FloodSafe-Logo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52400" y="6096000"/>
            <a:ext cx="1391296" cy="590550"/>
          </a:xfrm>
          <a:prstGeom prst="rect">
            <a:avLst/>
          </a:prstGeom>
        </p:spPr>
      </p:pic>
      <p:pic>
        <p:nvPicPr>
          <p:cNvPr id="19" name="Picture 18" descr="Footer white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676400" y="6096000"/>
            <a:ext cx="6248399" cy="4614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600" b="1" kern="12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15352"/>
          </a:solidFill>
          <a:latin typeface="Calibri" pitchFamily="34" charset="0"/>
          <a:cs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15352"/>
          </a:solidFill>
          <a:latin typeface="Calibri" pitchFamily="34" charset="0"/>
          <a:cs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15352"/>
          </a:solidFill>
          <a:latin typeface="Calibri" pitchFamily="34" charset="0"/>
          <a:cs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15352"/>
          </a:solidFill>
          <a:latin typeface="Calibri" pitchFamily="34" charset="0"/>
          <a:cs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rgbClr val="215352"/>
          </a:solidFill>
          <a:latin typeface="Tahoma" charset="0"/>
          <a:cs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rgbClr val="215352"/>
          </a:solidFill>
          <a:latin typeface="Tahoma" charset="0"/>
          <a:cs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rgbClr val="215352"/>
          </a:solidFill>
          <a:latin typeface="Tahoma" charset="0"/>
          <a:cs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rgbClr val="215352"/>
          </a:solidFill>
          <a:latin typeface="Tahoma" charset="0"/>
          <a:cs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477F80"/>
        </a:buClr>
        <a:buFont typeface="Arial"/>
        <a:buChar char="•"/>
        <a:defRPr lang="en-US" sz="2800" kern="1200" dirty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477F80"/>
        </a:buClr>
        <a:buFont typeface="Lucida Grande"/>
        <a:buChar char="-"/>
        <a:defRPr lang="en-US" sz="2600" kern="1200" dirty="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Tx/>
        <a:buFont typeface="Lucida Grande"/>
        <a:buChar char="-"/>
        <a:defRPr lang="en-US" sz="2400" kern="1200" dirty="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50000"/>
        <a:buFont typeface="Lucida Grande"/>
        <a:buChar char="-"/>
        <a:defRPr lang="en-US" sz="2000" kern="1200" dirty="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Tx/>
        <a:buSzPct val="50000"/>
        <a:buFont typeface="Lucida Grande"/>
        <a:buChar char="-"/>
        <a:defRPr lang="en-US" sz="1800" i="0" kern="1200" dirty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355347" cy="2286000"/>
          </a:xfrm>
        </p:spPr>
        <p:txBody>
          <a:bodyPr/>
          <a:lstStyle/>
          <a:p>
            <a:pPr algn="ctr"/>
            <a:r>
              <a:rPr lang="en-US" dirty="0" smtClean="0"/>
              <a:t>Presented by: </a:t>
            </a:r>
          </a:p>
          <a:p>
            <a:pPr algn="ctr"/>
            <a:r>
              <a:rPr lang="en-US" dirty="0" smtClean="0"/>
              <a:t>Terri Gaines</a:t>
            </a:r>
          </a:p>
          <a:p>
            <a:pPr algn="ctr"/>
            <a:r>
              <a:rPr lang="en-US" dirty="0" smtClean="0"/>
              <a:t> DWR FESSRO</a:t>
            </a:r>
          </a:p>
          <a:p>
            <a:pPr algn="ctr"/>
            <a:endParaRPr lang="en-US" dirty="0" smtClean="0"/>
          </a:p>
          <a:p>
            <a:pPr algn="ctr"/>
            <a:r>
              <a:rPr lang="en-US" sz="1800" dirty="0" smtClean="0"/>
              <a:t>February 28, 2014</a:t>
            </a:r>
          </a:p>
          <a:p>
            <a:endParaRPr lang="en-US" sz="10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/>
              <a:t> </a:t>
            </a:r>
            <a:r>
              <a:rPr lang="en-US" b="0" dirty="0"/>
              <a:t/>
            </a:r>
            <a:br>
              <a:rPr lang="en-US" b="0" dirty="0"/>
            </a:br>
            <a:r>
              <a:rPr lang="en-US" sz="4000" b="0" dirty="0" smtClean="0"/>
              <a:t>Regional Permitting for the CVFPP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HCP for the SPFC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-609600" y="990600"/>
            <a:ext cx="10058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dirty="0" smtClean="0"/>
              <a:t>   </a:t>
            </a:r>
            <a:r>
              <a:rPr lang="en-US" sz="3200" dirty="0"/>
              <a:t>A Section 7 nexus is not possible for all flood </a:t>
            </a:r>
          </a:p>
          <a:p>
            <a:pPr lvl="3">
              <a:buClr>
                <a:schemeClr val="accent1"/>
              </a:buClr>
            </a:pPr>
            <a:r>
              <a:rPr lang="en-US" sz="3200" dirty="0"/>
              <a:t>management actions (e.g. veg. removal, </a:t>
            </a:r>
            <a:r>
              <a:rPr lang="en-US" sz="3200" dirty="0" smtClean="0"/>
              <a:t>grouting)</a:t>
            </a:r>
          </a:p>
          <a:p>
            <a:pPr marL="1371600" lvl="2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1371600" lvl="2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dirty="0" smtClean="0"/>
              <a:t>Faster </a:t>
            </a:r>
            <a:r>
              <a:rPr lang="en-US" sz="3200" dirty="0"/>
              <a:t>project </a:t>
            </a:r>
            <a:r>
              <a:rPr lang="en-US" sz="3200" dirty="0" smtClean="0"/>
              <a:t>approvals</a:t>
            </a:r>
          </a:p>
          <a:p>
            <a:pPr lvl="2">
              <a:spcBef>
                <a:spcPts val="0"/>
              </a:spcBef>
              <a:buClr>
                <a:schemeClr val="accent1"/>
              </a:buClr>
            </a:pPr>
            <a:endParaRPr lang="en-US" sz="3200" dirty="0" smtClean="0"/>
          </a:p>
          <a:p>
            <a:pPr lvl="2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dirty="0" smtClean="0"/>
              <a:t>   “</a:t>
            </a:r>
            <a:r>
              <a:rPr lang="en-US" sz="3200" dirty="0"/>
              <a:t>No surprises” </a:t>
            </a:r>
            <a:r>
              <a:rPr lang="en-US" sz="3200" dirty="0" smtClean="0"/>
              <a:t>assurances</a:t>
            </a:r>
          </a:p>
          <a:p>
            <a:pPr lvl="2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3200" dirty="0"/>
          </a:p>
          <a:p>
            <a:pPr lvl="2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dirty="0" smtClean="0"/>
              <a:t>    Beyond project by project permitting</a:t>
            </a:r>
          </a:p>
          <a:p>
            <a:pPr lvl="2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lvl="2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dirty="0" smtClean="0"/>
              <a:t>   Will facilitate approvals of other permits</a:t>
            </a:r>
          </a:p>
          <a:p>
            <a:pPr lvl="2">
              <a:spcBef>
                <a:spcPts val="0"/>
              </a:spcBef>
              <a:buClr>
                <a:schemeClr val="accent1"/>
              </a:buClr>
            </a:pPr>
            <a:endParaRPr lang="en-US" sz="3200" dirty="0" smtClean="0"/>
          </a:p>
          <a:p>
            <a:pPr lvl="2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dirty="0" smtClean="0"/>
              <a:t>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85847" y="653527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10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280852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without Regional Permit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371600"/>
            <a:ext cx="8915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dirty="0" smtClean="0"/>
              <a:t>Business as usual which isn’t working</a:t>
            </a:r>
          </a:p>
          <a:p>
            <a:pPr marL="457200" lvl="2">
              <a:buClr>
                <a:schemeClr val="accent1"/>
              </a:buClr>
            </a:pPr>
            <a:endParaRPr lang="en-US" sz="1600" dirty="0"/>
          </a:p>
          <a:p>
            <a:pPr lvl="2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dirty="0" smtClean="0"/>
              <a:t>Continued </a:t>
            </a:r>
            <a:r>
              <a:rPr lang="en-US" sz="3200" dirty="0"/>
              <a:t>project by project permitting </a:t>
            </a:r>
            <a:endParaRPr lang="en-US" sz="3200" dirty="0" smtClean="0"/>
          </a:p>
          <a:p>
            <a:pPr marL="914400" lvl="3">
              <a:buClr>
                <a:schemeClr val="accent1"/>
              </a:buClr>
            </a:pPr>
            <a:r>
              <a:rPr lang="en-US" sz="3200" dirty="0" smtClean="0"/>
              <a:t>-  costly</a:t>
            </a:r>
            <a:r>
              <a:rPr lang="en-US" sz="3200" dirty="0"/>
              <a:t>, time consuming, </a:t>
            </a:r>
            <a:r>
              <a:rPr lang="en-US" sz="3200" dirty="0" smtClean="0"/>
              <a:t>unpredictable</a:t>
            </a:r>
            <a:endParaRPr lang="en-US" sz="1200" dirty="0" smtClean="0"/>
          </a:p>
          <a:p>
            <a:pPr marL="457200" lvl="2">
              <a:buClr>
                <a:schemeClr val="accent1"/>
              </a:buClr>
            </a:pPr>
            <a:endParaRPr lang="en-US" sz="1600" dirty="0"/>
          </a:p>
          <a:p>
            <a:pPr lvl="2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dirty="0" smtClean="0"/>
              <a:t>Increased regulatory pressure</a:t>
            </a:r>
          </a:p>
          <a:p>
            <a:pPr marL="457200" lvl="2">
              <a:buClr>
                <a:schemeClr val="accent1"/>
              </a:buClr>
            </a:pPr>
            <a:r>
              <a:rPr lang="en-US" sz="3200" dirty="0"/>
              <a:t>	</a:t>
            </a:r>
            <a:r>
              <a:rPr lang="en-US" sz="3200" dirty="0" smtClean="0"/>
              <a:t>regarding flood management activities</a:t>
            </a:r>
          </a:p>
          <a:p>
            <a:pPr lvl="2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lvl="2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dirty="0" smtClean="0"/>
              <a:t>Risks to public safety</a:t>
            </a:r>
          </a:p>
          <a:p>
            <a:pPr lvl="2" indent="-457200">
              <a:spcBef>
                <a:spcPts val="0"/>
              </a:spcBef>
            </a:pPr>
            <a:endParaRPr lang="en-US" sz="1200" dirty="0" smtClean="0"/>
          </a:p>
          <a:p>
            <a:pPr marL="457200" lvl="2">
              <a:spcBef>
                <a:spcPts val="0"/>
              </a:spcBef>
            </a:pPr>
            <a:endParaRPr lang="en-US" sz="3200" dirty="0" smtClean="0"/>
          </a:p>
          <a:p>
            <a:pPr lvl="2" indent="-457200">
              <a:spcBef>
                <a:spcPts val="0"/>
              </a:spcBef>
            </a:pPr>
            <a:endParaRPr lang="en-US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848600" y="65532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11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32629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2081 Permit Approach</a:t>
            </a:r>
          </a:p>
          <a:p>
            <a:pPr lvl="1"/>
            <a:r>
              <a:rPr lang="en-US" sz="3600" dirty="0" smtClean="0"/>
              <a:t>Project is linear in nature</a:t>
            </a:r>
          </a:p>
          <a:p>
            <a:pPr lvl="1"/>
            <a:r>
              <a:rPr lang="en-US" sz="3600" dirty="0" smtClean="0"/>
              <a:t>Less time to complete than NCCP</a:t>
            </a:r>
          </a:p>
          <a:p>
            <a:pPr lvl="1"/>
            <a:r>
              <a:rPr lang="en-US" sz="3600" dirty="0" smtClean="0"/>
              <a:t>DWR has Right of Way Control where majority of actions and activities will occur</a:t>
            </a:r>
          </a:p>
          <a:p>
            <a:pPr lvl="1"/>
            <a:r>
              <a:rPr lang="en-US" sz="3600" dirty="0" smtClean="0"/>
              <a:t>Agency endorsement of approach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CESA Compliance for Feather River HCP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48600" y="65532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12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234532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76658"/>
            <a:ext cx="8762999" cy="4614542"/>
          </a:xfrm>
        </p:spPr>
        <p:txBody>
          <a:bodyPr/>
          <a:lstStyle/>
          <a:p>
            <a:pPr marL="285750" lvl="1">
              <a:buFont typeface="Arial" panose="020B0604020202020204" pitchFamily="34" charset="0"/>
              <a:buChar char="•"/>
            </a:pPr>
            <a:r>
              <a:rPr lang="en-US" sz="3600" dirty="0"/>
              <a:t>A “Pilot” for regional permitting for the </a:t>
            </a:r>
            <a:r>
              <a:rPr lang="en-US" sz="3600" dirty="0" smtClean="0"/>
              <a:t>SPFC</a:t>
            </a:r>
          </a:p>
          <a:p>
            <a:pPr marL="28575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3600" dirty="0" smtClean="0"/>
              <a:t>To </a:t>
            </a:r>
            <a:r>
              <a:rPr lang="en-US" sz="3600" dirty="0"/>
              <a:t>support operations, maintenance and project </a:t>
            </a:r>
            <a:r>
              <a:rPr lang="en-US" sz="3600" dirty="0" smtClean="0"/>
              <a:t>construction for DWR and LMAs</a:t>
            </a:r>
          </a:p>
          <a:p>
            <a:pPr marL="28575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3600" dirty="0" smtClean="0"/>
              <a:t>Can include </a:t>
            </a:r>
            <a:r>
              <a:rPr lang="en-US" sz="3600" dirty="0"/>
              <a:t>future (unknown) </a:t>
            </a:r>
            <a:r>
              <a:rPr lang="en-US" sz="3600" dirty="0" smtClean="0"/>
              <a:t>projects</a:t>
            </a:r>
          </a:p>
          <a:p>
            <a:pPr marL="285750" lvl="1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3600" dirty="0" smtClean="0"/>
              <a:t>Completion in 2017</a:t>
            </a:r>
            <a:endParaRPr lang="en-US" sz="3600" dirty="0"/>
          </a:p>
          <a:p>
            <a:pPr marL="285750"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Feather River HCP/2081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48600" y="65532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13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88305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3600" y="0"/>
            <a:ext cx="5334000" cy="690282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48600" y="65532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14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44043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490069" cy="5334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Feather River HCP/2081 Status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447800"/>
            <a:ext cx="8448863" cy="4343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3200" dirty="0" smtClean="0"/>
              <a:t>HCP Development Team meetings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3200" dirty="0" smtClean="0"/>
              <a:t>Outreach to Locals </a:t>
            </a:r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3200" dirty="0" smtClean="0"/>
              <a:t>Technical Advisory Committees </a:t>
            </a:r>
          </a:p>
          <a:p>
            <a:pPr lvl="1">
              <a:spcBef>
                <a:spcPts val="0"/>
              </a:spcBef>
            </a:pPr>
            <a:r>
              <a:rPr lang="en-US" sz="3000" dirty="0" smtClean="0"/>
              <a:t>Aquatic and Terrestrial</a:t>
            </a:r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3200" dirty="0" smtClean="0"/>
              <a:t>Steering Committee Meetings</a:t>
            </a:r>
            <a:endParaRPr lang="en-US" sz="1600" dirty="0" smtClean="0"/>
          </a:p>
          <a:p>
            <a:pPr>
              <a:spcBef>
                <a:spcPts val="0"/>
              </a:spcBef>
            </a:pPr>
            <a:endParaRPr lang="en-US" sz="1200" dirty="0" smtClean="0"/>
          </a:p>
          <a:p>
            <a:pPr>
              <a:spcBef>
                <a:spcPts val="0"/>
              </a:spcBef>
            </a:pPr>
            <a:r>
              <a:rPr lang="en-US" sz="3200" dirty="0" smtClean="0"/>
              <a:t>Public Meetings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7848600" y="65532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15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223496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6848" y="1524000"/>
            <a:ext cx="8610599" cy="4614542"/>
          </a:xfrm>
        </p:spPr>
        <p:txBody>
          <a:bodyPr/>
          <a:lstStyle/>
          <a:p>
            <a:r>
              <a:rPr lang="en-US" sz="3200" dirty="0" smtClean="0"/>
              <a:t>Refining Covered Activities and Covered Species</a:t>
            </a:r>
          </a:p>
          <a:p>
            <a:r>
              <a:rPr lang="en-US" sz="3200" dirty="0" smtClean="0"/>
              <a:t>Refining Goals/Objectives for Fish</a:t>
            </a:r>
          </a:p>
          <a:p>
            <a:r>
              <a:rPr lang="en-US" sz="3200" dirty="0" smtClean="0"/>
              <a:t>Baseline data</a:t>
            </a:r>
          </a:p>
          <a:p>
            <a:r>
              <a:rPr lang="en-US" sz="3200" dirty="0" smtClean="0"/>
              <a:t>Species models</a:t>
            </a:r>
          </a:p>
          <a:p>
            <a:r>
              <a:rPr lang="en-US" sz="3200" dirty="0" smtClean="0"/>
              <a:t>Informal Stakeholder meetings</a:t>
            </a:r>
          </a:p>
          <a:p>
            <a:r>
              <a:rPr lang="en-US" sz="3200" dirty="0" smtClean="0"/>
              <a:t>Applying for ESA Section 6 Funds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Feather River HCP/2081 Status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48600" y="65532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16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2477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Feather River HCP/2081 </a:t>
            </a:r>
            <a:r>
              <a:rPr lang="en-US" dirty="0" smtClean="0">
                <a:solidFill>
                  <a:schemeClr val="bg1"/>
                </a:solidFill>
              </a:rPr>
              <a:t>Milestones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134853" y="3396809"/>
            <a:ext cx="8290958" cy="944792"/>
            <a:chOff x="312023" y="3415554"/>
            <a:chExt cx="8290958" cy="944792"/>
          </a:xfr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3" name="TextBox 12"/>
            <p:cNvSpPr txBox="1"/>
            <p:nvPr/>
          </p:nvSpPr>
          <p:spPr>
            <a:xfrm rot="18320453">
              <a:off x="139540" y="3626295"/>
              <a:ext cx="806631" cy="46166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2014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 rot="18320453">
              <a:off x="7968833" y="3645176"/>
              <a:ext cx="806631" cy="46166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2017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 rot="18320453">
              <a:off x="5346309" y="3726197"/>
              <a:ext cx="806631" cy="46166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2016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 rot="18320453">
              <a:off x="2450707" y="3726198"/>
              <a:ext cx="806631" cy="46166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2015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62000" y="3415554"/>
              <a:ext cx="777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 rot="18320453">
            <a:off x="2162343" y="2516325"/>
            <a:ext cx="1401281" cy="461665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 smtClean="0"/>
              <a:t>Draft HCP</a:t>
            </a:r>
          </a:p>
        </p:txBody>
      </p:sp>
      <p:sp>
        <p:nvSpPr>
          <p:cNvPr id="21" name="TextBox 20"/>
          <p:cNvSpPr txBox="1"/>
          <p:nvPr/>
        </p:nvSpPr>
        <p:spPr>
          <a:xfrm rot="18320453">
            <a:off x="3556001" y="2055354"/>
            <a:ext cx="2364686" cy="461665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 smtClean="0"/>
              <a:t>Admin. Draft HCP</a:t>
            </a:r>
          </a:p>
        </p:txBody>
      </p:sp>
      <p:sp>
        <p:nvSpPr>
          <p:cNvPr id="22" name="TextBox 21"/>
          <p:cNvSpPr txBox="1"/>
          <p:nvPr/>
        </p:nvSpPr>
        <p:spPr>
          <a:xfrm rot="18320453">
            <a:off x="7391414" y="2121128"/>
            <a:ext cx="2084032" cy="461665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Final HCP/2081</a:t>
            </a:r>
          </a:p>
        </p:txBody>
      </p:sp>
      <p:sp>
        <p:nvSpPr>
          <p:cNvPr id="23" name="TextBox 22"/>
          <p:cNvSpPr txBox="1"/>
          <p:nvPr/>
        </p:nvSpPr>
        <p:spPr>
          <a:xfrm rot="18320453">
            <a:off x="994702" y="2036221"/>
            <a:ext cx="2427011" cy="461665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  <a:softEdge rad="127000"/>
          </a:effectLst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Begin CEQA/NEPA</a:t>
            </a:r>
          </a:p>
        </p:txBody>
      </p:sp>
      <p:sp>
        <p:nvSpPr>
          <p:cNvPr id="25" name="TextBox 24"/>
          <p:cNvSpPr txBox="1"/>
          <p:nvPr/>
        </p:nvSpPr>
        <p:spPr>
          <a:xfrm rot="18320453">
            <a:off x="5334638" y="2123459"/>
            <a:ext cx="2223622" cy="461665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Draft HCP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4267200" y="3295142"/>
            <a:ext cx="0" cy="156882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87035" y="3318368"/>
            <a:ext cx="0" cy="156882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740484" y="3305735"/>
            <a:ext cx="0" cy="156882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3335483"/>
            <a:ext cx="0" cy="156882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2740484" y="3353106"/>
            <a:ext cx="76200" cy="78441"/>
          </a:xfrm>
          <a:prstGeom prst="ellipse">
            <a:avLst/>
          </a:prstGeom>
          <a:solidFill>
            <a:schemeClr val="bg2">
              <a:lumMod val="75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endParaRPr lang="en-US" sz="14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5534354" y="3366106"/>
            <a:ext cx="76200" cy="78441"/>
          </a:xfrm>
          <a:prstGeom prst="ellipse">
            <a:avLst/>
          </a:prstGeom>
          <a:solidFill>
            <a:schemeClr val="bg2">
              <a:lumMod val="75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endParaRPr lang="en-US" sz="14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508630" y="3353106"/>
            <a:ext cx="76200" cy="78441"/>
          </a:xfrm>
          <a:prstGeom prst="ellipse">
            <a:avLst/>
          </a:prstGeom>
          <a:solidFill>
            <a:schemeClr val="bg2">
              <a:lumMod val="75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endParaRPr lang="en-US" sz="14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8395330" y="3335483"/>
            <a:ext cx="0" cy="156882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8357230" y="3357588"/>
            <a:ext cx="76200" cy="78441"/>
          </a:xfrm>
          <a:prstGeom prst="ellipse">
            <a:avLst/>
          </a:prstGeom>
          <a:solidFill>
            <a:schemeClr val="bg2">
              <a:lumMod val="75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endParaRPr lang="en-US" sz="14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848600" y="65532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17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260014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dirty="0" smtClean="0"/>
              <a:t>Questions??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48600" y="65532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18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30425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371600"/>
            <a:ext cx="8525063" cy="4724400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en-US" sz="3600" b="1" dirty="0" smtClean="0"/>
              <a:t>Q:  Why was the Feather River chosen for this ‘pilot’ HCP?</a:t>
            </a:r>
            <a:endParaRPr lang="en-US" sz="3600" b="1" dirty="0"/>
          </a:p>
          <a:p>
            <a:pPr>
              <a:buNone/>
            </a:pPr>
            <a:r>
              <a:rPr lang="en-US" dirty="0" smtClean="0"/>
              <a:t>A</a:t>
            </a:r>
            <a:r>
              <a:rPr lang="en-US" sz="2600" dirty="0" smtClean="0"/>
              <a:t>:   - CMP Planning data/information/analyses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   - Abundance of knowledge on area (LFRCMP)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   - 3 other HCPs in development </a:t>
            </a:r>
          </a:p>
          <a:p>
            <a:pPr>
              <a:buNone/>
            </a:pPr>
            <a:r>
              <a:rPr lang="en-US" sz="2600" dirty="0"/>
              <a:t>	 </a:t>
            </a:r>
            <a:r>
              <a:rPr lang="en-US" sz="2600" dirty="0" smtClean="0"/>
              <a:t>  - Current and recently used funds for flood related 	projects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   - Restoration opportunities</a:t>
            </a:r>
          </a:p>
          <a:p>
            <a:pPr>
              <a:buNone/>
            </a:pPr>
            <a:r>
              <a:rPr lang="en-US" sz="2600" dirty="0"/>
              <a:t>	 </a:t>
            </a:r>
            <a:r>
              <a:rPr lang="en-US" sz="2600" dirty="0" smtClean="0"/>
              <a:t>  - Vetted through the IAC and Permitting Subcommittees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48600" y="65532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19</a:t>
            </a:r>
          </a:p>
          <a:p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143000"/>
            <a:ext cx="8220263" cy="4648200"/>
          </a:xfrm>
        </p:spPr>
        <p:txBody>
          <a:bodyPr/>
          <a:lstStyle/>
          <a:p>
            <a:pPr marL="0" indent="0">
              <a:buNone/>
            </a:pPr>
            <a:endParaRPr lang="en-US" sz="1600" dirty="0" smtClean="0">
              <a:latin typeface="+mj-lt"/>
            </a:endParaRPr>
          </a:p>
          <a:p>
            <a:r>
              <a:rPr lang="en-US" sz="3600" dirty="0" smtClean="0">
                <a:latin typeface="+mj-lt"/>
              </a:rPr>
              <a:t>What is Regional Permitting?</a:t>
            </a:r>
          </a:p>
          <a:p>
            <a:endParaRPr lang="en-US" sz="1600" dirty="0">
              <a:latin typeface="+mj-lt"/>
            </a:endParaRPr>
          </a:p>
          <a:p>
            <a:r>
              <a:rPr lang="en-US" sz="3600" dirty="0" smtClean="0">
                <a:latin typeface="+mj-lt"/>
              </a:rPr>
              <a:t>What is an HCP?</a:t>
            </a:r>
          </a:p>
          <a:p>
            <a:endParaRPr lang="en-US" sz="1600" dirty="0" smtClean="0">
              <a:latin typeface="+mj-lt"/>
            </a:endParaRPr>
          </a:p>
          <a:p>
            <a:r>
              <a:rPr lang="en-US" sz="3600" dirty="0" smtClean="0">
                <a:latin typeface="+mj-lt"/>
              </a:rPr>
              <a:t>Feather River HCP Pilot</a:t>
            </a:r>
          </a:p>
          <a:p>
            <a:endParaRPr lang="en-US" sz="1600" dirty="0" smtClean="0">
              <a:latin typeface="+mj-lt"/>
            </a:endParaRPr>
          </a:p>
          <a:p>
            <a:r>
              <a:rPr lang="en-US" sz="3600" dirty="0" smtClean="0">
                <a:latin typeface="+mj-lt"/>
              </a:rPr>
              <a:t>FAQs</a:t>
            </a:r>
            <a:endParaRPr lang="en-US" sz="3600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48600" y="6553200"/>
            <a:ext cx="228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252023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1" y="1600200"/>
            <a:ext cx="8144062" cy="4191000"/>
          </a:xfrm>
        </p:spPr>
        <p:txBody>
          <a:bodyPr/>
          <a:lstStyle/>
          <a:p>
            <a:pPr lvl="0">
              <a:buNone/>
            </a:pPr>
            <a:r>
              <a:rPr lang="en-US" sz="3600" b="1" dirty="0" smtClean="0"/>
              <a:t>Q:  Will we do HCPs throughout the system? </a:t>
            </a:r>
          </a:p>
          <a:p>
            <a:pPr lvl="0">
              <a:buNone/>
            </a:pPr>
            <a:endParaRPr lang="en-US" sz="3600" dirty="0"/>
          </a:p>
          <a:p>
            <a:pPr lvl="0">
              <a:buNone/>
            </a:pPr>
            <a:r>
              <a:rPr lang="en-US" sz="3200" dirty="0" smtClean="0"/>
              <a:t>A:  Depends…We are meeting with the Resource Agencies to brainstorm options and are talking to the other regions to assess needs and interest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48600" y="65532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20</a:t>
            </a:r>
          </a:p>
          <a:p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1" y="1447800"/>
            <a:ext cx="8144062" cy="4343400"/>
          </a:xfrm>
        </p:spPr>
        <p:txBody>
          <a:bodyPr/>
          <a:lstStyle/>
          <a:p>
            <a:pPr marL="342900" lvl="3" indent="-342900">
              <a:spcAft>
                <a:spcPts val="1200"/>
              </a:spcAft>
              <a:buClr>
                <a:srgbClr val="477F80"/>
              </a:buClr>
              <a:buSzTx/>
              <a:buNone/>
            </a:pPr>
            <a:r>
              <a:rPr lang="en-US" sz="3600" b="1" dirty="0" smtClean="0"/>
              <a:t>Q:  Why aren’t we using </a:t>
            </a:r>
            <a:r>
              <a:rPr lang="en-US" sz="3600" b="1" dirty="0" err="1" smtClean="0"/>
              <a:t>systemwide</a:t>
            </a:r>
            <a:r>
              <a:rPr lang="en-US" sz="3600" b="1" dirty="0" smtClean="0"/>
              <a:t> improvements (bypasses) as the pilot? </a:t>
            </a:r>
            <a:endParaRPr lang="en-US" sz="3600" b="1" dirty="0"/>
          </a:p>
          <a:p>
            <a:pPr marL="0" indent="0">
              <a:buNone/>
            </a:pPr>
            <a:r>
              <a:rPr lang="en-US" dirty="0" smtClean="0"/>
              <a:t>A: </a:t>
            </a:r>
            <a:r>
              <a:rPr lang="en-US" dirty="0"/>
              <a:t>408 Modification will provide nexus for Section 7</a:t>
            </a:r>
          </a:p>
          <a:p>
            <a:pPr indent="-1588"/>
            <a:r>
              <a:rPr lang="en-US" dirty="0"/>
              <a:t> </a:t>
            </a:r>
            <a:r>
              <a:rPr lang="en-US" dirty="0" smtClean="0"/>
              <a:t> Need </a:t>
            </a:r>
            <a:r>
              <a:rPr lang="en-US" dirty="0"/>
              <a:t>design and project description, and we </a:t>
            </a:r>
            <a:r>
              <a:rPr lang="en-US" dirty="0" smtClean="0"/>
              <a:t>	aren’t quite </a:t>
            </a:r>
            <a:r>
              <a:rPr lang="en-US" dirty="0"/>
              <a:t>there yet. </a:t>
            </a:r>
          </a:p>
          <a:p>
            <a:pPr indent="-1588"/>
            <a:r>
              <a:rPr lang="en-US" dirty="0" smtClean="0"/>
              <a:t>  Current integration efforts on design are first steps          	to efficient permitting.</a:t>
            </a:r>
            <a:r>
              <a:rPr lang="en-US" dirty="0"/>
              <a:t> </a:t>
            </a:r>
          </a:p>
          <a:p>
            <a:pPr indent="-1588"/>
            <a:r>
              <a:rPr lang="en-US" dirty="0" smtClean="0"/>
              <a:t>  With existing funding, must complete by 2017 </a:t>
            </a:r>
            <a:endParaRPr lang="en-US" sz="2800" dirty="0"/>
          </a:p>
          <a:p>
            <a:pPr marL="342900" lvl="3" indent="-342900">
              <a:buClr>
                <a:srgbClr val="477F80"/>
              </a:buClr>
              <a:buSzTx/>
              <a:buNone/>
            </a:pPr>
            <a:endParaRPr lang="en-US" sz="36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48600" y="65532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21</a:t>
            </a:r>
          </a:p>
          <a:p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1" y="1524000"/>
            <a:ext cx="8144062" cy="4267200"/>
          </a:xfrm>
        </p:spPr>
        <p:txBody>
          <a:bodyPr/>
          <a:lstStyle/>
          <a:p>
            <a:pPr marL="342900" lvl="2" indent="-342900">
              <a:buClr>
                <a:srgbClr val="477F80"/>
              </a:buClr>
              <a:buNone/>
            </a:pPr>
            <a:r>
              <a:rPr lang="en-US" sz="3600" b="1" dirty="0" smtClean="0"/>
              <a:t>Q:  Once an HCP is completed, are other permits easier to obtain?</a:t>
            </a:r>
          </a:p>
          <a:p>
            <a:pPr marL="342900" lvl="2" indent="-342900">
              <a:buClr>
                <a:srgbClr val="477F80"/>
              </a:buClr>
              <a:buNone/>
            </a:pPr>
            <a:endParaRPr lang="en-US" sz="3600" dirty="0"/>
          </a:p>
          <a:p>
            <a:pPr marL="342900" lvl="2" indent="-342900">
              <a:buClr>
                <a:srgbClr val="477F80"/>
              </a:buClr>
              <a:buNone/>
            </a:pPr>
            <a:r>
              <a:rPr lang="en-US" sz="2800" dirty="0" smtClean="0"/>
              <a:t>A:  Yes, chances are, the </a:t>
            </a:r>
            <a:r>
              <a:rPr lang="en-US" sz="2800" dirty="0"/>
              <a:t>information is already </a:t>
            </a:r>
            <a:r>
              <a:rPr lang="en-US" sz="2800" dirty="0" smtClean="0"/>
              <a:t>there for </a:t>
            </a:r>
            <a:r>
              <a:rPr lang="en-US" sz="2800" dirty="0"/>
              <a:t>other permits to draw </a:t>
            </a:r>
            <a:r>
              <a:rPr lang="en-US" sz="2800" dirty="0" smtClean="0"/>
              <a:t>from </a:t>
            </a:r>
            <a:r>
              <a:rPr lang="en-US" sz="2800" i="1" dirty="0" smtClean="0"/>
              <a:t>and</a:t>
            </a:r>
            <a:r>
              <a:rPr lang="en-US" sz="2800" dirty="0" smtClean="0"/>
              <a:t> current agency involvement helps with this process.</a:t>
            </a:r>
            <a:endParaRPr lang="en-US" sz="2800" dirty="0"/>
          </a:p>
          <a:p>
            <a:pPr marL="342900" lvl="2" indent="-342900">
              <a:buClr>
                <a:srgbClr val="477F80"/>
              </a:buClr>
              <a:buNone/>
            </a:pPr>
            <a:endParaRPr lang="en-US" sz="36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48600" y="65532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22</a:t>
            </a:r>
          </a:p>
          <a:p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524000"/>
            <a:ext cx="8103015" cy="4157342"/>
          </a:xfrm>
        </p:spPr>
        <p:txBody>
          <a:bodyPr/>
          <a:lstStyle/>
          <a:p>
            <a:pPr lvl="0">
              <a:spcBef>
                <a:spcPts val="600"/>
              </a:spcBef>
              <a:buNone/>
            </a:pPr>
            <a:r>
              <a:rPr lang="en-US" sz="3600" b="1" dirty="0" smtClean="0"/>
              <a:t>Q:  How will we use existing HCPs for </a:t>
            </a:r>
          </a:p>
          <a:p>
            <a:pPr lvl="0">
              <a:spcBef>
                <a:spcPts val="600"/>
              </a:spcBef>
              <a:buNone/>
            </a:pPr>
            <a:r>
              <a:rPr lang="en-US" sz="3600" b="1" dirty="0" smtClean="0"/>
              <a:t>       flood mitigation needs? </a:t>
            </a:r>
          </a:p>
          <a:p>
            <a:pPr lvl="0">
              <a:buNone/>
            </a:pPr>
            <a:endParaRPr lang="en-US" sz="3600" dirty="0"/>
          </a:p>
          <a:p>
            <a:pPr lvl="0">
              <a:buNone/>
            </a:pPr>
            <a:r>
              <a:rPr lang="en-US" dirty="0" smtClean="0"/>
              <a:t>A: We </a:t>
            </a:r>
            <a:r>
              <a:rPr lang="en-US" dirty="0"/>
              <a:t>are working with HCPs that are still in early stages of </a:t>
            </a:r>
            <a:r>
              <a:rPr lang="en-US" dirty="0" smtClean="0"/>
              <a:t>planning </a:t>
            </a:r>
            <a:r>
              <a:rPr lang="en-US" dirty="0"/>
              <a:t>so they can include flood </a:t>
            </a:r>
            <a:r>
              <a:rPr lang="en-US" dirty="0" smtClean="0"/>
              <a:t>activities, can coordinate for off-site mitigation, can share data and analyses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48600" y="65532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23</a:t>
            </a:r>
          </a:p>
          <a:p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1" y="1524000"/>
            <a:ext cx="8144062" cy="426720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/>
              <a:t>Q:  What are specific challenges to successful implementation of regional permitting for the SPFC?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dirty="0" smtClean="0"/>
              <a:t>A:  </a:t>
            </a:r>
            <a:r>
              <a:rPr lang="en-US" dirty="0"/>
              <a:t> </a:t>
            </a:r>
            <a:r>
              <a:rPr lang="en-US" dirty="0" smtClean="0"/>
              <a:t> - LMA participation</a:t>
            </a:r>
          </a:p>
          <a:p>
            <a:pPr>
              <a:buNone/>
            </a:pPr>
            <a:r>
              <a:rPr lang="en-US" dirty="0" smtClean="0"/>
              <a:t>	   - perceptions on “need” for permitting</a:t>
            </a:r>
          </a:p>
          <a:p>
            <a:pPr>
              <a:buNone/>
            </a:pPr>
            <a:r>
              <a:rPr lang="en-US" dirty="0"/>
              <a:t>	 </a:t>
            </a:r>
            <a:r>
              <a:rPr lang="en-US" dirty="0" smtClean="0"/>
              <a:t>  - LMAs lack funds for compliance</a:t>
            </a:r>
          </a:p>
          <a:p>
            <a:pPr>
              <a:buNone/>
            </a:pPr>
            <a:r>
              <a:rPr lang="en-US" dirty="0" smtClean="0"/>
              <a:t>	   - Lack of enforcement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48600" y="65532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24</a:t>
            </a:r>
          </a:p>
          <a:p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233542"/>
          </a:xfrm>
        </p:spPr>
        <p:txBody>
          <a:bodyPr/>
          <a:lstStyle/>
          <a:p>
            <a:pPr marL="457200" lvl="3" indent="-52388">
              <a:spcAft>
                <a:spcPts val="1200"/>
              </a:spcAft>
              <a:buNone/>
            </a:pPr>
            <a:r>
              <a:rPr lang="en-US" sz="3600" b="1" dirty="0" smtClean="0"/>
              <a:t>Q: How can we complete the Pilot HCP in 3 	Years?</a:t>
            </a:r>
          </a:p>
          <a:p>
            <a:pPr marL="457200" lvl="3" indent="-52388">
              <a:buNone/>
            </a:pPr>
            <a:r>
              <a:rPr lang="en-US" sz="2800" dirty="0" smtClean="0"/>
              <a:t>A:  Dedicated FESSRO funds 	</a:t>
            </a:r>
          </a:p>
          <a:p>
            <a:pPr marL="457200" lvl="3" indent="-52388">
              <a:buNone/>
            </a:pPr>
            <a:r>
              <a:rPr lang="en-US" sz="2800" dirty="0" smtClean="0"/>
              <a:t>   - Funding Wildlife Agency Staff participation</a:t>
            </a:r>
          </a:p>
          <a:p>
            <a:pPr marL="457200" lvl="3" indent="-52388">
              <a:buNone/>
            </a:pPr>
            <a:r>
              <a:rPr lang="en-US" sz="2800" dirty="0" smtClean="0"/>
              <a:t>   - Continued evaluation of project scope  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48600" y="65532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25</a:t>
            </a:r>
          </a:p>
          <a:p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0"/>
            <a:ext cx="8103015" cy="4614542"/>
          </a:xfrm>
        </p:spPr>
        <p:txBody>
          <a:bodyPr/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b="1" dirty="0" smtClean="0"/>
              <a:t>Additional</a:t>
            </a:r>
          </a:p>
          <a:p>
            <a:pPr marL="0" indent="0" algn="ctr">
              <a:buNone/>
            </a:pPr>
            <a:r>
              <a:rPr lang="en-US" sz="4800" b="1" dirty="0" smtClean="0"/>
              <a:t>Questions?</a:t>
            </a:r>
            <a:endParaRPr lang="en-US" sz="4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48600" y="65532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26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335066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Programmatic/Regional permitting is more efficient than project by project permits, and will provide long-term coverage</a:t>
            </a:r>
          </a:p>
          <a:p>
            <a:endParaRPr lang="en-US" sz="1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An HCP/2081 within the Feather River region will meet the future maintenance and project needs of DWR and LMAs who participate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r>
              <a:rPr lang="en-US" sz="3200" dirty="0" smtClean="0"/>
              <a:t>Will use Feather Pilot to inform Regional Permitting for the remainder of the SPFC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Messages: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48600" y="65532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27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204779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76600" y="2743200"/>
            <a:ext cx="3000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Thank You!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848600" y="65532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28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207785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524000"/>
            <a:ext cx="8067862" cy="4267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3200" dirty="0" smtClean="0"/>
              <a:t>One </a:t>
            </a:r>
            <a:r>
              <a:rPr lang="en-US" sz="3200" dirty="0"/>
              <a:t>large permit for multiple </a:t>
            </a:r>
            <a:r>
              <a:rPr lang="en-US" sz="3200" dirty="0" smtClean="0"/>
              <a:t>projects within </a:t>
            </a:r>
            <a:r>
              <a:rPr lang="en-US" sz="3200" dirty="0"/>
              <a:t>a specified region.  </a:t>
            </a:r>
            <a:endParaRPr lang="en-US" sz="3200" dirty="0" smtClean="0"/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3200" dirty="0"/>
              <a:t>More efficient </a:t>
            </a:r>
            <a:r>
              <a:rPr lang="en-US" sz="3200" dirty="0" smtClean="0"/>
              <a:t>process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3200" dirty="0" smtClean="0"/>
              <a:t>Specifies covered activities, projects and species</a:t>
            </a:r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3200" dirty="0" smtClean="0"/>
              <a:t>Sometimes referred to as Programmatic Permitting</a:t>
            </a:r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endParaRPr lang="en-US" sz="3600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endParaRPr lang="en-US" sz="3600" dirty="0">
              <a:latin typeface="Adobe Garamond Pro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Regional Permitting?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48600" y="6553200"/>
            <a:ext cx="228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3</a:t>
            </a:r>
            <a:endParaRPr lang="en-US" sz="1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76658"/>
            <a:ext cx="8762999" cy="469074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Provides regional environmental compliance for: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ESA/CESA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F&amp;GC Section 1600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CWA Section 404/401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NHPA Section 106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CWA Section 402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RHA Section </a:t>
            </a:r>
            <a:r>
              <a:rPr lang="en-US" sz="2000" dirty="0" smtClean="0"/>
              <a:t>14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Established </a:t>
            </a:r>
            <a:r>
              <a:rPr lang="en-US" sz="3200" dirty="0"/>
              <a:t>mitigation </a:t>
            </a:r>
            <a:r>
              <a:rPr lang="en-US" sz="3200" dirty="0" smtClean="0"/>
              <a:t>ratios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Established </a:t>
            </a:r>
            <a:r>
              <a:rPr lang="en-US" sz="3200" dirty="0"/>
              <a:t>avoidance and minimization measures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Regional Permitting?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48600" y="6553200"/>
            <a:ext cx="228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4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273223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03047" y="1176658"/>
            <a:ext cx="8103015" cy="4843142"/>
          </a:xfrm>
        </p:spPr>
        <p:txBody>
          <a:bodyPr numCol="2"/>
          <a:lstStyle/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u="sng" dirty="0" smtClean="0"/>
              <a:t>Section 7</a:t>
            </a:r>
          </a:p>
          <a:p>
            <a:r>
              <a:rPr lang="en-US" sz="2000" dirty="0" smtClean="0"/>
              <a:t>Requires a federal nexus</a:t>
            </a:r>
          </a:p>
          <a:p>
            <a:r>
              <a:rPr lang="en-US" sz="2000" dirty="0" smtClean="0"/>
              <a:t>Faster in short term</a:t>
            </a:r>
          </a:p>
          <a:p>
            <a:r>
              <a:rPr lang="en-US" sz="2000" dirty="0" smtClean="0"/>
              <a:t>Can be used for multi. projects similar in nature</a:t>
            </a:r>
          </a:p>
          <a:p>
            <a:r>
              <a:rPr lang="en-US" sz="2000" dirty="0" smtClean="0"/>
              <a:t>2-5 years to complete</a:t>
            </a:r>
          </a:p>
          <a:p>
            <a:r>
              <a:rPr lang="en-US" sz="2000" dirty="0" smtClean="0"/>
              <a:t>2-10 year duration</a:t>
            </a:r>
          </a:p>
          <a:p>
            <a:r>
              <a:rPr lang="en-US" sz="2000" dirty="0" smtClean="0"/>
              <a:t>Does not include non-listed species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u="sng" dirty="0" smtClean="0"/>
              <a:t>Section 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No federal nexus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Public review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Multi. Projects and permittees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2-5+ years to complete/30-50 year duration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Can add future unknown projects if take limits not exceeded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‘No Surprises’ Assurances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7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ESA Section 7 vs. Section 10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848600" y="6553200"/>
            <a:ext cx="2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5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48124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What is a Habitat Conservation </a:t>
            </a:r>
            <a:r>
              <a:rPr lang="en-US" sz="3200" dirty="0" smtClean="0"/>
              <a:t>Plan (HCP)?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838200" y="1371601"/>
            <a:ext cx="7924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 planning document </a:t>
            </a:r>
            <a:r>
              <a:rPr lang="en-US" sz="3200" dirty="0"/>
              <a:t>prepared by non-federal parties as part of an application for an </a:t>
            </a:r>
            <a:r>
              <a:rPr lang="en-US" sz="3200" dirty="0" smtClean="0"/>
              <a:t>Incidental Take Permit (ITP). </a:t>
            </a:r>
          </a:p>
          <a:p>
            <a:endParaRPr lang="en-US" sz="3200" dirty="0"/>
          </a:p>
          <a:p>
            <a:r>
              <a:rPr lang="en-US" sz="3200" dirty="0" smtClean="0"/>
              <a:t>An </a:t>
            </a:r>
            <a:r>
              <a:rPr lang="en-US" sz="3200" dirty="0"/>
              <a:t>HCP includes:</a:t>
            </a:r>
          </a:p>
          <a:p>
            <a: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An assessment of the likely impacts on protected species</a:t>
            </a:r>
          </a:p>
          <a:p>
            <a: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Measures that will be taken to monitor, minimize and mitigate for </a:t>
            </a:r>
            <a:r>
              <a:rPr lang="en-US" sz="3200" dirty="0" smtClean="0"/>
              <a:t>impacts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848600" y="6553200"/>
            <a:ext cx="2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6</a:t>
            </a:r>
            <a:endParaRPr lang="en-US" sz="1000" dirty="0" smtClean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302985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 is a Habitat Conservation Plan? (</a:t>
            </a:r>
            <a:r>
              <a:rPr lang="en-US" sz="3200" dirty="0" err="1" smtClean="0"/>
              <a:t>con’t</a:t>
            </a:r>
            <a:r>
              <a:rPr lang="en-US" sz="3200" dirty="0" smtClean="0"/>
              <a:t>.)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990600" y="1143000"/>
            <a:ext cx="80010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600" dirty="0" smtClean="0"/>
              <a:t>HCPs include:</a:t>
            </a:r>
            <a:endParaRPr lang="en-US" sz="3600" dirty="0"/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Biological </a:t>
            </a:r>
            <a:r>
              <a:rPr lang="en-US" sz="3600" dirty="0" smtClean="0"/>
              <a:t>goals/objectives</a:t>
            </a:r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Adaptive </a:t>
            </a:r>
            <a:r>
              <a:rPr lang="en-US" sz="3600" dirty="0" smtClean="0"/>
              <a:t>management</a:t>
            </a:r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Monitoring </a:t>
            </a:r>
            <a:r>
              <a:rPr lang="en-US" sz="3600" dirty="0" smtClean="0"/>
              <a:t>plan</a:t>
            </a:r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Long-term permit </a:t>
            </a:r>
            <a:r>
              <a:rPr lang="en-US" sz="3600" dirty="0" smtClean="0"/>
              <a:t>duration</a:t>
            </a:r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Public </a:t>
            </a:r>
            <a:r>
              <a:rPr lang="en-US" sz="3600" dirty="0" smtClean="0"/>
              <a:t>participation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7848600" y="6553200"/>
            <a:ext cx="2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7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325660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an HCP in general?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066800"/>
            <a:ext cx="899159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dirty="0" smtClean="0"/>
              <a:t>HCP widely used for regional permitting</a:t>
            </a:r>
          </a:p>
          <a:p>
            <a:pPr lvl="1">
              <a:buClr>
                <a:schemeClr val="accent1"/>
              </a:buClr>
            </a:pPr>
            <a:endParaRPr lang="en-US" sz="3200" dirty="0" smtClean="0"/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dirty="0" smtClean="0"/>
              <a:t>A well established process, many completed</a:t>
            </a:r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dirty="0" smtClean="0"/>
              <a:t>Multiple stakeholder involvement (e.g. permit holders, participating special entities)</a:t>
            </a:r>
            <a:endParaRPr lang="en-US" sz="3200" dirty="0"/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848600" y="6553200"/>
            <a:ext cx="2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8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377379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304800" y="1176658"/>
            <a:ext cx="9220201" cy="4766942"/>
          </a:xfrm>
        </p:spPr>
        <p:txBody>
          <a:bodyPr/>
          <a:lstStyle/>
          <a:p>
            <a:pPr lvl="2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dirty="0" smtClean="0"/>
              <a:t>Will provide </a:t>
            </a:r>
            <a:r>
              <a:rPr lang="en-US" sz="3200" dirty="0"/>
              <a:t>20-30 year </a:t>
            </a:r>
            <a:r>
              <a:rPr lang="en-US" sz="3200" dirty="0" smtClean="0"/>
              <a:t>“</a:t>
            </a:r>
            <a:r>
              <a:rPr lang="en-US" sz="3200" dirty="0"/>
              <a:t>take” </a:t>
            </a:r>
            <a:r>
              <a:rPr lang="en-US" sz="3200" dirty="0" smtClean="0"/>
              <a:t>authorization </a:t>
            </a:r>
            <a:r>
              <a:rPr lang="en-US" sz="3200" dirty="0"/>
              <a:t>under ESA Section </a:t>
            </a:r>
            <a:r>
              <a:rPr lang="en-US" sz="3200" dirty="0" smtClean="0"/>
              <a:t>10</a:t>
            </a:r>
          </a:p>
          <a:p>
            <a:pPr lvl="3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100" dirty="0" smtClean="0"/>
              <a:t>(GGS</a:t>
            </a:r>
            <a:r>
              <a:rPr lang="en-US" sz="3100" dirty="0"/>
              <a:t>, VELB, Salmonids, </a:t>
            </a:r>
            <a:r>
              <a:rPr lang="en-US" sz="3100" dirty="0" err="1" smtClean="0"/>
              <a:t>Swainsons</a:t>
            </a:r>
            <a:r>
              <a:rPr lang="en-US" sz="3100" dirty="0" smtClean="0"/>
              <a:t> hawk, etc.)</a:t>
            </a:r>
          </a:p>
          <a:p>
            <a:pPr lvl="3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2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dirty="0" smtClean="0"/>
              <a:t>Will allow for multiple activities and projects (routine maintenance, non-routine maintenance, capital projects)</a:t>
            </a:r>
          </a:p>
          <a:p>
            <a:pPr lvl="2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2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Will provide for public safety and ecosystem benefits</a:t>
            </a:r>
          </a:p>
          <a:p>
            <a:pPr lvl="2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lvl="2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tx2"/>
              </a:solidFill>
            </a:endParaRP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914400" lvl="2" indent="0">
              <a:buNone/>
            </a:pPr>
            <a:endParaRPr lang="en-US" sz="3000" dirty="0"/>
          </a:p>
          <a:p>
            <a:pPr lvl="1"/>
            <a:endParaRPr lang="en-US" sz="32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an HCP for the SPFC?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48600" y="6553200"/>
            <a:ext cx="2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9</a:t>
            </a:r>
          </a:p>
          <a:p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CVFPP">
      <a:dk1>
        <a:sysClr val="windowText" lastClr="000000"/>
      </a:dk1>
      <a:lt1>
        <a:sysClr val="window" lastClr="FFFFFF"/>
      </a:lt1>
      <a:dk2>
        <a:srgbClr val="3E5D57"/>
      </a:dk2>
      <a:lt2>
        <a:srgbClr val="CE8E00"/>
      </a:lt2>
      <a:accent1>
        <a:srgbClr val="477F80"/>
      </a:accent1>
      <a:accent2>
        <a:srgbClr val="FFC000"/>
      </a:accent2>
      <a:accent3>
        <a:srgbClr val="FFE6AF"/>
      </a:accent3>
      <a:accent4>
        <a:srgbClr val="9BBB59"/>
      </a:accent4>
      <a:accent5>
        <a:srgbClr val="4BACC6"/>
      </a:accent5>
      <a:accent6>
        <a:srgbClr val="C00000"/>
      </a:accent6>
      <a:hlink>
        <a:srgbClr val="0070C0"/>
      </a:hlink>
      <a:folHlink>
        <a:srgbClr val="7030A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75000"/>
          </a:schemeClr>
        </a:solidFill>
      </a:spPr>
      <a:bodyPr lIns="45720" rIns="45720" rtlCol="0" anchor="ctr"/>
      <a:lstStyle>
        <a:defPPr algn="ctr">
          <a:defRPr sz="1400" dirty="0" smtClean="0">
            <a:solidFill>
              <a:schemeClr val="tx1"/>
            </a:solidFill>
            <a:latin typeface="+mj-lt"/>
            <a:cs typeface="Arial" pitchFamily="34" charset="0"/>
          </a:defRPr>
        </a:defPPr>
      </a:lstStyle>
      <a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9854</TotalTime>
  <Words>825</Words>
  <Application>Microsoft Office PowerPoint</Application>
  <PresentationFormat>On-screen Show (4:3)</PresentationFormat>
  <Paragraphs>267</Paragraphs>
  <Slides>28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2_Office Theme</vt:lpstr>
      <vt:lpstr>  Regional Permitting for the CVFPP</vt:lpstr>
      <vt:lpstr>Outline</vt:lpstr>
      <vt:lpstr>What is Regional Permitting?</vt:lpstr>
      <vt:lpstr>What is Regional Permitting?</vt:lpstr>
      <vt:lpstr>ESA Section 7 vs. Section 10</vt:lpstr>
      <vt:lpstr>What is a Habitat Conservation Plan (HCP)?</vt:lpstr>
      <vt:lpstr>What is a Habitat Conservation Plan? (con’t.)</vt:lpstr>
      <vt:lpstr>Why an HCP in general?</vt:lpstr>
      <vt:lpstr>Why use an HCP for the SPFC?</vt:lpstr>
      <vt:lpstr>Why use HCP for the SPFC? </vt:lpstr>
      <vt:lpstr>Consequences without Regional Permit</vt:lpstr>
      <vt:lpstr>CESA Compliance for Feather River HCP</vt:lpstr>
      <vt:lpstr>Feather River HCP/2081</vt:lpstr>
      <vt:lpstr>                                          </vt:lpstr>
      <vt:lpstr>Feather River HCP/2081 Status</vt:lpstr>
      <vt:lpstr>Feather River HCP/2081 Status</vt:lpstr>
      <vt:lpstr>Feather River HCP/2081 Milestones</vt:lpstr>
      <vt:lpstr>Questions</vt:lpstr>
      <vt:lpstr>FAQs</vt:lpstr>
      <vt:lpstr>FAQs</vt:lpstr>
      <vt:lpstr>FAQs</vt:lpstr>
      <vt:lpstr>FAQs</vt:lpstr>
      <vt:lpstr>FAQs</vt:lpstr>
      <vt:lpstr>FAQs </vt:lpstr>
      <vt:lpstr>FAQs</vt:lpstr>
      <vt:lpstr>FAQs</vt:lpstr>
      <vt:lpstr>Take Home Messages:</vt:lpstr>
      <vt:lpstr>The End</vt:lpstr>
    </vt:vector>
  </TitlesOfParts>
  <Company>Department of Water Resources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lmcnearn</dc:creator>
  <cp:lastModifiedBy>awoertin</cp:lastModifiedBy>
  <cp:revision>333</cp:revision>
  <cp:lastPrinted>2014-02-27T23:58:09Z</cp:lastPrinted>
  <dcterms:created xsi:type="dcterms:W3CDTF">2012-10-09T16:29:01Z</dcterms:created>
  <dcterms:modified xsi:type="dcterms:W3CDTF">2014-03-07T21:19:47Z</dcterms:modified>
</cp:coreProperties>
</file>