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5"/>
  </p:notesMasterIdLst>
  <p:handoutMasterIdLst>
    <p:handoutMasterId r:id="rId16"/>
  </p:handoutMasterIdLst>
  <p:sldIdLst>
    <p:sldId id="258" r:id="rId2"/>
    <p:sldId id="279" r:id="rId3"/>
    <p:sldId id="261" r:id="rId4"/>
    <p:sldId id="278" r:id="rId5"/>
    <p:sldId id="263" r:id="rId6"/>
    <p:sldId id="265" r:id="rId7"/>
    <p:sldId id="280" r:id="rId8"/>
    <p:sldId id="281" r:id="rId9"/>
    <p:sldId id="266" r:id="rId10"/>
    <p:sldId id="282" r:id="rId11"/>
    <p:sldId id="283" r:id="rId12"/>
    <p:sldId id="273" r:id="rId13"/>
    <p:sldId id="272" r:id="rId14"/>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3187F"/>
    <a:srgbClr val="004A82"/>
    <a:srgbClr val="820000"/>
    <a:srgbClr val="99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1" d="100"/>
          <a:sy n="111" d="100"/>
        </p:scale>
        <p:origin x="-1614"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9" tIns="46590" rIns="93179" bIns="46590"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9" tIns="46590" rIns="93179" bIns="46590" rtlCol="0"/>
          <a:lstStyle>
            <a:lvl1pPr algn="r">
              <a:defRPr sz="1200"/>
            </a:lvl1pPr>
          </a:lstStyle>
          <a:p>
            <a:fld id="{DA4949AB-73F1-4959-A1A9-0396EC6796A9}" type="datetimeFigureOut">
              <a:rPr lang="en-US" smtClean="0"/>
              <a:t>1/23/2014</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9" tIns="46590" rIns="93179" bIns="46590"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9" tIns="46590" rIns="93179" bIns="46590" rtlCol="0" anchor="b"/>
          <a:lstStyle>
            <a:lvl1pPr algn="r">
              <a:defRPr sz="1200"/>
            </a:lvl1pPr>
          </a:lstStyle>
          <a:p>
            <a:fld id="{D7136C7A-3E08-4C3A-A7BA-BD9D68BBB64F}" type="slidenum">
              <a:rPr lang="en-US" smtClean="0"/>
              <a:t>‹#›</a:t>
            </a:fld>
            <a:endParaRPr lang="en-US"/>
          </a:p>
        </p:txBody>
      </p:sp>
    </p:spTree>
    <p:extLst>
      <p:ext uri="{BB962C8B-B14F-4D97-AF65-F5344CB8AC3E}">
        <p14:creationId xmlns:p14="http://schemas.microsoft.com/office/powerpoint/2010/main" val="112421575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9" tIns="46590" rIns="93179" bIns="46590"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9" tIns="46590" rIns="93179" bIns="46590" rtlCol="0"/>
          <a:lstStyle>
            <a:lvl1pPr algn="r">
              <a:defRPr sz="1200"/>
            </a:lvl1pPr>
          </a:lstStyle>
          <a:p>
            <a:fld id="{8FDB1EA0-47C7-4CEE-8CB5-FFFCA7020C63}" type="datetimeFigureOut">
              <a:rPr lang="en-US" smtClean="0"/>
              <a:pPr/>
              <a:t>1/23/2014</a:t>
            </a:fld>
            <a:endParaRPr lang="en-US"/>
          </a:p>
        </p:txBody>
      </p:sp>
      <p:sp>
        <p:nvSpPr>
          <p:cNvPr id="4" name="Slide Image Placeholder 3"/>
          <p:cNvSpPr>
            <a:spLocks noGrp="1" noRot="1" noChangeAspect="1"/>
          </p:cNvSpPr>
          <p:nvPr>
            <p:ph type="sldImg" idx="2"/>
          </p:nvPr>
        </p:nvSpPr>
        <p:spPr>
          <a:xfrm>
            <a:off x="1182688" y="696913"/>
            <a:ext cx="4646612" cy="3486150"/>
          </a:xfrm>
          <a:prstGeom prst="rect">
            <a:avLst/>
          </a:prstGeom>
          <a:noFill/>
          <a:ln w="12700">
            <a:solidFill>
              <a:prstClr val="black"/>
            </a:solidFill>
          </a:ln>
        </p:spPr>
        <p:txBody>
          <a:bodyPr vert="horz" lIns="93179" tIns="46590" rIns="93179" bIns="46590" rtlCol="0" anchor="ctr"/>
          <a:lstStyle/>
          <a:p>
            <a:endParaRPr lang="en-US"/>
          </a:p>
        </p:txBody>
      </p:sp>
      <p:sp>
        <p:nvSpPr>
          <p:cNvPr id="5" name="Notes Placeholder 4"/>
          <p:cNvSpPr>
            <a:spLocks noGrp="1"/>
          </p:cNvSpPr>
          <p:nvPr>
            <p:ph type="body" sz="quarter" idx="3"/>
          </p:nvPr>
        </p:nvSpPr>
        <p:spPr>
          <a:xfrm>
            <a:off x="701040" y="4415791"/>
            <a:ext cx="5608320" cy="4183380"/>
          </a:xfrm>
          <a:prstGeom prst="rect">
            <a:avLst/>
          </a:prstGeom>
        </p:spPr>
        <p:txBody>
          <a:bodyPr vert="horz" lIns="93179" tIns="46590" rIns="93179" bIns="4659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9" tIns="46590" rIns="93179" bIns="46590"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9" tIns="46590" rIns="93179" bIns="46590" rtlCol="0" anchor="b"/>
          <a:lstStyle>
            <a:lvl1pPr algn="r">
              <a:defRPr sz="1200"/>
            </a:lvl1pPr>
          </a:lstStyle>
          <a:p>
            <a:fld id="{5DA1BCFE-8DEC-415F-9950-CB51D84C6D84}" type="slidenum">
              <a:rPr lang="en-US" smtClean="0"/>
              <a:pPr/>
              <a:t>‹#›</a:t>
            </a:fld>
            <a:endParaRPr lang="en-US"/>
          </a:p>
        </p:txBody>
      </p:sp>
    </p:spTree>
    <p:extLst>
      <p:ext uri="{BB962C8B-B14F-4D97-AF65-F5344CB8AC3E}">
        <p14:creationId xmlns:p14="http://schemas.microsoft.com/office/powerpoint/2010/main" val="1429985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p>
            <a:fld id="{BAB17715-CBF2-4C06-ADE0-FDEE1BDCE861}" type="slidenum">
              <a:rPr lang="en-US" smtClean="0"/>
              <a:pPr/>
              <a:t>1</a:t>
            </a:fld>
            <a:endParaRPr lang="en-US" dirty="0" smtClean="0"/>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p:spPr>
        <p:txBody>
          <a:bodyPr/>
          <a:lstStyle/>
          <a:p>
            <a:pPr eaLnBrk="1" hangingPunct="1"/>
            <a:r>
              <a:rPr lang="en-US" dirty="0" smtClean="0"/>
              <a:t>So, this is the first legal</a:t>
            </a:r>
            <a:r>
              <a:rPr lang="en-US" baseline="0" dirty="0" smtClean="0"/>
              <a:t> topic of interest to the Board that I will be addressing.  I hope you find it interesting and informative and, if the Board concurs, it is my intent to bring these updates periodically, as time and schedule allows, in order to keep the Board informed on legal issues and cases related to our mission.  </a:t>
            </a:r>
            <a:endParaRPr lang="en-US"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DA1BCFE-8DEC-415F-9950-CB51D84C6D84}" type="slidenum">
              <a:rPr lang="en-US" smtClean="0"/>
              <a:pPr/>
              <a:t>10</a:t>
            </a:fld>
            <a:endParaRPr lang="en-US"/>
          </a:p>
        </p:txBody>
      </p:sp>
    </p:spTree>
    <p:extLst>
      <p:ext uri="{BB962C8B-B14F-4D97-AF65-F5344CB8AC3E}">
        <p14:creationId xmlns:p14="http://schemas.microsoft.com/office/powerpoint/2010/main" val="5653937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DA1BCFE-8DEC-415F-9950-CB51D84C6D84}" type="slidenum">
              <a:rPr lang="en-US" smtClean="0"/>
              <a:pPr/>
              <a:t>11</a:t>
            </a:fld>
            <a:endParaRPr lang="en-US"/>
          </a:p>
        </p:txBody>
      </p:sp>
    </p:spTree>
    <p:extLst>
      <p:ext uri="{BB962C8B-B14F-4D97-AF65-F5344CB8AC3E}">
        <p14:creationId xmlns:p14="http://schemas.microsoft.com/office/powerpoint/2010/main" val="337118779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DA1BCFE-8DEC-415F-9950-CB51D84C6D84}" type="slidenum">
              <a:rPr lang="en-US" smtClean="0"/>
              <a:pPr/>
              <a:t>12</a:t>
            </a:fld>
            <a:endParaRPr lang="en-US"/>
          </a:p>
        </p:txBody>
      </p:sp>
    </p:spTree>
    <p:extLst>
      <p:ext uri="{BB962C8B-B14F-4D97-AF65-F5344CB8AC3E}">
        <p14:creationId xmlns:p14="http://schemas.microsoft.com/office/powerpoint/2010/main" val="143606589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DA1BCFE-8DEC-415F-9950-CB51D84C6D84}" type="slidenum">
              <a:rPr lang="en-US" smtClean="0"/>
              <a:pPr/>
              <a:t>13</a:t>
            </a:fld>
            <a:endParaRPr lang="en-US"/>
          </a:p>
        </p:txBody>
      </p:sp>
    </p:spTree>
    <p:extLst>
      <p:ext uri="{BB962C8B-B14F-4D97-AF65-F5344CB8AC3E}">
        <p14:creationId xmlns:p14="http://schemas.microsoft.com/office/powerpoint/2010/main" val="39702661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p:spPr>
        <p:txBody>
          <a:bodyPr/>
          <a:lstStyle/>
          <a:p>
            <a:fld id="{E2889D32-BA3A-41C3-AF09-9DB13E4F4B5B}" type="slidenum">
              <a:rPr lang="en-US" smtClean="0"/>
              <a:pPr/>
              <a:t>2</a:t>
            </a:fld>
            <a:endParaRPr lang="en-US" dirty="0" smtClean="0"/>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p:spPr>
        <p:txBody>
          <a:bodyPr/>
          <a:lstStyle/>
          <a:p>
            <a:r>
              <a:rPr lang="en-US" dirty="0" smtClean="0"/>
              <a:t>So, why did I pick this case</a:t>
            </a:r>
            <a:r>
              <a:rPr lang="en-US" baseline="0" dirty="0" smtClean="0"/>
              <a:t> as a topic of interest?  </a:t>
            </a:r>
          </a:p>
          <a:p>
            <a:endParaRPr lang="en-US" baseline="0" dirty="0" smtClean="0"/>
          </a:p>
          <a:p>
            <a:r>
              <a:rPr lang="en-US" baseline="0" dirty="0" smtClean="0"/>
              <a:t>And, conveniently, the Board’s former counsel and current Deputy AG Deborah Smith, is one of the attorneys assigned to defend the DSC and she agreed to come and speak to you today.</a:t>
            </a:r>
            <a:r>
              <a:rPr lang="en-US" dirty="0" smtClean="0"/>
              <a:t>  </a:t>
            </a:r>
            <a:endParaRPr lang="en-US" dirty="0"/>
          </a:p>
          <a:p>
            <a:pPr eaLnBrk="1" hangingPunct="1"/>
            <a:endParaRPr lang="en-US"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Note:  Let me just set the stage here:  I will</a:t>
            </a:r>
            <a:r>
              <a:rPr lang="en-US" baseline="0" dirty="0" smtClean="0"/>
              <a:t> be giving you a bit of background.  Speak in general terms about the Delta Plan and the procedures taken to adopt it, and then Debbie is going to tell you about the lawsuits and then we can take Q &amp; A.</a:t>
            </a:r>
            <a:endParaRPr lang="en-US" dirty="0"/>
          </a:p>
        </p:txBody>
      </p:sp>
      <p:sp>
        <p:nvSpPr>
          <p:cNvPr id="4" name="Slide Number Placeholder 3"/>
          <p:cNvSpPr>
            <a:spLocks noGrp="1"/>
          </p:cNvSpPr>
          <p:nvPr>
            <p:ph type="sldNum" sz="quarter" idx="10"/>
          </p:nvPr>
        </p:nvSpPr>
        <p:spPr/>
        <p:txBody>
          <a:bodyPr/>
          <a:lstStyle/>
          <a:p>
            <a:fld id="{5DA1BCFE-8DEC-415F-9950-CB51D84C6D84}" type="slidenum">
              <a:rPr lang="en-US" smtClean="0"/>
              <a:pPr/>
              <a:t>3</a:t>
            </a:fld>
            <a:endParaRPr lang="en-US"/>
          </a:p>
        </p:txBody>
      </p:sp>
    </p:spTree>
    <p:extLst>
      <p:ext uri="{BB962C8B-B14F-4D97-AF65-F5344CB8AC3E}">
        <p14:creationId xmlns:p14="http://schemas.microsoft.com/office/powerpoint/2010/main" val="32148947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Note:  there are a couple of exceptions of note:  routine maintenance of the SWP and CVP are not covered, routine dredging of the deep water channels, and regulatory actions of a state agency</a:t>
            </a:r>
            <a:endParaRPr lang="en-US" dirty="0"/>
          </a:p>
        </p:txBody>
      </p:sp>
      <p:sp>
        <p:nvSpPr>
          <p:cNvPr id="4" name="Slide Number Placeholder 3"/>
          <p:cNvSpPr>
            <a:spLocks noGrp="1"/>
          </p:cNvSpPr>
          <p:nvPr>
            <p:ph type="sldNum" sz="quarter" idx="10"/>
          </p:nvPr>
        </p:nvSpPr>
        <p:spPr/>
        <p:txBody>
          <a:bodyPr/>
          <a:lstStyle/>
          <a:p>
            <a:fld id="{5DA1BCFE-8DEC-415F-9950-CB51D84C6D84}" type="slidenum">
              <a:rPr lang="en-US" smtClean="0"/>
              <a:pPr/>
              <a:t>4</a:t>
            </a:fld>
            <a:endParaRPr lang="en-US"/>
          </a:p>
        </p:txBody>
      </p:sp>
    </p:spTree>
    <p:extLst>
      <p:ext uri="{BB962C8B-B14F-4D97-AF65-F5344CB8AC3E}">
        <p14:creationId xmlns:p14="http://schemas.microsoft.com/office/powerpoint/2010/main" val="4390158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According to the DSC website, </a:t>
            </a:r>
            <a:endParaRPr lang="en-US" dirty="0"/>
          </a:p>
        </p:txBody>
      </p:sp>
      <p:sp>
        <p:nvSpPr>
          <p:cNvPr id="4" name="Slide Number Placeholder 3"/>
          <p:cNvSpPr>
            <a:spLocks noGrp="1"/>
          </p:cNvSpPr>
          <p:nvPr>
            <p:ph type="sldNum" sz="quarter" idx="10"/>
          </p:nvPr>
        </p:nvSpPr>
        <p:spPr/>
        <p:txBody>
          <a:bodyPr/>
          <a:lstStyle/>
          <a:p>
            <a:fld id="{5DA1BCFE-8DEC-415F-9950-CB51D84C6D84}" type="slidenum">
              <a:rPr lang="en-US" smtClean="0"/>
              <a:pPr/>
              <a:t>5</a:t>
            </a:fld>
            <a:endParaRPr lang="en-US"/>
          </a:p>
        </p:txBody>
      </p:sp>
    </p:spTree>
    <p:extLst>
      <p:ext uri="{BB962C8B-B14F-4D97-AF65-F5344CB8AC3E}">
        <p14:creationId xmlns:p14="http://schemas.microsoft.com/office/powerpoint/2010/main" val="260950175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DA1BCFE-8DEC-415F-9950-CB51D84C6D84}" type="slidenum">
              <a:rPr lang="en-US" smtClean="0"/>
              <a:pPr/>
              <a:t>6</a:t>
            </a:fld>
            <a:endParaRPr lang="en-US"/>
          </a:p>
        </p:txBody>
      </p:sp>
    </p:spTree>
    <p:extLst>
      <p:ext uri="{BB962C8B-B14F-4D97-AF65-F5344CB8AC3E}">
        <p14:creationId xmlns:p14="http://schemas.microsoft.com/office/powerpoint/2010/main" val="30906187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DA1BCFE-8DEC-415F-9950-CB51D84C6D84}" type="slidenum">
              <a:rPr lang="en-US" smtClean="0"/>
              <a:pPr/>
              <a:t>7</a:t>
            </a:fld>
            <a:endParaRPr lang="en-US"/>
          </a:p>
        </p:txBody>
      </p:sp>
    </p:spTree>
    <p:extLst>
      <p:ext uri="{BB962C8B-B14F-4D97-AF65-F5344CB8AC3E}">
        <p14:creationId xmlns:p14="http://schemas.microsoft.com/office/powerpoint/2010/main" val="42451804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DA1BCFE-8DEC-415F-9950-CB51D84C6D84}" type="slidenum">
              <a:rPr lang="en-US" smtClean="0"/>
              <a:pPr/>
              <a:t>8</a:t>
            </a:fld>
            <a:endParaRPr lang="en-US"/>
          </a:p>
        </p:txBody>
      </p:sp>
    </p:spTree>
    <p:extLst>
      <p:ext uri="{BB962C8B-B14F-4D97-AF65-F5344CB8AC3E}">
        <p14:creationId xmlns:p14="http://schemas.microsoft.com/office/powerpoint/2010/main" val="82242571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DA1BCFE-8DEC-415F-9950-CB51D84C6D84}" type="slidenum">
              <a:rPr lang="en-US" smtClean="0"/>
              <a:pPr/>
              <a:t>9</a:t>
            </a:fld>
            <a:endParaRPr lang="en-US"/>
          </a:p>
        </p:txBody>
      </p:sp>
    </p:spTree>
    <p:extLst>
      <p:ext uri="{BB962C8B-B14F-4D97-AF65-F5344CB8AC3E}">
        <p14:creationId xmlns:p14="http://schemas.microsoft.com/office/powerpoint/2010/main" val="5075963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57200" y="2286000"/>
            <a:ext cx="8229600" cy="3733800"/>
          </a:xfrm>
        </p:spPr>
        <p:txBody>
          <a:bodyPr vert="horz" lIns="45720" tIns="0" rIns="45720" bIns="0" anchor="ctr">
            <a:normAutofit/>
            <a:scene3d>
              <a:camera prst="orthographicFront"/>
              <a:lightRig rig="soft" dir="t">
                <a:rot lat="0" lon="0" rev="17220000"/>
              </a:lightRig>
            </a:scene3d>
            <a:sp3d prstMaterial="softEdge">
              <a:bevelT w="38100" h="38100"/>
            </a:sp3d>
          </a:bodyPr>
          <a:lstStyle>
            <a:lvl1pPr>
              <a:defRPr sz="40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7" name="Title Placeholder 21"/>
          <p:cNvSpPr txBox="1">
            <a:spLocks/>
          </p:cNvSpPr>
          <p:nvPr userDrawn="1"/>
        </p:nvSpPr>
        <p:spPr>
          <a:xfrm>
            <a:off x="304800" y="274638"/>
            <a:ext cx="7620000" cy="792162"/>
          </a:xfrm>
          <a:prstGeom prst="rect">
            <a:avLst/>
          </a:prstGeom>
          <a:solidFill>
            <a:srgbClr val="03187F">
              <a:alpha val="70000"/>
            </a:srgbClr>
          </a:solidFill>
        </p:spPr>
        <p:txBody>
          <a:bodyPr vert="horz" anchor="ctr">
            <a:noAutofit/>
            <a:scene3d>
              <a:camera prst="orthographicFront"/>
              <a:lightRig rig="soft" dir="t">
                <a:rot lat="0" lon="0" rev="16800000"/>
              </a:lightRig>
            </a:scene3d>
            <a:sp3d prstMaterial="softEdge">
              <a:bevelT w="38100" h="38100"/>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US" sz="4500" b="1" i="0" u="none" strike="noStrike" kern="1200" cap="none" spc="0" normalizeH="0" baseline="0" noProof="0" dirty="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uLnTx/>
              <a:uFillTx/>
              <a:latin typeface="Blue Highway" pitchFamily="2" charset="0"/>
              <a:ea typeface="+mj-ea"/>
              <a:cs typeface="+mj-cs"/>
            </a:endParaRPr>
          </a:p>
        </p:txBody>
      </p:sp>
      <p:cxnSp>
        <p:nvCxnSpPr>
          <p:cNvPr id="10" name="Straight Connector 9"/>
          <p:cNvCxnSpPr/>
          <p:nvPr userDrawn="1"/>
        </p:nvCxnSpPr>
        <p:spPr>
          <a:xfrm>
            <a:off x="152400" y="1600200"/>
            <a:ext cx="8839200" cy="1588"/>
          </a:xfrm>
          <a:prstGeom prst="line">
            <a:avLst/>
          </a:prstGeom>
          <a:ln w="3810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showMasterPhAnim="0" type="title">
  <p:cSld name="1_Title Slide">
    <p:spTree>
      <p:nvGrpSpPr>
        <p:cNvPr id="1" name=""/>
        <p:cNvGrpSpPr/>
        <p:nvPr/>
      </p:nvGrpSpPr>
      <p:grpSpPr>
        <a:xfrm>
          <a:off x="0" y="0"/>
          <a:ext cx="0" cy="0"/>
          <a:chOff x="0" y="0"/>
          <a:chExt cx="0" cy="0"/>
        </a:xfrm>
      </p:grpSpPr>
      <p:sp>
        <p:nvSpPr>
          <p:cNvPr id="2" name="Line 2"/>
          <p:cNvSpPr>
            <a:spLocks noChangeShapeType="1"/>
          </p:cNvSpPr>
          <p:nvPr/>
        </p:nvSpPr>
        <p:spPr bwMode="auto">
          <a:xfrm>
            <a:off x="152400" y="6629400"/>
            <a:ext cx="8763000" cy="0"/>
          </a:xfrm>
          <a:prstGeom prst="line">
            <a:avLst/>
          </a:prstGeom>
          <a:noFill/>
          <a:ln w="19050">
            <a:solidFill>
              <a:srgbClr val="333399"/>
            </a:solidFill>
            <a:round/>
            <a:headEnd/>
            <a:tailEnd/>
          </a:ln>
          <a:effectLst/>
        </p:spPr>
        <p:txBody>
          <a:bodyPr/>
          <a:lstStyle/>
          <a:p>
            <a:pPr>
              <a:defRPr/>
            </a:pPr>
            <a:endParaRPr lang="en-US"/>
          </a:p>
        </p:txBody>
      </p:sp>
      <p:sp>
        <p:nvSpPr>
          <p:cNvPr id="3" name="Rectangle 3"/>
          <p:cNvSpPr>
            <a:spLocks noChangeArrowheads="1"/>
          </p:cNvSpPr>
          <p:nvPr/>
        </p:nvSpPr>
        <p:spPr bwMode="auto">
          <a:xfrm>
            <a:off x="304800" y="304800"/>
            <a:ext cx="7620000" cy="838200"/>
          </a:xfrm>
          <a:prstGeom prst="rect">
            <a:avLst/>
          </a:prstGeom>
          <a:solidFill>
            <a:schemeClr val="accent2">
              <a:lumMod val="50000"/>
              <a:alpha val="55000"/>
            </a:schemeClr>
          </a:solidFill>
          <a:ln w="9525">
            <a:noFill/>
            <a:miter lim="800000"/>
            <a:headEnd/>
            <a:tailEnd/>
          </a:ln>
          <a:effectLst/>
        </p:spPr>
        <p:txBody>
          <a:bodyPr/>
          <a:lstStyle/>
          <a:p>
            <a:pPr>
              <a:spcBef>
                <a:spcPct val="0"/>
              </a:spcBef>
              <a:buClrTx/>
              <a:buSzTx/>
              <a:buFontTx/>
              <a:buNone/>
              <a:defRPr/>
            </a:pPr>
            <a:r>
              <a:rPr lang="en-US" altLang="en-US" sz="4000" b="1">
                <a:latin typeface="Calibri" pitchFamily="34" charset="0"/>
              </a:rPr>
              <a:t/>
            </a:r>
            <a:br>
              <a:rPr lang="en-US" altLang="en-US" sz="4000" b="1">
                <a:latin typeface="Calibri" pitchFamily="34" charset="0"/>
              </a:rPr>
            </a:br>
            <a:endParaRPr lang="en-US" altLang="en-US" sz="4000" b="1">
              <a:latin typeface="Calibri" pitchFamily="34" charset="0"/>
            </a:endParaRPr>
          </a:p>
        </p:txBody>
      </p:sp>
      <p:sp>
        <p:nvSpPr>
          <p:cNvPr id="4" name="Rectangle 4"/>
          <p:cNvSpPr>
            <a:spLocks noChangeArrowheads="1"/>
          </p:cNvSpPr>
          <p:nvPr/>
        </p:nvSpPr>
        <p:spPr bwMode="auto">
          <a:xfrm>
            <a:off x="381000" y="2362200"/>
            <a:ext cx="8305800" cy="3429000"/>
          </a:xfrm>
          <a:prstGeom prst="rect">
            <a:avLst/>
          </a:prstGeom>
          <a:solidFill>
            <a:schemeClr val="accent2">
              <a:lumMod val="50000"/>
              <a:alpha val="55000"/>
            </a:schemeClr>
          </a:solidFill>
          <a:ln w="9525">
            <a:noFill/>
            <a:miter lim="800000"/>
            <a:headEnd/>
            <a:tailEnd/>
          </a:ln>
          <a:effectLst/>
        </p:spPr>
        <p:txBody>
          <a:bodyPr/>
          <a:lstStyle/>
          <a:p>
            <a:pPr>
              <a:spcBef>
                <a:spcPct val="0"/>
              </a:spcBef>
              <a:buClrTx/>
              <a:buSzTx/>
              <a:buFontTx/>
              <a:buNone/>
              <a:defRPr/>
            </a:pPr>
            <a:endParaRPr lang="en-US" altLang="en-US" sz="1800" dirty="0">
              <a:latin typeface="Calibri" pitchFamily="34" charset="0"/>
            </a:endParaRPr>
          </a:p>
        </p:txBody>
      </p:sp>
      <p:sp>
        <p:nvSpPr>
          <p:cNvPr id="5" name="Freeform 5"/>
          <p:cNvSpPr>
            <a:spLocks noChangeArrowheads="1"/>
          </p:cNvSpPr>
          <p:nvPr/>
        </p:nvSpPr>
        <p:spPr bwMode="auto">
          <a:xfrm>
            <a:off x="228600" y="228600"/>
            <a:ext cx="7924800" cy="914400"/>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25400" cap="flat" cmpd="sng">
            <a:solidFill>
              <a:srgbClr val="333399"/>
            </a:solidFill>
            <a:prstDash val="solid"/>
            <a:miter lim="800000"/>
            <a:headEnd/>
            <a:tailEnd/>
          </a:ln>
        </p:spPr>
        <p:txBody>
          <a:bodyPr/>
          <a:lstStyle/>
          <a:p>
            <a:pPr>
              <a:defRPr/>
            </a:pPr>
            <a:endParaRPr lang="en-US"/>
          </a:p>
        </p:txBody>
      </p:sp>
      <p:sp>
        <p:nvSpPr>
          <p:cNvPr id="6" name="Line 6"/>
          <p:cNvSpPr>
            <a:spLocks noChangeShapeType="1"/>
          </p:cNvSpPr>
          <p:nvPr/>
        </p:nvSpPr>
        <p:spPr bwMode="auto">
          <a:xfrm>
            <a:off x="381000" y="2133600"/>
            <a:ext cx="8321675" cy="0"/>
          </a:xfrm>
          <a:prstGeom prst="line">
            <a:avLst/>
          </a:prstGeom>
          <a:noFill/>
          <a:ln w="19050">
            <a:solidFill>
              <a:srgbClr val="333399"/>
            </a:solidFill>
            <a:round/>
            <a:headEnd/>
            <a:tailEnd/>
          </a:ln>
          <a:effectLst/>
        </p:spPr>
        <p:txBody>
          <a:bodyPr/>
          <a:lstStyle/>
          <a:p>
            <a:pPr>
              <a:defRPr/>
            </a:pPr>
            <a:endParaRPr lang="en-US"/>
          </a:p>
        </p:txBody>
      </p:sp>
      <p:sp>
        <p:nvSpPr>
          <p:cNvPr id="7" name="Rectangle 8"/>
          <p:cNvSpPr>
            <a:spLocks noChangeArrowheads="1"/>
          </p:cNvSpPr>
          <p:nvPr userDrawn="1"/>
        </p:nvSpPr>
        <p:spPr bwMode="auto">
          <a:xfrm>
            <a:off x="228600" y="6553200"/>
            <a:ext cx="5257800" cy="304800"/>
          </a:xfrm>
          <a:prstGeom prst="rect">
            <a:avLst/>
          </a:prstGeom>
          <a:noFill/>
          <a:ln w="9525">
            <a:noFill/>
            <a:miter lim="800000"/>
            <a:headEnd/>
            <a:tailEnd/>
          </a:ln>
          <a:effectLst/>
        </p:spPr>
        <p:txBody>
          <a:bodyPr anchor="b"/>
          <a:lstStyle/>
          <a:p>
            <a:pPr>
              <a:spcBef>
                <a:spcPct val="0"/>
              </a:spcBef>
              <a:buClrTx/>
              <a:buSzTx/>
              <a:buFontTx/>
              <a:buNone/>
              <a:defRPr/>
            </a:pPr>
            <a:r>
              <a:rPr lang="en-US" altLang="en-US" sz="1200" i="1" dirty="0">
                <a:latin typeface="Garamond" pitchFamily="18" charset="0"/>
              </a:rPr>
              <a:t>Central Valley Flood Protection Board Meeting – Agenda Item No. </a:t>
            </a:r>
            <a:r>
              <a:rPr lang="en-US" altLang="en-US" sz="1200" i="1" dirty="0" smtClean="0">
                <a:latin typeface="Garamond" pitchFamily="18" charset="0"/>
              </a:rPr>
              <a:t>8</a:t>
            </a:r>
            <a:endParaRPr lang="en-US" altLang="en-US" sz="1200" i="1" dirty="0">
              <a:latin typeface="Garamond" pitchFamily="18" charset="0"/>
            </a:endParaRPr>
          </a:p>
        </p:txBody>
      </p:sp>
      <p:sp>
        <p:nvSpPr>
          <p:cNvPr id="8" name="Rectangle 9"/>
          <p:cNvSpPr>
            <a:spLocks noChangeArrowheads="1"/>
          </p:cNvSpPr>
          <p:nvPr/>
        </p:nvSpPr>
        <p:spPr bwMode="auto">
          <a:xfrm>
            <a:off x="6781800" y="6553200"/>
            <a:ext cx="2133600" cy="304800"/>
          </a:xfrm>
          <a:prstGeom prst="rect">
            <a:avLst/>
          </a:prstGeom>
          <a:noFill/>
          <a:ln w="9525">
            <a:noFill/>
            <a:miter lim="800000"/>
            <a:headEnd/>
            <a:tailEnd/>
          </a:ln>
          <a:effectLst/>
        </p:spPr>
        <p:txBody>
          <a:bodyPr anchor="b"/>
          <a:lstStyle/>
          <a:p>
            <a:pPr algn="r">
              <a:spcBef>
                <a:spcPct val="0"/>
              </a:spcBef>
              <a:buClrTx/>
              <a:buSzTx/>
              <a:buFontTx/>
              <a:buNone/>
              <a:defRPr/>
            </a:pPr>
            <a:fld id="{1FB973E5-D437-4106-8FBC-D84C508B6EC8}" type="slidenum">
              <a:rPr lang="en-US" altLang="en-US" sz="1200">
                <a:latin typeface="Garamond" pitchFamily="18" charset="0"/>
              </a:rPr>
              <a:pPr algn="r">
                <a:spcBef>
                  <a:spcPct val="0"/>
                </a:spcBef>
                <a:buClrTx/>
                <a:buSzTx/>
                <a:buFontTx/>
                <a:buNone/>
                <a:defRPr/>
              </a:pPr>
              <a:t>‹#›</a:t>
            </a:fld>
            <a:endParaRPr lang="en-US" altLang="en-US" sz="1200" dirty="0">
              <a:latin typeface="Garamond" pitchFamily="18" charset="0"/>
            </a:endParaRPr>
          </a:p>
        </p:txBody>
      </p:sp>
      <p:pic>
        <p:nvPicPr>
          <p:cNvPr id="9" name="Picture 10" descr="CVFPB_logo_update3"/>
          <p:cNvPicPr preferRelativeResize="0">
            <a:picLocks noChangeArrowheads="1"/>
          </p:cNvPicPr>
          <p:nvPr userDrawn="1"/>
        </p:nvPicPr>
        <p:blipFill>
          <a:blip r:embed="rId2" cstate="print"/>
          <a:srcRect/>
          <a:stretch>
            <a:fillRect/>
          </a:stretch>
        </p:blipFill>
        <p:spPr bwMode="auto">
          <a:xfrm>
            <a:off x="8001000" y="152400"/>
            <a:ext cx="1023938" cy="1014413"/>
          </a:xfrm>
          <a:prstGeom prst="rect">
            <a:avLst/>
          </a:prstGeom>
          <a:noFill/>
          <a:ln w="9525">
            <a:noFill/>
            <a:miter lim="800000"/>
            <a:headEnd/>
            <a:tailEnd/>
          </a:ln>
        </p:spPr>
      </p:pic>
      <p:sp>
        <p:nvSpPr>
          <p:cNvPr id="13" name="Rectangle 12"/>
          <p:cNvSpPr/>
          <p:nvPr userDrawn="1"/>
        </p:nvSpPr>
        <p:spPr>
          <a:xfrm>
            <a:off x="7086600" y="6583680"/>
            <a:ext cx="914400" cy="307777"/>
          </a:xfrm>
          <a:prstGeom prst="rect">
            <a:avLst/>
          </a:prstGeom>
          <a:noFill/>
        </p:spPr>
        <p:txBody>
          <a:bodyPr>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buFont typeface="Wingdings" pitchFamily="2" charset="2"/>
              <a:buNone/>
              <a:defRPr/>
            </a:pPr>
            <a:r>
              <a:rPr lang="en-US" sz="1400" b="1" dirty="0" smtClean="0">
                <a:ln w="11430"/>
                <a:solidFill>
                  <a:srgbClr val="00BC00"/>
                </a:solidFill>
                <a:effectLst>
                  <a:outerShdw blurRad="50800" dist="39000" dir="5460000" algn="tl">
                    <a:srgbClr val="000000">
                      <a:alpha val="38000"/>
                    </a:srgbClr>
                  </a:outerShdw>
                </a:effectLst>
              </a:rPr>
              <a:t>MOU</a:t>
            </a:r>
            <a:endParaRPr lang="en-US" sz="1400" b="1" dirty="0">
              <a:ln w="11430"/>
              <a:solidFill>
                <a:srgbClr val="00BC00"/>
              </a:solidFill>
              <a:effectLst>
                <a:outerShdw blurRad="50800" dist="39000" dir="5460000" algn="tl">
                  <a:srgbClr val="000000">
                    <a:alpha val="38000"/>
                  </a:srgbClr>
                </a:outerShdw>
              </a:effectLst>
            </a:endParaRPr>
          </a:p>
        </p:txBody>
      </p:sp>
      <p:sp>
        <p:nvSpPr>
          <p:cNvPr id="14" name="Rectangle 13"/>
          <p:cNvSpPr/>
          <p:nvPr userDrawn="1"/>
        </p:nvSpPr>
        <p:spPr>
          <a:xfrm>
            <a:off x="6583680" y="6583680"/>
            <a:ext cx="457200" cy="307777"/>
          </a:xfrm>
          <a:prstGeom prst="rect">
            <a:avLst/>
          </a:prstGeom>
          <a:noFill/>
        </p:spPr>
        <p:txBody>
          <a:bodyPr>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buFont typeface="Wingdings" pitchFamily="2" charset="2"/>
              <a:buNone/>
              <a:defRPr/>
            </a:pPr>
            <a:r>
              <a:rPr lang="en-US" sz="1400" b="1" dirty="0">
                <a:ln w="11430"/>
                <a:solidFill>
                  <a:srgbClr val="FFC000"/>
                </a:solidFill>
                <a:effectLst>
                  <a:outerShdw blurRad="50800" dist="39000" dir="5460000" algn="tl">
                    <a:srgbClr val="000000">
                      <a:alpha val="38000"/>
                    </a:srgbClr>
                  </a:outerShdw>
                </a:effectLst>
              </a:rPr>
              <a:t>SR</a:t>
            </a:r>
          </a:p>
        </p:txBody>
      </p:sp>
      <p:sp>
        <p:nvSpPr>
          <p:cNvPr id="15" name="Rectangle 14"/>
          <p:cNvSpPr/>
          <p:nvPr userDrawn="1"/>
        </p:nvSpPr>
        <p:spPr>
          <a:xfrm>
            <a:off x="7909560" y="6583680"/>
            <a:ext cx="762000" cy="307777"/>
          </a:xfrm>
          <a:prstGeom prst="rect">
            <a:avLst/>
          </a:prstGeom>
          <a:noFill/>
        </p:spPr>
        <p:txBody>
          <a:bodyPr>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buFont typeface="Wingdings" pitchFamily="2" charset="2"/>
              <a:buNone/>
              <a:defRPr/>
            </a:pPr>
            <a:r>
              <a:rPr lang="en-US" sz="1400" b="1" dirty="0" smtClean="0">
                <a:ln w="11430"/>
                <a:solidFill>
                  <a:srgbClr val="FF9900"/>
                </a:solidFill>
                <a:effectLst>
                  <a:outerShdw blurRad="50800" dist="39000" dir="5460000" algn="tl">
                    <a:srgbClr val="000000">
                      <a:alpha val="38000"/>
                    </a:srgbClr>
                  </a:outerShdw>
                </a:effectLst>
              </a:rPr>
              <a:t>LD1</a:t>
            </a:r>
            <a:endParaRPr lang="en-US" sz="1400" b="1" dirty="0">
              <a:ln w="11430"/>
              <a:solidFill>
                <a:srgbClr val="FF9900"/>
              </a:solidFill>
              <a:effectLst>
                <a:outerShdw blurRad="50800" dist="39000" dir="5460000" algn="tl">
                  <a:srgbClr val="000000">
                    <a:alpha val="38000"/>
                  </a:srgbClr>
                </a:outerShdw>
              </a:effectLst>
            </a:endParaRPr>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kumimoji="0" lang="en-US" dirty="0" smtClean="0"/>
              <a:t>CLICK TO EDIT MASTER TITLE STYLE</a:t>
            </a:r>
            <a:endParaRPr kumimoji="0" lang="en-US" dirty="0"/>
          </a:p>
        </p:txBody>
      </p:sp>
      <p:sp>
        <p:nvSpPr>
          <p:cNvPr id="3" name="Content Placeholder 2"/>
          <p:cNvSpPr>
            <a:spLocks noGrp="1"/>
          </p:cNvSpPr>
          <p:nvPr>
            <p:ph idx="1"/>
          </p:nvPr>
        </p:nvSpPr>
        <p:spPr/>
        <p:txBody>
          <a:bodyPr>
            <a:normAutofit/>
          </a:bodyPr>
          <a:lstStyle>
            <a:lvl1pPr>
              <a:buClr>
                <a:srgbClr val="FFFF00"/>
              </a:buClr>
              <a:buSzPct val="80000"/>
              <a:buFont typeface="Wingdings" pitchFamily="2" charset="2"/>
              <a:buChar char="§"/>
              <a:defRPr sz="2200">
                <a:latin typeface="Calibri" pitchFamily="34" charset="0"/>
              </a:defRPr>
            </a:lvl1pPr>
            <a:lvl2pPr>
              <a:buClr>
                <a:srgbClr val="FFC000"/>
              </a:buClr>
              <a:buSzPct val="80000"/>
              <a:buFont typeface="Wingdings" pitchFamily="2" charset="2"/>
              <a:buChar char="§"/>
              <a:defRPr sz="2200">
                <a:solidFill>
                  <a:schemeClr val="accent1"/>
                </a:solidFill>
                <a:latin typeface="Calibri" pitchFamily="34" charset="0"/>
              </a:defRPr>
            </a:lvl2pPr>
            <a:lvl3pPr>
              <a:buClr>
                <a:srgbClr val="FF6600"/>
              </a:buClr>
              <a:buSzPct val="80000"/>
              <a:buFont typeface="Wingdings" pitchFamily="2" charset="2"/>
              <a:buChar char="§"/>
              <a:defRPr sz="2200">
                <a:solidFill>
                  <a:schemeClr val="accent2"/>
                </a:solidFill>
                <a:latin typeface="Calibri" pitchFamily="34" charset="0"/>
              </a:defRPr>
            </a:lvl3pPr>
            <a:lvl4pPr>
              <a:buClr>
                <a:srgbClr val="FF0000"/>
              </a:buClr>
              <a:buSzPct val="80000"/>
              <a:buFont typeface="Wingdings" pitchFamily="2" charset="2"/>
              <a:buChar char="§"/>
              <a:defRPr sz="2200">
                <a:solidFill>
                  <a:schemeClr val="accent2"/>
                </a:solidFill>
                <a:latin typeface="Calibri" pitchFamily="34" charset="0"/>
              </a:defRPr>
            </a:lvl4pPr>
            <a:lvl5pPr>
              <a:buClr>
                <a:srgbClr val="D00028"/>
              </a:buClr>
              <a:buSzPct val="80000"/>
              <a:buFont typeface="Wingdings" pitchFamily="2" charset="2"/>
              <a:buChar char="§"/>
              <a:defRPr sz="2200">
                <a:solidFill>
                  <a:schemeClr val="accent2"/>
                </a:solidFill>
                <a:latin typeface="Calibri" pitchFamily="34" charset="0"/>
              </a:defRPr>
            </a:lvl5p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kumimoji="0" lang="en-US" dirty="0" smtClean="0"/>
              <a:t>CLICK TO EDIT MASTER TITLE STYLE</a:t>
            </a:r>
            <a:endParaRPr kumimoji="0" lang="en-US" dirty="0"/>
          </a:p>
        </p:txBody>
      </p:sp>
      <p:sp>
        <p:nvSpPr>
          <p:cNvPr id="3" name="Content Placeholder 2"/>
          <p:cNvSpPr>
            <a:spLocks noGrp="1"/>
          </p:cNvSpPr>
          <p:nvPr>
            <p:ph sz="half" idx="1"/>
          </p:nvPr>
        </p:nvSpPr>
        <p:spPr>
          <a:xfrm>
            <a:off x="228600" y="1371600"/>
            <a:ext cx="4267200" cy="5105400"/>
          </a:xfrm>
        </p:spPr>
        <p:txBody>
          <a:bodyPr>
            <a:normAutofit/>
          </a:bodyPr>
          <a:lstStyle>
            <a:lvl1pPr>
              <a:spcBef>
                <a:spcPts val="1200"/>
              </a:spcBef>
              <a:buClr>
                <a:srgbClr val="FFFF00"/>
              </a:buClr>
              <a:buSzPct val="80000"/>
              <a:buFont typeface="Wingdings" pitchFamily="2" charset="2"/>
              <a:buChar char="§"/>
              <a:defRPr sz="2200">
                <a:latin typeface="Calibri" pitchFamily="34" charset="0"/>
              </a:defRPr>
            </a:lvl1pPr>
            <a:lvl2pPr>
              <a:spcBef>
                <a:spcPts val="1200"/>
              </a:spcBef>
              <a:buClr>
                <a:srgbClr val="FFC000"/>
              </a:buClr>
              <a:buSzPct val="80000"/>
              <a:buFont typeface="Wingdings" pitchFamily="2" charset="2"/>
              <a:buChar char="§"/>
              <a:defRPr sz="2200">
                <a:solidFill>
                  <a:schemeClr val="accent1"/>
                </a:solidFill>
                <a:latin typeface="Calibri" pitchFamily="34" charset="0"/>
              </a:defRPr>
            </a:lvl2pPr>
            <a:lvl3pPr>
              <a:spcBef>
                <a:spcPts val="1200"/>
              </a:spcBef>
              <a:buClr>
                <a:srgbClr val="FF6600"/>
              </a:buClr>
              <a:buSzPct val="80000"/>
              <a:buFont typeface="Wingdings" pitchFamily="2" charset="2"/>
              <a:buChar char="§"/>
              <a:defRPr sz="2200">
                <a:solidFill>
                  <a:schemeClr val="accent2"/>
                </a:solidFill>
                <a:latin typeface="Calibri" pitchFamily="34" charset="0"/>
              </a:defRPr>
            </a:lvl3pPr>
            <a:lvl4pPr>
              <a:spcBef>
                <a:spcPts val="1200"/>
              </a:spcBef>
              <a:buClr>
                <a:srgbClr val="FF0000"/>
              </a:buClr>
              <a:buSzPct val="80000"/>
              <a:buFont typeface="Wingdings" pitchFamily="2" charset="2"/>
              <a:buChar char="§"/>
              <a:defRPr sz="2200">
                <a:solidFill>
                  <a:schemeClr val="accent2"/>
                </a:solidFill>
                <a:latin typeface="Calibri" pitchFamily="34" charset="0"/>
              </a:defRPr>
            </a:lvl4pPr>
            <a:lvl5pPr>
              <a:spcBef>
                <a:spcPts val="1200"/>
              </a:spcBef>
              <a:buClr>
                <a:srgbClr val="A50021"/>
              </a:buClr>
              <a:buSzPct val="80000"/>
              <a:buFont typeface="Wingdings" pitchFamily="2" charset="2"/>
              <a:buChar char="§"/>
              <a:defRPr sz="2200">
                <a:solidFill>
                  <a:schemeClr val="accent2"/>
                </a:solidFill>
                <a:latin typeface="Calibri" pitchFamily="34" charset="0"/>
              </a:defRPr>
            </a:lvl5p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4" name="Content Placeholder 3"/>
          <p:cNvSpPr>
            <a:spLocks noGrp="1"/>
          </p:cNvSpPr>
          <p:nvPr>
            <p:ph sz="half" idx="2"/>
          </p:nvPr>
        </p:nvSpPr>
        <p:spPr>
          <a:xfrm>
            <a:off x="4648200" y="1371600"/>
            <a:ext cx="4267200" cy="5105401"/>
          </a:xfrm>
          <a:solidFill>
            <a:srgbClr val="03187F">
              <a:alpha val="70000"/>
            </a:srgbClr>
          </a:solidFill>
        </p:spPr>
        <p:txBody>
          <a:bodyPr vert="horz">
            <a:normAutofit/>
          </a:bodyPr>
          <a:lstStyle>
            <a:lvl1pPr algn="l" rtl="0" eaLnBrk="1" latinLnBrk="0" hangingPunct="1">
              <a:spcBef>
                <a:spcPts val="1200"/>
              </a:spcBef>
              <a:buSzPct val="80000"/>
              <a:buFont typeface="Wingdings" pitchFamily="2" charset="2"/>
              <a:buNone/>
              <a:defRPr kumimoji="0" lang="en-US" sz="2200" kern="1200" dirty="0" smtClean="0">
                <a:solidFill>
                  <a:schemeClr val="tx1"/>
                </a:solidFill>
                <a:latin typeface="Calibri" pitchFamily="34" charset="0"/>
                <a:ea typeface="+mn-ea"/>
                <a:cs typeface="+mn-cs"/>
              </a:defRPr>
            </a:lvl1pPr>
            <a:lvl2pPr algn="l" rtl="0" eaLnBrk="1" latinLnBrk="0" hangingPunct="1">
              <a:spcBef>
                <a:spcPts val="1200"/>
              </a:spcBef>
              <a:buSzPct val="80000"/>
              <a:buFont typeface="Wingdings" pitchFamily="2" charset="2"/>
              <a:buChar char="§"/>
              <a:defRPr kumimoji="0" lang="en-US" sz="2200" kern="1200" dirty="0" smtClean="0">
                <a:solidFill>
                  <a:schemeClr val="tx1"/>
                </a:solidFill>
                <a:latin typeface="Calibri" pitchFamily="34" charset="0"/>
                <a:ea typeface="+mn-ea"/>
                <a:cs typeface="+mn-cs"/>
              </a:defRPr>
            </a:lvl2pPr>
            <a:lvl3pPr algn="l" rtl="0" eaLnBrk="1" latinLnBrk="0" hangingPunct="1">
              <a:spcBef>
                <a:spcPts val="1200"/>
              </a:spcBef>
              <a:buSzPct val="80000"/>
              <a:buFont typeface="Wingdings" pitchFamily="2" charset="2"/>
              <a:buChar char="§"/>
              <a:defRPr kumimoji="0" lang="en-US" sz="2200" kern="1200" dirty="0" smtClean="0">
                <a:solidFill>
                  <a:schemeClr val="tx1"/>
                </a:solidFill>
                <a:latin typeface="Calibri" pitchFamily="34" charset="0"/>
                <a:ea typeface="+mn-ea"/>
                <a:cs typeface="+mn-cs"/>
              </a:defRPr>
            </a:lvl3pPr>
            <a:lvl4pPr algn="l" rtl="0" eaLnBrk="1" latinLnBrk="0" hangingPunct="1">
              <a:spcBef>
                <a:spcPts val="1200"/>
              </a:spcBef>
              <a:buSzPct val="80000"/>
              <a:buFont typeface="Wingdings" pitchFamily="2" charset="2"/>
              <a:buChar char="§"/>
              <a:defRPr kumimoji="0" lang="en-US" sz="2200" kern="1200" dirty="0" smtClean="0">
                <a:solidFill>
                  <a:schemeClr val="tx1"/>
                </a:solidFill>
                <a:latin typeface="Calibri" pitchFamily="34" charset="0"/>
                <a:ea typeface="+mn-ea"/>
                <a:cs typeface="+mn-cs"/>
              </a:defRPr>
            </a:lvl4pPr>
            <a:lvl5pPr algn="l" rtl="0" eaLnBrk="1" latinLnBrk="0" hangingPunct="1">
              <a:spcBef>
                <a:spcPts val="1200"/>
              </a:spcBef>
              <a:buSzPct val="80000"/>
              <a:buFont typeface="Wingdings" pitchFamily="2" charset="2"/>
              <a:buChar char="§"/>
              <a:defRPr kumimoji="0" lang="en-US" sz="2200" kern="1200" dirty="0">
                <a:solidFill>
                  <a:schemeClr val="tx1"/>
                </a:solidFill>
                <a:latin typeface="Calibri" pitchFamily="34" charset="0"/>
                <a:ea typeface="+mn-ea"/>
                <a:cs typeface="+mn-cs"/>
              </a:defRPr>
            </a:lvl5pPr>
          </a:lstStyle>
          <a:p>
            <a:pPr lvl="0" eaLnBrk="1" latinLnBrk="0" hangingPunct="1"/>
            <a:endParaRPr kumimoji="0" lang="en-US"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304800" y="274638"/>
            <a:ext cx="7620000" cy="792162"/>
          </a:xfrm>
          <a:prstGeom prst="rect">
            <a:avLst/>
          </a:prstGeom>
          <a:solidFill>
            <a:srgbClr val="03187F">
              <a:alpha val="70000"/>
            </a:srgbClr>
          </a:solidFill>
        </p:spPr>
        <p:txBody>
          <a:bodyPr vert="horz" anchor="ctr">
            <a:noAutofit/>
            <a:scene3d>
              <a:camera prst="orthographicFront"/>
              <a:lightRig rig="soft" dir="t">
                <a:rot lat="0" lon="0" rev="16800000"/>
              </a:lightRig>
            </a:scene3d>
            <a:sp3d prstMaterial="softEdge">
              <a:bevelT w="38100" h="38100"/>
            </a:sp3d>
          </a:bodyPr>
          <a:lstStyle/>
          <a:p>
            <a:r>
              <a:rPr kumimoji="0" lang="en-US" dirty="0" smtClean="0"/>
              <a:t>CLICK TO EDIT MASTER TITLE STYLE</a:t>
            </a:r>
            <a:endParaRPr kumimoji="0" lang="en-US" dirty="0"/>
          </a:p>
        </p:txBody>
      </p:sp>
      <p:sp>
        <p:nvSpPr>
          <p:cNvPr id="13" name="Text Placeholder 12"/>
          <p:cNvSpPr>
            <a:spLocks noGrp="1"/>
          </p:cNvSpPr>
          <p:nvPr>
            <p:ph type="body" idx="1"/>
          </p:nvPr>
        </p:nvSpPr>
        <p:spPr>
          <a:xfrm>
            <a:off x="228600" y="1295400"/>
            <a:ext cx="8686800" cy="5181600"/>
          </a:xfrm>
          <a:prstGeom prst="rect">
            <a:avLst/>
          </a:prstGeom>
          <a:solidFill>
            <a:srgbClr val="03187F">
              <a:alpha val="70000"/>
            </a:srgbClr>
          </a:solidFill>
        </p:spPr>
        <p:txBody>
          <a:bodyPr vert="horz">
            <a:normAutofit/>
          </a:bodyPr>
          <a:lstStyle/>
          <a:p>
            <a:pPr lvl="0" eaLnBrk="1" latinLnBrk="0" hangingPunct="1"/>
            <a:r>
              <a:rPr kumimoji="0" lang="en-US" dirty="0" smtClean="0"/>
              <a:t>Click to edit Master text styles</a:t>
            </a:r>
          </a:p>
          <a:p>
            <a:pPr lvl="1" eaLnBrk="1" latinLnBrk="0" hangingPunct="1"/>
            <a:r>
              <a:rPr kumimoji="0" lang="en-US" dirty="0" smtClean="0"/>
              <a:t>Second level</a:t>
            </a:r>
          </a:p>
          <a:p>
            <a:pPr lvl="2" eaLnBrk="1" latinLnBrk="0" hangingPunct="1"/>
            <a:r>
              <a:rPr kumimoji="0" lang="en-US" dirty="0" smtClean="0"/>
              <a:t>Third level</a:t>
            </a:r>
          </a:p>
          <a:p>
            <a:pPr lvl="3" eaLnBrk="1" latinLnBrk="0" hangingPunct="1"/>
            <a:r>
              <a:rPr kumimoji="0" lang="en-US" dirty="0" smtClean="0"/>
              <a:t>Fourth level</a:t>
            </a:r>
          </a:p>
          <a:p>
            <a:pPr lvl="4" eaLnBrk="1" latinLnBrk="0" hangingPunct="1"/>
            <a:r>
              <a:rPr kumimoji="0" lang="en-US" dirty="0" smtClean="0"/>
              <a:t>Fifth level</a:t>
            </a:r>
            <a:endParaRPr kumimoji="0" lang="en-US" dirty="0"/>
          </a:p>
        </p:txBody>
      </p:sp>
      <p:pic>
        <p:nvPicPr>
          <p:cNvPr id="7" name="Picture 6" descr="CVFPB_logo_update3"/>
          <p:cNvPicPr preferRelativeResize="0">
            <a:picLocks noChangeArrowheads="1"/>
          </p:cNvPicPr>
          <p:nvPr userDrawn="1"/>
        </p:nvPicPr>
        <p:blipFill>
          <a:blip r:embed="rId14" cstate="print"/>
          <a:srcRect/>
          <a:stretch>
            <a:fillRect/>
          </a:stretch>
        </p:blipFill>
        <p:spPr bwMode="auto">
          <a:xfrm>
            <a:off x="8001000" y="152400"/>
            <a:ext cx="1023938" cy="1014413"/>
          </a:xfrm>
          <a:prstGeom prst="rect">
            <a:avLst/>
          </a:prstGeom>
          <a:noFill/>
          <a:ln w="9525">
            <a:noFill/>
            <a:miter lim="800000"/>
            <a:headEnd/>
            <a:tailEnd/>
          </a:ln>
        </p:spPr>
      </p:pic>
      <p:sp>
        <p:nvSpPr>
          <p:cNvPr id="8" name="Freeform 7"/>
          <p:cNvSpPr/>
          <p:nvPr userDrawn="1"/>
        </p:nvSpPr>
        <p:spPr>
          <a:xfrm>
            <a:off x="178025" y="137565"/>
            <a:ext cx="7986839" cy="930584"/>
          </a:xfrm>
          <a:custGeom>
            <a:avLst/>
            <a:gdLst>
              <a:gd name="connsiteX0" fmla="*/ 0 w 7986839"/>
              <a:gd name="connsiteY0" fmla="*/ 930584 h 930584"/>
              <a:gd name="connsiteX1" fmla="*/ 0 w 7986839"/>
              <a:gd name="connsiteY1" fmla="*/ 0 h 930584"/>
              <a:gd name="connsiteX2" fmla="*/ 7986839 w 7986839"/>
              <a:gd name="connsiteY2" fmla="*/ 0 h 930584"/>
            </a:gdLst>
            <a:ahLst/>
            <a:cxnLst>
              <a:cxn ang="0">
                <a:pos x="connsiteX0" y="connsiteY0"/>
              </a:cxn>
              <a:cxn ang="0">
                <a:pos x="connsiteX1" y="connsiteY1"/>
              </a:cxn>
              <a:cxn ang="0">
                <a:pos x="connsiteX2" y="connsiteY2"/>
              </a:cxn>
            </a:cxnLst>
            <a:rect l="l" t="t" r="r" b="b"/>
            <a:pathLst>
              <a:path w="7986839" h="930584">
                <a:moveTo>
                  <a:pt x="0" y="930584"/>
                </a:moveTo>
                <a:lnTo>
                  <a:pt x="0" y="0"/>
                </a:lnTo>
                <a:lnTo>
                  <a:pt x="7986839" y="0"/>
                </a:lnTo>
              </a:path>
            </a:pathLst>
          </a:custGeom>
          <a:ln w="38100">
            <a:solidFill>
              <a:schemeClr val="accent6">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10" name="Straight Connector 9"/>
          <p:cNvCxnSpPr/>
          <p:nvPr userDrawn="1"/>
        </p:nvCxnSpPr>
        <p:spPr>
          <a:xfrm>
            <a:off x="152400" y="6553200"/>
            <a:ext cx="8839200" cy="1588"/>
          </a:xfrm>
          <a:prstGeom prst="line">
            <a:avLst/>
          </a:prstGeom>
          <a:ln w="3810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userDrawn="1"/>
        </p:nvSpPr>
        <p:spPr>
          <a:xfrm>
            <a:off x="152400" y="6581001"/>
            <a:ext cx="5029200" cy="276999"/>
          </a:xfrm>
          <a:prstGeom prst="rect">
            <a:avLst/>
          </a:prstGeom>
          <a:noFill/>
        </p:spPr>
        <p:txBody>
          <a:bodyPr wrap="square" rtlCol="0">
            <a:spAutoFit/>
          </a:bodyPr>
          <a:lstStyle/>
          <a:p>
            <a:r>
              <a:rPr lang="en-US" sz="1200" dirty="0" smtClean="0">
                <a:solidFill>
                  <a:schemeClr val="accent1"/>
                </a:solidFill>
              </a:rPr>
              <a:t>Central Valley Flood Protection Board Meeting – Agenda Item No. 6B</a:t>
            </a:r>
            <a:endParaRPr lang="en-US" sz="1200" dirty="0">
              <a:solidFill>
                <a:schemeClr val="accent1"/>
              </a:solidFill>
            </a:endParaRPr>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iming>
    <p:tnLst>
      <p:par>
        <p:cTn id="1" dur="indefinite" restart="never" nodeType="tmRoot"/>
      </p:par>
    </p:tnLst>
  </p:timing>
  <p:hf hdr="0" ftr="0" dt="0"/>
  <p:txStyles>
    <p:titleStyle>
      <a:lvl1pPr algn="ctr" rtl="0" eaLnBrk="1" latinLnBrk="0" hangingPunct="1">
        <a:spcBef>
          <a:spcPct val="0"/>
        </a:spcBef>
        <a:buNone/>
        <a:defRPr kumimoji="0" sz="4500" b="1" u="none"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Blue Highway" pitchFamily="2" charset="0"/>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3" name="Rectangle 5"/>
          <p:cNvSpPr>
            <a:spLocks noGrp="1" noChangeArrowheads="1"/>
          </p:cNvSpPr>
          <p:nvPr>
            <p:ph type="ctrTitle"/>
          </p:nvPr>
        </p:nvSpPr>
        <p:spPr bwMode="auto">
          <a:prstGeom prst="rect">
            <a:avLst/>
          </a:prstGeom>
          <a:ln>
            <a:miter lim="800000"/>
            <a:headEnd/>
            <a:tailEnd/>
          </a:ln>
        </p:spPr>
        <p:txBody>
          <a:bodyPr>
            <a:normAutofit/>
          </a:bodyPr>
          <a:lstStyle/>
          <a:p>
            <a:pPr>
              <a:defRPr/>
            </a:pPr>
            <a:r>
              <a:rPr lang="en-US" u="sng" dirty="0" smtClean="0"/>
              <a:t>Periodic legal Update</a:t>
            </a:r>
            <a:r>
              <a:rPr lang="en-US" dirty="0">
                <a:effectLst>
                  <a:outerShdw blurRad="38100" dist="38100" dir="2700000" algn="tl">
                    <a:srgbClr val="000000">
                      <a:alpha val="43137"/>
                    </a:srgbClr>
                  </a:outerShdw>
                </a:effectLst>
                <a:cs typeface="Arial" pitchFamily="34" charset="0"/>
              </a:rPr>
              <a:t/>
            </a:r>
            <a:br>
              <a:rPr lang="en-US" dirty="0">
                <a:effectLst>
                  <a:outerShdw blurRad="38100" dist="38100" dir="2700000" algn="tl">
                    <a:srgbClr val="000000">
                      <a:alpha val="43137"/>
                    </a:srgbClr>
                  </a:outerShdw>
                </a:effectLst>
                <a:cs typeface="Arial" pitchFamily="34" charset="0"/>
              </a:rPr>
            </a:br>
            <a:r>
              <a:rPr lang="en-US" dirty="0" smtClean="0">
                <a:effectLst>
                  <a:outerShdw blurRad="38100" dist="38100" dir="2700000" algn="tl">
                    <a:srgbClr val="000000">
                      <a:alpha val="43137"/>
                    </a:srgbClr>
                  </a:outerShdw>
                </a:effectLst>
                <a:cs typeface="Arial" pitchFamily="34" charset="0"/>
              </a:rPr>
              <a:t>Delta Plan Adoption</a:t>
            </a:r>
            <a:br>
              <a:rPr lang="en-US" dirty="0" smtClean="0">
                <a:effectLst>
                  <a:outerShdw blurRad="38100" dist="38100" dir="2700000" algn="tl">
                    <a:srgbClr val="000000">
                      <a:alpha val="43137"/>
                    </a:srgbClr>
                  </a:outerShdw>
                </a:effectLst>
                <a:cs typeface="Arial" pitchFamily="34" charset="0"/>
              </a:rPr>
            </a:br>
            <a:r>
              <a:rPr lang="en-US" dirty="0" smtClean="0">
                <a:effectLst>
                  <a:outerShdw blurRad="38100" dist="38100" dir="2700000" algn="tl">
                    <a:srgbClr val="000000">
                      <a:alpha val="43137"/>
                    </a:srgbClr>
                  </a:outerShdw>
                </a:effectLst>
                <a:cs typeface="Arial" pitchFamily="34" charset="0"/>
              </a:rPr>
              <a:t>Litigation</a:t>
            </a:r>
            <a:r>
              <a:rPr lang="en-US" sz="3200" cap="none" dirty="0" smtClean="0">
                <a:solidFill>
                  <a:schemeClr val="tx1"/>
                </a:solidFill>
                <a:latin typeface="Calibri" pitchFamily="34" charset="0"/>
              </a:rPr>
              <a:t/>
            </a:r>
            <a:br>
              <a:rPr lang="en-US" sz="3200" cap="none" dirty="0" smtClean="0">
                <a:solidFill>
                  <a:schemeClr val="tx1"/>
                </a:solidFill>
                <a:latin typeface="Calibri" pitchFamily="34" charset="0"/>
              </a:rPr>
            </a:br>
            <a:r>
              <a:rPr lang="en-US" sz="3200" cap="none" dirty="0" smtClean="0">
                <a:solidFill>
                  <a:schemeClr val="tx1"/>
                </a:solidFill>
                <a:latin typeface="Calibri" pitchFamily="34" charset="0"/>
              </a:rPr>
              <a:t/>
            </a:r>
            <a:br>
              <a:rPr lang="en-US" sz="3200" cap="none" dirty="0" smtClean="0">
                <a:solidFill>
                  <a:schemeClr val="tx1"/>
                </a:solidFill>
                <a:latin typeface="Calibri" pitchFamily="34" charset="0"/>
              </a:rPr>
            </a:br>
            <a:r>
              <a:rPr lang="en-US" sz="3200" cap="none" dirty="0" smtClean="0">
                <a:solidFill>
                  <a:schemeClr val="tx1"/>
                </a:solidFill>
                <a:latin typeface="Calibri" pitchFamily="34" charset="0"/>
              </a:rPr>
              <a:t>January 24, 2014</a:t>
            </a:r>
            <a:endParaRPr lang="en-US" sz="3200" b="1" cap="none" dirty="0" smtClean="0">
              <a:solidFill>
                <a:schemeClr val="tx1"/>
              </a:solidFill>
              <a:latin typeface="Calibri" pitchFamily="34" charset="0"/>
              <a:cs typeface="Arial" pitchFamily="34" charset="0"/>
            </a:endParaRPr>
          </a:p>
        </p:txBody>
      </p:sp>
      <p:sp>
        <p:nvSpPr>
          <p:cNvPr id="2054" name="Rectangle 6"/>
          <p:cNvSpPr>
            <a:spLocks noGrp="1" noChangeArrowheads="1"/>
          </p:cNvSpPr>
          <p:nvPr>
            <p:ph type="subTitle" idx="4294967295"/>
          </p:nvPr>
        </p:nvSpPr>
        <p:spPr>
          <a:xfrm>
            <a:off x="304800" y="304800"/>
            <a:ext cx="7620000" cy="762000"/>
          </a:xfrm>
          <a:noFill/>
        </p:spPr>
        <p:txBody>
          <a:bodyPr>
            <a:normAutofit fontScale="62500" lnSpcReduction="20000"/>
          </a:bodyPr>
          <a:lstStyle/>
          <a:p>
            <a:pPr marL="0" indent="0" algn="ctr">
              <a:buNone/>
              <a:defRPr/>
            </a:pPr>
            <a:r>
              <a:rPr lang="en-US" sz="4000" u="sng" dirty="0" smtClean="0"/>
              <a:t>Central Valley Flood Protection Board Meeting  Agenda Item No. 6B</a:t>
            </a:r>
            <a:endParaRPr lang="en-US" sz="4000" b="1" dirty="0" smtClean="0">
              <a:effectLst>
                <a:outerShdw blurRad="38100" dist="38100" dir="2700000" algn="tl">
                  <a:srgbClr val="000000">
                    <a:alpha val="43137"/>
                  </a:srgbClr>
                </a:outerShdw>
              </a:effectLst>
              <a:latin typeface="Blue Highway" pitchFamily="2" charset="0"/>
              <a:cs typeface="Arial"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San Francisco County Cases</a:t>
            </a:r>
            <a:endParaRPr lang="en-US" dirty="0"/>
          </a:p>
        </p:txBody>
      </p:sp>
      <p:sp>
        <p:nvSpPr>
          <p:cNvPr id="3" name="Content Placeholder 2"/>
          <p:cNvSpPr>
            <a:spLocks noGrp="1"/>
          </p:cNvSpPr>
          <p:nvPr>
            <p:ph idx="1"/>
          </p:nvPr>
        </p:nvSpPr>
        <p:spPr/>
        <p:txBody>
          <a:bodyPr>
            <a:normAutofit/>
          </a:bodyPr>
          <a:lstStyle/>
          <a:p>
            <a:pPr marL="585216" lvl="1" indent="0">
              <a:buNone/>
            </a:pPr>
            <a:r>
              <a:rPr lang="en-US" dirty="0" smtClean="0">
                <a:solidFill>
                  <a:schemeClr val="tx1"/>
                </a:solidFill>
              </a:rPr>
              <a:t>San Francisco Suits (cont.)</a:t>
            </a:r>
          </a:p>
          <a:p>
            <a:r>
              <a:rPr lang="en-US" dirty="0" smtClean="0"/>
              <a:t>California </a:t>
            </a:r>
            <a:r>
              <a:rPr lang="en-US" dirty="0"/>
              <a:t>Water Impact Network; Friends of the River; California Sport fishing Protection 13 Alliance; </a:t>
            </a:r>
            <a:r>
              <a:rPr lang="en-US" dirty="0" err="1"/>
              <a:t>AquAlliance</a:t>
            </a:r>
            <a:r>
              <a:rPr lang="en-US" dirty="0"/>
              <a:t>; Restore the Delta, and Center for Biological </a:t>
            </a:r>
            <a:r>
              <a:rPr lang="en-US" dirty="0" smtClean="0"/>
              <a:t>Diversity</a:t>
            </a:r>
          </a:p>
          <a:p>
            <a:pPr lvl="1"/>
            <a:r>
              <a:rPr lang="en-US" dirty="0" smtClean="0">
                <a:solidFill>
                  <a:schemeClr val="tx1"/>
                </a:solidFill>
              </a:rPr>
              <a:t>Plan fails to establish quantifiable goals</a:t>
            </a:r>
          </a:p>
          <a:p>
            <a:pPr lvl="1"/>
            <a:r>
              <a:rPr lang="en-US" dirty="0" smtClean="0">
                <a:solidFill>
                  <a:schemeClr val="tx1"/>
                </a:solidFill>
              </a:rPr>
              <a:t>(from CWIN’s attorney) </a:t>
            </a:r>
            <a:r>
              <a:rPr lang="en-US" dirty="0" smtClean="0">
                <a:solidFill>
                  <a:schemeClr val="tx1"/>
                </a:solidFill>
              </a:rPr>
              <a:t>“The </a:t>
            </a:r>
            <a:r>
              <a:rPr lang="en-US" dirty="0">
                <a:solidFill>
                  <a:schemeClr val="tx1"/>
                </a:solidFill>
              </a:rPr>
              <a:t>Delta Plan violates CEQA in ten different ways. It fails to achieve the </a:t>
            </a:r>
            <a:r>
              <a:rPr lang="en-US" dirty="0" smtClean="0">
                <a:solidFill>
                  <a:schemeClr val="tx1"/>
                </a:solidFill>
              </a:rPr>
              <a:t>coequal </a:t>
            </a:r>
            <a:r>
              <a:rPr lang="en-US" dirty="0">
                <a:solidFill>
                  <a:schemeClr val="tx1"/>
                </a:solidFill>
              </a:rPr>
              <a:t>goals of Delta ecosystem restoration and water supply reliability established by the Act. The Delta Plan may be the most incomplete environmental document I've ever seen. The Council ignored three critical documents they were obligated to use: a State Water Resources Control Board water flow recommendation; a Department of Fish and Wildlife report on biological objectives in the Delta; and the Delta Protection Commission's economic sustainability </a:t>
            </a:r>
            <a:r>
              <a:rPr lang="en-US" dirty="0" smtClean="0">
                <a:solidFill>
                  <a:schemeClr val="tx1"/>
                </a:solidFill>
              </a:rPr>
              <a:t>report.”</a:t>
            </a:r>
            <a:endParaRPr lang="en-US" dirty="0" smtClean="0">
              <a:solidFill>
                <a:schemeClr val="tx1"/>
              </a:solidFill>
            </a:endParaRPr>
          </a:p>
        </p:txBody>
      </p:sp>
    </p:spTree>
    <p:extLst>
      <p:ext uri="{BB962C8B-B14F-4D97-AF65-F5344CB8AC3E}">
        <p14:creationId xmlns:p14="http://schemas.microsoft.com/office/powerpoint/2010/main" val="5631681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San Joaquin County Case</a:t>
            </a:r>
            <a:endParaRPr lang="en-US" dirty="0"/>
          </a:p>
        </p:txBody>
      </p:sp>
      <p:sp>
        <p:nvSpPr>
          <p:cNvPr id="3" name="Content Placeholder 2"/>
          <p:cNvSpPr>
            <a:spLocks noGrp="1"/>
          </p:cNvSpPr>
          <p:nvPr>
            <p:ph idx="1"/>
          </p:nvPr>
        </p:nvSpPr>
        <p:spPr/>
        <p:txBody>
          <a:bodyPr/>
          <a:lstStyle/>
          <a:p>
            <a:r>
              <a:rPr lang="en-US" sz="2400" dirty="0" smtClean="0"/>
              <a:t>City of Stockton</a:t>
            </a:r>
          </a:p>
          <a:p>
            <a:pPr lvl="1"/>
            <a:r>
              <a:rPr lang="en-US" sz="2400" dirty="0" smtClean="0">
                <a:solidFill>
                  <a:schemeClr val="tx1"/>
                </a:solidFill>
              </a:rPr>
              <a:t>City boundaries and sphere of influence lie partially within the area covered by The Plan</a:t>
            </a:r>
          </a:p>
          <a:p>
            <a:pPr lvl="1"/>
            <a:r>
              <a:rPr lang="en-US" sz="2400" dirty="0" smtClean="0">
                <a:solidFill>
                  <a:schemeClr val="tx1"/>
                </a:solidFill>
              </a:rPr>
              <a:t>Stockton residents have higher unemployment and higher poverty rates than the rest of the state and will be disproportionately affected by compliance with the mandates in the Delta Plan</a:t>
            </a:r>
          </a:p>
          <a:p>
            <a:pPr lvl="1"/>
            <a:r>
              <a:rPr lang="en-US" sz="2400" dirty="0" smtClean="0">
                <a:solidFill>
                  <a:schemeClr val="tx1"/>
                </a:solidFill>
              </a:rPr>
              <a:t>Economic impacts from the Plan would indirectly lead to urban decay</a:t>
            </a:r>
          </a:p>
          <a:p>
            <a:pPr lvl="1"/>
            <a:r>
              <a:rPr lang="en-US" sz="2400" dirty="0" smtClean="0">
                <a:solidFill>
                  <a:schemeClr val="tx1"/>
                </a:solidFill>
              </a:rPr>
              <a:t>Plan failed to take into account areas of origin in assessing impacts</a:t>
            </a:r>
          </a:p>
          <a:p>
            <a:pPr marL="585216" lvl="1" indent="0">
              <a:buNone/>
            </a:pPr>
            <a:endParaRPr lang="en-US" dirty="0" smtClean="0"/>
          </a:p>
          <a:p>
            <a:pPr lvl="1"/>
            <a:endParaRPr lang="en-US" dirty="0"/>
          </a:p>
        </p:txBody>
      </p:sp>
    </p:spTree>
    <p:extLst>
      <p:ext uri="{BB962C8B-B14F-4D97-AF65-F5344CB8AC3E}">
        <p14:creationId xmlns:p14="http://schemas.microsoft.com/office/powerpoint/2010/main" val="27294944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Lawsuits</a:t>
            </a:r>
            <a:endParaRPr lang="en-US" dirty="0">
              <a:solidFill>
                <a:srgbClr val="FF0000"/>
              </a:solidFill>
            </a:endParaRPr>
          </a:p>
        </p:txBody>
      </p:sp>
      <p:sp>
        <p:nvSpPr>
          <p:cNvPr id="3" name="Content Placeholder 2"/>
          <p:cNvSpPr>
            <a:spLocks noGrp="1"/>
          </p:cNvSpPr>
          <p:nvPr>
            <p:ph idx="1"/>
          </p:nvPr>
        </p:nvSpPr>
        <p:spPr/>
        <p:txBody>
          <a:bodyPr>
            <a:normAutofit/>
          </a:bodyPr>
          <a:lstStyle/>
          <a:p>
            <a:r>
              <a:rPr lang="en-US" sz="3200" dirty="0"/>
              <a:t>The lawsuits were recently consolidated in Sacramento County and assigned to Judge Michael </a:t>
            </a:r>
            <a:r>
              <a:rPr lang="en-US" sz="3200" dirty="0" smtClean="0"/>
              <a:t>Kenny </a:t>
            </a:r>
          </a:p>
          <a:p>
            <a:r>
              <a:rPr lang="en-US" sz="3200" dirty="0" smtClean="0"/>
              <a:t>Deputy </a:t>
            </a:r>
            <a:r>
              <a:rPr lang="en-US" sz="3200" dirty="0"/>
              <a:t>Attorney General Deborah Smith has been assigned as part of the Delta litigation team to defend the Delta Stewardship </a:t>
            </a:r>
            <a:r>
              <a:rPr lang="en-US" sz="3200" dirty="0" smtClean="0"/>
              <a:t>Council</a:t>
            </a:r>
          </a:p>
        </p:txBody>
      </p:sp>
      <p:sp>
        <p:nvSpPr>
          <p:cNvPr id="5" name="Slide Number Placeholder 4"/>
          <p:cNvSpPr>
            <a:spLocks noGrp="1"/>
          </p:cNvSpPr>
          <p:nvPr>
            <p:ph type="sldNum" sz="quarter" idx="4294967295"/>
          </p:nvPr>
        </p:nvSpPr>
        <p:spPr>
          <a:xfrm>
            <a:off x="8534400" y="6553200"/>
            <a:ext cx="457200" cy="304800"/>
          </a:xfrm>
          <a:prstGeom prst="rect">
            <a:avLst/>
          </a:prstGeom>
        </p:spPr>
        <p:txBody>
          <a:bodyPr/>
          <a:lstStyle/>
          <a:p>
            <a:fld id="{9F1FB2E3-2BB6-40B9-8235-D524E987E6E0}" type="slidenum">
              <a:rPr lang="en-US" smtClean="0"/>
              <a:pPr/>
              <a:t>12</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3" name="Content Placeholder 2"/>
          <p:cNvSpPr>
            <a:spLocks noGrp="1"/>
          </p:cNvSpPr>
          <p:nvPr>
            <p:ph idx="1"/>
          </p:nvPr>
        </p:nvSpPr>
        <p:spPr/>
        <p:txBody>
          <a:bodyPr/>
          <a:lstStyle/>
          <a:p>
            <a:pPr algn="ctr" eaLnBrk="1" hangingPunct="1">
              <a:buNone/>
              <a:defRPr/>
            </a:pPr>
            <a:r>
              <a:rPr lang="en-US" sz="17100" dirty="0" smtClean="0"/>
              <a:t>?</a:t>
            </a:r>
          </a:p>
          <a:p>
            <a:pPr eaLnBrk="1" hangingPunct="1">
              <a:spcBef>
                <a:spcPts val="0"/>
              </a:spcBef>
              <a:buNone/>
              <a:defRPr/>
            </a:pPr>
            <a:endParaRPr lang="en-US" sz="1400" dirty="0" smtClean="0"/>
          </a:p>
          <a:p>
            <a:pPr eaLnBrk="1" hangingPunct="1">
              <a:spcBef>
                <a:spcPts val="0"/>
              </a:spcBef>
              <a:buNone/>
              <a:defRPr/>
            </a:pPr>
            <a:endParaRPr lang="en-US" sz="1200" dirty="0" smtClean="0"/>
          </a:p>
          <a:p>
            <a:pPr eaLnBrk="1" hangingPunct="1">
              <a:spcBef>
                <a:spcPts val="0"/>
              </a:spcBef>
              <a:buNone/>
              <a:defRPr/>
            </a:pPr>
            <a:endParaRPr lang="en-US" sz="1200" dirty="0" smtClean="0"/>
          </a:p>
          <a:p>
            <a:pPr eaLnBrk="1" hangingPunct="1">
              <a:spcBef>
                <a:spcPts val="0"/>
              </a:spcBef>
              <a:buNone/>
              <a:defRPr/>
            </a:pPr>
            <a:r>
              <a:rPr lang="en-US" sz="1200" dirty="0" smtClean="0"/>
              <a:t>Presented by:	Leslie  Gallagher</a:t>
            </a:r>
          </a:p>
          <a:p>
            <a:pPr eaLnBrk="1" hangingPunct="1">
              <a:spcBef>
                <a:spcPts val="0"/>
              </a:spcBef>
              <a:buNone/>
              <a:defRPr/>
            </a:pPr>
            <a:endParaRPr lang="en-US" sz="1200" dirty="0" smtClean="0"/>
          </a:p>
          <a:p>
            <a:pPr eaLnBrk="1" hangingPunct="1">
              <a:spcBef>
                <a:spcPts val="0"/>
              </a:spcBef>
              <a:buNone/>
              <a:defRPr/>
            </a:pPr>
            <a:r>
              <a:rPr lang="en-US" sz="1200" dirty="0" smtClean="0"/>
              <a:t>Prepared by:	Brian Cullum</a:t>
            </a:r>
          </a:p>
          <a:p>
            <a:pPr eaLnBrk="1" hangingPunct="1">
              <a:spcBef>
                <a:spcPts val="0"/>
              </a:spcBef>
              <a:buNone/>
              <a:defRPr/>
            </a:pPr>
            <a:endParaRPr lang="en-US" sz="1200" dirty="0" smtClean="0"/>
          </a:p>
          <a:p>
            <a:pPr eaLnBrk="1" hangingPunct="1">
              <a:spcBef>
                <a:spcPts val="0"/>
              </a:spcBef>
              <a:buNone/>
              <a:defRPr/>
            </a:pPr>
            <a:r>
              <a:rPr lang="en-US" sz="1200" dirty="0" smtClean="0"/>
              <a:t>Design Review by:	</a:t>
            </a:r>
            <a:r>
              <a:rPr lang="en-US" sz="1200" dirty="0" err="1" smtClean="0"/>
              <a:t>Moises</a:t>
            </a:r>
            <a:r>
              <a:rPr lang="en-US" sz="1200" dirty="0" smtClean="0"/>
              <a:t> Gonzalez</a:t>
            </a:r>
          </a:p>
          <a:p>
            <a:pPr eaLnBrk="1" hangingPunct="1">
              <a:spcBef>
                <a:spcPts val="0"/>
              </a:spcBef>
              <a:buNone/>
              <a:defRPr/>
            </a:pPr>
            <a:r>
              <a:rPr lang="en-US" sz="1200" dirty="0" smtClean="0"/>
              <a:t>			</a:t>
            </a:r>
          </a:p>
          <a:p>
            <a:pPr>
              <a:spcBef>
                <a:spcPts val="0"/>
              </a:spcBef>
              <a:buNone/>
              <a:defRPr/>
            </a:pPr>
            <a:r>
              <a:rPr lang="en-US" sz="1200" dirty="0" smtClean="0"/>
              <a:t>Reviewed by:	</a:t>
            </a:r>
            <a:r>
              <a:rPr lang="en-US" sz="1200" dirty="0" err="1"/>
              <a:t>Moises</a:t>
            </a:r>
            <a:r>
              <a:rPr lang="en-US" sz="1200" dirty="0"/>
              <a:t> </a:t>
            </a:r>
            <a:r>
              <a:rPr lang="en-US" sz="1200" dirty="0" smtClean="0"/>
              <a:t>Gonzalez</a:t>
            </a:r>
            <a:endParaRPr lang="en-US" sz="1200" dirty="0"/>
          </a:p>
        </p:txBody>
      </p:sp>
      <p:sp>
        <p:nvSpPr>
          <p:cNvPr id="5" name="Slide Number Placeholder 4"/>
          <p:cNvSpPr>
            <a:spLocks noGrp="1"/>
          </p:cNvSpPr>
          <p:nvPr>
            <p:ph type="sldNum" sz="quarter" idx="4294967295"/>
          </p:nvPr>
        </p:nvSpPr>
        <p:spPr>
          <a:xfrm>
            <a:off x="8534400" y="6553200"/>
            <a:ext cx="457200" cy="304800"/>
          </a:xfrm>
          <a:prstGeom prst="rect">
            <a:avLst/>
          </a:prstGeom>
        </p:spPr>
        <p:txBody>
          <a:bodyPr/>
          <a:lstStyle/>
          <a:p>
            <a:fld id="{9F1FB2E3-2BB6-40B9-8235-D524E987E6E0}" type="slidenum">
              <a:rPr lang="en-US" smtClean="0"/>
              <a:pPr/>
              <a:t>13</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7218" name="Rectangle 2"/>
          <p:cNvSpPr>
            <a:spLocks noGrp="1" noChangeArrowheads="1"/>
          </p:cNvSpPr>
          <p:nvPr>
            <p:ph type="title"/>
          </p:nvPr>
        </p:nvSpPr>
        <p:spPr bwMode="auto">
          <a:xfrm>
            <a:off x="381000" y="304800"/>
            <a:ext cx="7467600" cy="762000"/>
          </a:xfrm>
          <a:ln>
            <a:miter lim="800000"/>
            <a:headEnd/>
            <a:tailEnd/>
          </a:ln>
        </p:spPr>
        <p:txBody>
          <a:bodyPr vert="horz" wrap="square" lIns="91440" tIns="45720" rIns="91440" bIns="45720" numCol="1" anchor="t" anchorCtr="0" compatLnSpc="1">
            <a:prstTxWarp prst="textNoShape">
              <a:avLst/>
            </a:prstTxWarp>
          </a:bodyPr>
          <a:lstStyle/>
          <a:p>
            <a:pPr eaLnBrk="1" hangingPunct="1">
              <a:defRPr/>
            </a:pPr>
            <a:r>
              <a:rPr lang="en-US" b="1" dirty="0" smtClean="0">
                <a:solidFill>
                  <a:schemeClr val="tx1"/>
                </a:solidFill>
              </a:rPr>
              <a:t>Periodic Legal Updates</a:t>
            </a:r>
          </a:p>
        </p:txBody>
      </p:sp>
      <p:sp>
        <p:nvSpPr>
          <p:cNvPr id="137219" name="Rectangle 3"/>
          <p:cNvSpPr>
            <a:spLocks noGrp="1" noChangeArrowheads="1"/>
          </p:cNvSpPr>
          <p:nvPr>
            <p:ph type="body" idx="1"/>
          </p:nvPr>
        </p:nvSpPr>
        <p:spPr/>
        <p:txBody>
          <a:bodyPr/>
          <a:lstStyle/>
          <a:p>
            <a:r>
              <a:rPr lang="en-US" sz="2800" dirty="0" smtClean="0"/>
              <a:t>The Board has expressed interest in legal issues and cases that have the potential to affect facilities and programs within its jurisdiction</a:t>
            </a:r>
          </a:p>
          <a:p>
            <a:r>
              <a:rPr lang="en-US" sz="2800" dirty="0" smtClean="0"/>
              <a:t>The Board takes a leadership role in major planning efforts and in tracking other efforts potentially impacting SPFC facilities</a:t>
            </a:r>
          </a:p>
          <a:p>
            <a:r>
              <a:rPr lang="en-US" sz="2800" dirty="0" smtClean="0"/>
              <a:t>The Board’s mission includes taking an integrated approach to flood protection for the purpose of public safety, economic stability, and environmental stewardship.</a:t>
            </a:r>
          </a:p>
          <a:p>
            <a:endParaRPr lang="en-US" sz="2800" dirty="0" smtClean="0"/>
          </a:p>
          <a:p>
            <a:endParaRPr lang="en-US" sz="2800" dirty="0"/>
          </a:p>
        </p:txBody>
      </p:sp>
      <p:sp>
        <p:nvSpPr>
          <p:cNvPr id="5" name="Slide Number Placeholder 4"/>
          <p:cNvSpPr>
            <a:spLocks noGrp="1"/>
          </p:cNvSpPr>
          <p:nvPr>
            <p:ph type="sldNum" sz="quarter" idx="4294967295"/>
          </p:nvPr>
        </p:nvSpPr>
        <p:spPr>
          <a:xfrm>
            <a:off x="8534400" y="6553200"/>
            <a:ext cx="457200" cy="304800"/>
          </a:xfrm>
          <a:prstGeom prst="rect">
            <a:avLst/>
          </a:prstGeom>
        </p:spPr>
        <p:txBody>
          <a:bodyPr/>
          <a:lstStyle/>
          <a:p>
            <a:fld id="{9F1FB2E3-2BB6-40B9-8235-D524E987E6E0}" type="slidenum">
              <a:rPr lang="en-US" smtClean="0"/>
              <a:pPr/>
              <a:t>2</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3721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721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7219">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7219"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Delta Reform Act</a:t>
            </a:r>
            <a:endParaRPr lang="en-US" dirty="0"/>
          </a:p>
        </p:txBody>
      </p:sp>
      <p:sp>
        <p:nvSpPr>
          <p:cNvPr id="3" name="Content Placeholder 2"/>
          <p:cNvSpPr>
            <a:spLocks noGrp="1"/>
          </p:cNvSpPr>
          <p:nvPr>
            <p:ph idx="1"/>
          </p:nvPr>
        </p:nvSpPr>
        <p:spPr/>
        <p:txBody>
          <a:bodyPr>
            <a:normAutofit/>
          </a:bodyPr>
          <a:lstStyle/>
          <a:p>
            <a:r>
              <a:rPr lang="en-US" sz="2400" dirty="0" smtClean="0"/>
              <a:t>In </a:t>
            </a:r>
            <a:r>
              <a:rPr lang="en-US" sz="2400" dirty="0"/>
              <a:t>an effort to address several ongoing water issues in California, new legislation went into effect in 2009, including the Sacramento San Joaquin Delta Reform Act of 2009 (Water Code Sections 85000 – 85350). </a:t>
            </a:r>
            <a:endParaRPr lang="en-US" sz="2400" dirty="0" smtClean="0"/>
          </a:p>
          <a:p>
            <a:r>
              <a:rPr lang="en-US" sz="2400" dirty="0"/>
              <a:t>This </a:t>
            </a:r>
            <a:r>
              <a:rPr lang="en-US" sz="2400" dirty="0" smtClean="0"/>
              <a:t>Act </a:t>
            </a:r>
            <a:r>
              <a:rPr lang="en-US" sz="2400" dirty="0"/>
              <a:t>was the culmination of a multi-year effort by the Governor’s Blue Ribbon Task Force to recommend a comprehensive strategic plan for the environmental and water supply challenges in the Delta. </a:t>
            </a:r>
          </a:p>
          <a:p>
            <a:r>
              <a:rPr lang="en-US" sz="2400" dirty="0"/>
              <a:t>Water Code § 85200 established the Delta Stewardship Council and gave it broad powers to draft a plan for the Delta based on the </a:t>
            </a:r>
            <a:r>
              <a:rPr lang="en-US" sz="2400" dirty="0" smtClean="0"/>
              <a:t>coequal </a:t>
            </a:r>
            <a:r>
              <a:rPr lang="en-US" sz="2400" dirty="0"/>
              <a:t>goals of improving water supply reliability and improving the Delta ecosystem.  </a:t>
            </a:r>
          </a:p>
          <a:p>
            <a:endParaRPr lang="en-US" dirty="0"/>
          </a:p>
        </p:txBody>
      </p:sp>
      <p:sp>
        <p:nvSpPr>
          <p:cNvPr id="5" name="Slide Number Placeholder 4"/>
          <p:cNvSpPr>
            <a:spLocks noGrp="1"/>
          </p:cNvSpPr>
          <p:nvPr>
            <p:ph type="sldNum" sz="quarter" idx="4294967295"/>
          </p:nvPr>
        </p:nvSpPr>
        <p:spPr>
          <a:xfrm>
            <a:off x="8534400" y="6553200"/>
            <a:ext cx="457200" cy="304800"/>
          </a:xfrm>
          <a:prstGeom prst="rect">
            <a:avLst/>
          </a:prstGeom>
        </p:spPr>
        <p:txBody>
          <a:bodyPr/>
          <a:lstStyle/>
          <a:p>
            <a:fld id="{9F1FB2E3-2BB6-40B9-8235-D524E987E6E0}" type="slidenum">
              <a:rPr lang="en-US" smtClean="0"/>
              <a:pPr/>
              <a:t>3</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Delta </a:t>
            </a:r>
            <a:r>
              <a:rPr lang="en-US" dirty="0" smtClean="0"/>
              <a:t>Plan Covered Actions</a:t>
            </a:r>
            <a:endParaRPr lang="en-US" dirty="0">
              <a:solidFill>
                <a:srgbClr val="FF0000"/>
              </a:solidFill>
            </a:endParaRPr>
          </a:p>
        </p:txBody>
      </p:sp>
      <p:sp>
        <p:nvSpPr>
          <p:cNvPr id="3" name="Content Placeholder 2"/>
          <p:cNvSpPr>
            <a:spLocks noGrp="1"/>
          </p:cNvSpPr>
          <p:nvPr>
            <p:ph idx="1"/>
          </p:nvPr>
        </p:nvSpPr>
        <p:spPr/>
        <p:txBody>
          <a:bodyPr>
            <a:normAutofit fontScale="92500"/>
          </a:bodyPr>
          <a:lstStyle/>
          <a:p>
            <a:r>
              <a:rPr lang="en-US" dirty="0"/>
              <a:t>Water Code §85022 states that once the Plan is approved all “covered actions,” including land use planning and development within the Delta, must conform to the Delta Plan policies.  The Council will enforce the Delta Plan policies </a:t>
            </a:r>
            <a:r>
              <a:rPr lang="en-US" dirty="0" smtClean="0"/>
              <a:t>ultimately </a:t>
            </a:r>
            <a:r>
              <a:rPr lang="en-US" dirty="0"/>
              <a:t>as regulations.  </a:t>
            </a:r>
            <a:endParaRPr lang="en-US" dirty="0" smtClean="0"/>
          </a:p>
          <a:p>
            <a:r>
              <a:rPr lang="en-US" dirty="0"/>
              <a:t>Water Code section 85057.5 broadly defines covered action as, "a plan, program, or project as defined (by CEQA) that meets all of these conditions:</a:t>
            </a:r>
          </a:p>
          <a:p>
            <a:pPr lvl="1"/>
            <a:r>
              <a:rPr lang="en-US" dirty="0" smtClean="0">
                <a:solidFill>
                  <a:schemeClr val="tx1"/>
                </a:solidFill>
              </a:rPr>
              <a:t>Will </a:t>
            </a:r>
            <a:r>
              <a:rPr lang="en-US" dirty="0">
                <a:solidFill>
                  <a:schemeClr val="tx1"/>
                </a:solidFill>
              </a:rPr>
              <a:t>occur, in whole or in part, within the boundaries of the Delta or Suisun </a:t>
            </a:r>
            <a:r>
              <a:rPr lang="en-US" dirty="0" smtClean="0">
                <a:solidFill>
                  <a:schemeClr val="tx1"/>
                </a:solidFill>
              </a:rPr>
              <a:t>Marsh</a:t>
            </a:r>
          </a:p>
          <a:p>
            <a:pPr lvl="1"/>
            <a:r>
              <a:rPr lang="en-US" dirty="0" smtClean="0">
                <a:solidFill>
                  <a:schemeClr val="tx1"/>
                </a:solidFill>
              </a:rPr>
              <a:t>Will </a:t>
            </a:r>
            <a:r>
              <a:rPr lang="en-US" dirty="0">
                <a:solidFill>
                  <a:schemeClr val="tx1"/>
                </a:solidFill>
              </a:rPr>
              <a:t>be carried out, approved or funded by the state or a local public </a:t>
            </a:r>
            <a:r>
              <a:rPr lang="en-US" dirty="0" smtClean="0">
                <a:solidFill>
                  <a:schemeClr val="tx1"/>
                </a:solidFill>
              </a:rPr>
              <a:t>agency</a:t>
            </a:r>
          </a:p>
          <a:p>
            <a:pPr lvl="1"/>
            <a:r>
              <a:rPr lang="en-US" dirty="0" smtClean="0">
                <a:solidFill>
                  <a:schemeClr val="tx1"/>
                </a:solidFill>
              </a:rPr>
              <a:t>Is </a:t>
            </a:r>
            <a:r>
              <a:rPr lang="en-US" dirty="0">
                <a:solidFill>
                  <a:schemeClr val="tx1"/>
                </a:solidFill>
              </a:rPr>
              <a:t>covered by one or more provisions of the Delta </a:t>
            </a:r>
            <a:r>
              <a:rPr lang="en-US" dirty="0" smtClean="0">
                <a:solidFill>
                  <a:schemeClr val="tx1"/>
                </a:solidFill>
              </a:rPr>
              <a:t>Plan</a:t>
            </a:r>
          </a:p>
          <a:p>
            <a:pPr lvl="1"/>
            <a:r>
              <a:rPr lang="en-US" dirty="0" smtClean="0">
                <a:solidFill>
                  <a:schemeClr val="tx1"/>
                </a:solidFill>
              </a:rPr>
              <a:t>Will </a:t>
            </a:r>
            <a:r>
              <a:rPr lang="en-US" dirty="0">
                <a:solidFill>
                  <a:schemeClr val="tx1"/>
                </a:solidFill>
              </a:rPr>
              <a:t>have a significant impact on achievement of one or both of the coequal goals or the implementation of government sponsored flood control programs to reduce risks to people property and state interests in the </a:t>
            </a:r>
            <a:r>
              <a:rPr lang="en-US" dirty="0" smtClean="0">
                <a:solidFill>
                  <a:schemeClr val="tx1"/>
                </a:solidFill>
              </a:rPr>
              <a:t>Delta</a:t>
            </a:r>
            <a:endParaRPr lang="en-US" dirty="0">
              <a:solidFill>
                <a:schemeClr val="tx1"/>
              </a:solidFill>
            </a:endParaRPr>
          </a:p>
        </p:txBody>
      </p:sp>
      <p:sp>
        <p:nvSpPr>
          <p:cNvPr id="5" name="Slide Number Placeholder 4"/>
          <p:cNvSpPr>
            <a:spLocks noGrp="1"/>
          </p:cNvSpPr>
          <p:nvPr>
            <p:ph type="sldNum" sz="quarter" idx="4294967295"/>
          </p:nvPr>
        </p:nvSpPr>
        <p:spPr>
          <a:xfrm>
            <a:off x="8534400" y="6553200"/>
            <a:ext cx="457200" cy="304800"/>
          </a:xfrm>
          <a:prstGeom prst="rect">
            <a:avLst/>
          </a:prstGeom>
        </p:spPr>
        <p:txBody>
          <a:bodyPr/>
          <a:lstStyle/>
          <a:p>
            <a:fld id="{9F1FB2E3-2BB6-40B9-8235-D524E987E6E0}" type="slidenum">
              <a:rPr lang="en-US" smtClean="0"/>
              <a:pPr/>
              <a:t>4</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Plan Adoption</a:t>
            </a:r>
            <a:endParaRPr lang="en-US" dirty="0">
              <a:solidFill>
                <a:srgbClr val="FF0000"/>
              </a:solidFill>
            </a:endParaRPr>
          </a:p>
        </p:txBody>
      </p:sp>
      <p:sp>
        <p:nvSpPr>
          <p:cNvPr id="3" name="Content Placeholder 2"/>
          <p:cNvSpPr>
            <a:spLocks noGrp="1"/>
          </p:cNvSpPr>
          <p:nvPr>
            <p:ph idx="1"/>
          </p:nvPr>
        </p:nvSpPr>
        <p:spPr/>
        <p:txBody>
          <a:bodyPr>
            <a:normAutofit lnSpcReduction="10000"/>
          </a:bodyPr>
          <a:lstStyle/>
          <a:p>
            <a:r>
              <a:rPr lang="en-US" dirty="0"/>
              <a:t>The Delta Plan was adopted by the Council in May </a:t>
            </a:r>
            <a:r>
              <a:rPr lang="en-US" dirty="0" smtClean="0"/>
              <a:t>2013, after </a:t>
            </a:r>
            <a:r>
              <a:rPr lang="en-US" dirty="0"/>
              <a:t>eight drafts, 100 public meetings </a:t>
            </a:r>
            <a:r>
              <a:rPr lang="en-US" dirty="0" smtClean="0"/>
              <a:t>and nearly ten thousand comments.</a:t>
            </a:r>
          </a:p>
          <a:p>
            <a:r>
              <a:rPr lang="en-US" dirty="0"/>
              <a:t>The Plan includes 87 provisions (73 recommendations and 14 policies</a:t>
            </a:r>
            <a:r>
              <a:rPr lang="en-US" dirty="0" smtClean="0"/>
              <a:t>).</a:t>
            </a:r>
          </a:p>
          <a:p>
            <a:r>
              <a:rPr lang="en-US" dirty="0"/>
              <a:t>The Plan’s Executive Summary states that there are six large things that the Plan seeks to do:  </a:t>
            </a:r>
          </a:p>
          <a:p>
            <a:pPr lvl="1"/>
            <a:r>
              <a:rPr lang="en-US" dirty="0" smtClean="0">
                <a:solidFill>
                  <a:schemeClr val="tx1"/>
                </a:solidFill>
              </a:rPr>
              <a:t>Move </a:t>
            </a:r>
            <a:r>
              <a:rPr lang="en-US" dirty="0">
                <a:solidFill>
                  <a:schemeClr val="tx1"/>
                </a:solidFill>
              </a:rPr>
              <a:t>water more efficiently</a:t>
            </a:r>
          </a:p>
          <a:p>
            <a:pPr lvl="1"/>
            <a:r>
              <a:rPr lang="en-US" dirty="0" smtClean="0">
                <a:solidFill>
                  <a:schemeClr val="tx1"/>
                </a:solidFill>
              </a:rPr>
              <a:t>Capture </a:t>
            </a:r>
            <a:r>
              <a:rPr lang="en-US" dirty="0">
                <a:solidFill>
                  <a:schemeClr val="tx1"/>
                </a:solidFill>
              </a:rPr>
              <a:t>and store surplus water better</a:t>
            </a:r>
          </a:p>
          <a:p>
            <a:pPr lvl="1"/>
            <a:r>
              <a:rPr lang="en-US" dirty="0" smtClean="0">
                <a:solidFill>
                  <a:schemeClr val="tx1"/>
                </a:solidFill>
              </a:rPr>
              <a:t>Provide </a:t>
            </a:r>
            <a:r>
              <a:rPr lang="en-US" dirty="0">
                <a:solidFill>
                  <a:schemeClr val="tx1"/>
                </a:solidFill>
              </a:rPr>
              <a:t>adequate seaward flows</a:t>
            </a:r>
          </a:p>
          <a:p>
            <a:pPr lvl="1"/>
            <a:r>
              <a:rPr lang="en-US" dirty="0" smtClean="0">
                <a:solidFill>
                  <a:schemeClr val="tx1"/>
                </a:solidFill>
              </a:rPr>
              <a:t>Bring </a:t>
            </a:r>
            <a:r>
              <a:rPr lang="en-US" dirty="0">
                <a:solidFill>
                  <a:schemeClr val="tx1"/>
                </a:solidFill>
              </a:rPr>
              <a:t>back wetlands</a:t>
            </a:r>
          </a:p>
          <a:p>
            <a:pPr lvl="1"/>
            <a:r>
              <a:rPr lang="en-US" dirty="0" smtClean="0">
                <a:solidFill>
                  <a:schemeClr val="tx1"/>
                </a:solidFill>
              </a:rPr>
              <a:t>Restrict </a:t>
            </a:r>
            <a:r>
              <a:rPr lang="en-US" dirty="0">
                <a:solidFill>
                  <a:schemeClr val="tx1"/>
                </a:solidFill>
              </a:rPr>
              <a:t>urban development and support farming and recreation at the Delta core</a:t>
            </a:r>
          </a:p>
          <a:p>
            <a:pPr lvl="1"/>
            <a:r>
              <a:rPr lang="en-US" dirty="0" smtClean="0">
                <a:solidFill>
                  <a:schemeClr val="tx1"/>
                </a:solidFill>
              </a:rPr>
              <a:t>Flood </a:t>
            </a:r>
            <a:r>
              <a:rPr lang="en-US" dirty="0">
                <a:solidFill>
                  <a:schemeClr val="tx1"/>
                </a:solidFill>
              </a:rPr>
              <a:t>proof the Delta by improving levees and providing overflow </a:t>
            </a:r>
            <a:r>
              <a:rPr lang="en-US" dirty="0" smtClean="0">
                <a:solidFill>
                  <a:schemeClr val="tx1"/>
                </a:solidFill>
              </a:rPr>
              <a:t>zones</a:t>
            </a:r>
            <a:endParaRPr lang="en-US" dirty="0">
              <a:solidFill>
                <a:schemeClr val="tx1"/>
              </a:solidFill>
            </a:endParaRPr>
          </a:p>
        </p:txBody>
      </p:sp>
      <p:sp>
        <p:nvSpPr>
          <p:cNvPr id="5" name="Slide Number Placeholder 4"/>
          <p:cNvSpPr>
            <a:spLocks noGrp="1"/>
          </p:cNvSpPr>
          <p:nvPr>
            <p:ph type="sldNum" sz="quarter" idx="4294967295"/>
          </p:nvPr>
        </p:nvSpPr>
        <p:spPr>
          <a:xfrm>
            <a:off x="8534400" y="6553200"/>
            <a:ext cx="457200" cy="304800"/>
          </a:xfrm>
          <a:prstGeom prst="rect">
            <a:avLst/>
          </a:prstGeom>
        </p:spPr>
        <p:txBody>
          <a:bodyPr/>
          <a:lstStyle/>
          <a:p>
            <a:fld id="{9F1FB2E3-2BB6-40B9-8235-D524E987E6E0}" type="slidenum">
              <a:rPr lang="en-US" smtClean="0"/>
              <a:pPr/>
              <a:t>5</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Lawsuits</a:t>
            </a:r>
            <a:endParaRPr lang="en-US" dirty="0"/>
          </a:p>
        </p:txBody>
      </p:sp>
      <p:sp>
        <p:nvSpPr>
          <p:cNvPr id="3" name="Content Placeholder 2"/>
          <p:cNvSpPr>
            <a:spLocks noGrp="1"/>
          </p:cNvSpPr>
          <p:nvPr>
            <p:ph idx="1"/>
          </p:nvPr>
        </p:nvSpPr>
        <p:spPr/>
        <p:txBody>
          <a:bodyPr>
            <a:normAutofit/>
          </a:bodyPr>
          <a:lstStyle/>
          <a:p>
            <a:pPr marL="137160" indent="0">
              <a:buNone/>
            </a:pPr>
            <a:endParaRPr lang="en-US" dirty="0" smtClean="0"/>
          </a:p>
          <a:p>
            <a:pPr marL="137160" indent="0">
              <a:buNone/>
            </a:pPr>
            <a:r>
              <a:rPr lang="en-US" sz="2800" dirty="0" smtClean="0"/>
              <a:t>Within </a:t>
            </a:r>
            <a:r>
              <a:rPr lang="en-US" sz="2800" dirty="0"/>
              <a:t>days of its adoption, seven separate lawsuits were filed </a:t>
            </a:r>
            <a:r>
              <a:rPr lang="en-US" sz="2800" dirty="0" smtClean="0"/>
              <a:t>against the Delta Stewardship Council citing a failure to comply with CEQA and seeking </a:t>
            </a:r>
            <a:r>
              <a:rPr lang="en-US" sz="2800" dirty="0"/>
              <a:t>to invalidate the </a:t>
            </a:r>
            <a:r>
              <a:rPr lang="en-US" sz="2800" dirty="0" smtClean="0"/>
              <a:t>plan</a:t>
            </a:r>
          </a:p>
          <a:p>
            <a:pPr marL="137160" indent="0">
              <a:buNone/>
            </a:pPr>
            <a:endParaRPr lang="en-US" sz="2800" dirty="0" smtClean="0"/>
          </a:p>
          <a:p>
            <a:r>
              <a:rPr lang="en-US" sz="2800" dirty="0" smtClean="0"/>
              <a:t>Three suits filed in Sacramento County</a:t>
            </a:r>
          </a:p>
          <a:p>
            <a:r>
              <a:rPr lang="en-US" sz="2800" dirty="0" smtClean="0"/>
              <a:t>Three suits filed in San Francisco County</a:t>
            </a:r>
          </a:p>
          <a:p>
            <a:r>
              <a:rPr lang="en-US" sz="2800" dirty="0" smtClean="0"/>
              <a:t>One suit filed in San Joaquin County</a:t>
            </a:r>
          </a:p>
        </p:txBody>
      </p:sp>
      <p:sp>
        <p:nvSpPr>
          <p:cNvPr id="5" name="Slide Number Placeholder 4"/>
          <p:cNvSpPr>
            <a:spLocks noGrp="1"/>
          </p:cNvSpPr>
          <p:nvPr>
            <p:ph type="sldNum" sz="quarter" idx="4294967295"/>
          </p:nvPr>
        </p:nvSpPr>
        <p:spPr>
          <a:xfrm>
            <a:off x="8534400" y="6553200"/>
            <a:ext cx="457200" cy="304800"/>
          </a:xfrm>
          <a:prstGeom prst="rect">
            <a:avLst/>
          </a:prstGeom>
        </p:spPr>
        <p:txBody>
          <a:bodyPr/>
          <a:lstStyle/>
          <a:p>
            <a:fld id="{9F1FB2E3-2BB6-40B9-8235-D524E987E6E0}" type="slidenum">
              <a:rPr lang="en-US" smtClean="0"/>
              <a:pPr/>
              <a:t>6</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Sacramento County Cases</a:t>
            </a:r>
            <a:endParaRPr lang="en-US" dirty="0"/>
          </a:p>
        </p:txBody>
      </p:sp>
      <p:sp>
        <p:nvSpPr>
          <p:cNvPr id="3" name="Content Placeholder 2"/>
          <p:cNvSpPr>
            <a:spLocks noGrp="1"/>
          </p:cNvSpPr>
          <p:nvPr>
            <p:ph idx="1"/>
          </p:nvPr>
        </p:nvSpPr>
        <p:spPr/>
        <p:txBody>
          <a:bodyPr/>
          <a:lstStyle/>
          <a:p>
            <a:endParaRPr lang="en-US" dirty="0"/>
          </a:p>
          <a:p>
            <a:r>
              <a:rPr lang="en-US" sz="2400" dirty="0" smtClean="0"/>
              <a:t>State </a:t>
            </a:r>
            <a:r>
              <a:rPr lang="en-US" sz="2400" dirty="0"/>
              <a:t>Water Contractors; Alameda County Flood Control and Water Conservation District, Zone 7; Santa Clara Valley Water District; MWD, Antelope Valley-East Kern Water Agency; Mojave Water Agency </a:t>
            </a:r>
            <a:r>
              <a:rPr lang="en-US" sz="2400" dirty="0" smtClean="0"/>
              <a:t>and San Bernardino Valley Municipal Water District</a:t>
            </a:r>
          </a:p>
          <a:p>
            <a:pPr lvl="1"/>
            <a:r>
              <a:rPr lang="en-US" sz="2400" dirty="0" smtClean="0">
                <a:solidFill>
                  <a:schemeClr val="tx1"/>
                </a:solidFill>
              </a:rPr>
              <a:t>PEIR failed to address impacts of local supply projects that will be needed to replace Delta water</a:t>
            </a:r>
          </a:p>
          <a:p>
            <a:pPr lvl="1"/>
            <a:r>
              <a:rPr lang="en-US" sz="2400" dirty="0" smtClean="0">
                <a:solidFill>
                  <a:schemeClr val="tx1"/>
                </a:solidFill>
              </a:rPr>
              <a:t>DSC exceeded their authority by writing policies that would reduce Delta output rather than make the existing supply more reliable</a:t>
            </a:r>
          </a:p>
          <a:p>
            <a:pPr lvl="1"/>
            <a:r>
              <a:rPr lang="en-US" sz="2400" dirty="0" smtClean="0">
                <a:solidFill>
                  <a:schemeClr val="tx1"/>
                </a:solidFill>
              </a:rPr>
              <a:t>Placed ecological concerns over supply </a:t>
            </a:r>
            <a:endParaRPr lang="en-US" sz="2400" dirty="0">
              <a:solidFill>
                <a:schemeClr val="tx1"/>
              </a:solidFill>
            </a:endParaRPr>
          </a:p>
          <a:p>
            <a:endParaRPr lang="en-US" sz="2400" dirty="0"/>
          </a:p>
        </p:txBody>
      </p:sp>
    </p:spTree>
    <p:extLst>
      <p:ext uri="{BB962C8B-B14F-4D97-AF65-F5344CB8AC3E}">
        <p14:creationId xmlns:p14="http://schemas.microsoft.com/office/powerpoint/2010/main" val="777200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Sacramento County Cases</a:t>
            </a:r>
            <a:endParaRPr lang="en-US" dirty="0"/>
          </a:p>
        </p:txBody>
      </p:sp>
      <p:sp>
        <p:nvSpPr>
          <p:cNvPr id="3" name="Content Placeholder 2"/>
          <p:cNvSpPr>
            <a:spLocks noGrp="1"/>
          </p:cNvSpPr>
          <p:nvPr>
            <p:ph idx="1"/>
          </p:nvPr>
        </p:nvSpPr>
        <p:spPr/>
        <p:txBody>
          <a:bodyPr>
            <a:normAutofit lnSpcReduction="10000"/>
          </a:bodyPr>
          <a:lstStyle/>
          <a:p>
            <a:pPr marL="228600"/>
            <a:r>
              <a:rPr lang="en-US" dirty="0" smtClean="0"/>
              <a:t>North Coast Rivers Alliance, Pacific Coast Federation of Fishermen's Associations, San Francisco Crab Boat Owners Association and the </a:t>
            </a:r>
            <a:r>
              <a:rPr lang="en-US" dirty="0" err="1" smtClean="0"/>
              <a:t>Winnemem</a:t>
            </a:r>
            <a:r>
              <a:rPr lang="en-US" dirty="0" smtClean="0"/>
              <a:t> </a:t>
            </a:r>
            <a:r>
              <a:rPr lang="en-US" dirty="0" err="1" smtClean="0"/>
              <a:t>Wintu</a:t>
            </a:r>
            <a:r>
              <a:rPr lang="en-US" dirty="0" smtClean="0"/>
              <a:t> Tribe</a:t>
            </a:r>
          </a:p>
          <a:p>
            <a:pPr marL="813816" lvl="2" indent="-411480">
              <a:buClr>
                <a:srgbClr val="FFC000"/>
              </a:buClr>
            </a:pPr>
            <a:r>
              <a:rPr lang="en-US" dirty="0" smtClean="0">
                <a:solidFill>
                  <a:schemeClr val="tx1"/>
                </a:solidFill>
              </a:rPr>
              <a:t>Parties with livelihoods tied to the Delta </a:t>
            </a:r>
            <a:r>
              <a:rPr lang="en-US" dirty="0" smtClean="0">
                <a:solidFill>
                  <a:schemeClr val="tx1"/>
                </a:solidFill>
              </a:rPr>
              <a:t>fisheries</a:t>
            </a:r>
          </a:p>
          <a:p>
            <a:pPr marL="813816" lvl="2" indent="-411480">
              <a:buClr>
                <a:srgbClr val="FFC000"/>
              </a:buClr>
            </a:pPr>
            <a:r>
              <a:rPr lang="en-US" dirty="0">
                <a:solidFill>
                  <a:schemeClr val="tx1"/>
                </a:solidFill>
              </a:rPr>
              <a:t>T</a:t>
            </a:r>
            <a:r>
              <a:rPr lang="en-US" dirty="0" smtClean="0">
                <a:solidFill>
                  <a:schemeClr val="tx1"/>
                </a:solidFill>
              </a:rPr>
              <a:t>he </a:t>
            </a:r>
            <a:r>
              <a:rPr lang="en-US" dirty="0" smtClean="0">
                <a:solidFill>
                  <a:schemeClr val="tx1"/>
                </a:solidFill>
              </a:rPr>
              <a:t>PEIR failed to adequately address the cumulative impacts, particularly of the BDCP</a:t>
            </a:r>
          </a:p>
          <a:p>
            <a:pPr marL="813816" lvl="2" indent="-411480">
              <a:buClr>
                <a:srgbClr val="FFC000"/>
              </a:buClr>
            </a:pPr>
            <a:r>
              <a:rPr lang="en-US" dirty="0" smtClean="0">
                <a:solidFill>
                  <a:schemeClr val="tx1"/>
                </a:solidFill>
              </a:rPr>
              <a:t>The Plan will not reduce reliance on the Delta in contravention of the Delta Reform Act</a:t>
            </a:r>
            <a:endParaRPr lang="en-US" dirty="0">
              <a:solidFill>
                <a:schemeClr val="tx1"/>
              </a:solidFill>
            </a:endParaRPr>
          </a:p>
          <a:p>
            <a:r>
              <a:rPr lang="en-US" dirty="0"/>
              <a:t>San Luis &amp; Delta Mendota Water Authority and </a:t>
            </a:r>
            <a:r>
              <a:rPr lang="en-US" dirty="0" err="1"/>
              <a:t>Westlands</a:t>
            </a:r>
            <a:r>
              <a:rPr lang="en-US" dirty="0"/>
              <a:t> Water District</a:t>
            </a:r>
          </a:p>
          <a:p>
            <a:pPr lvl="1"/>
            <a:r>
              <a:rPr lang="en-US" dirty="0">
                <a:solidFill>
                  <a:schemeClr val="tx1"/>
                </a:solidFill>
              </a:rPr>
              <a:t>Central Valley Project Contractors</a:t>
            </a:r>
          </a:p>
          <a:p>
            <a:pPr lvl="1"/>
            <a:r>
              <a:rPr lang="en-US" dirty="0">
                <a:solidFill>
                  <a:schemeClr val="tx1"/>
                </a:solidFill>
              </a:rPr>
              <a:t>The Plan fails to address a number of CEQA requirements</a:t>
            </a:r>
          </a:p>
          <a:p>
            <a:pPr lvl="1"/>
            <a:r>
              <a:rPr lang="en-US" dirty="0">
                <a:solidFill>
                  <a:schemeClr val="tx1"/>
                </a:solidFill>
              </a:rPr>
              <a:t>Delta Plan sets up the Delta Stewardship Council as the “Supreme Regulators” of the Delta, exceeding their statutory </a:t>
            </a:r>
            <a:r>
              <a:rPr lang="en-US" dirty="0" smtClean="0">
                <a:solidFill>
                  <a:schemeClr val="tx1"/>
                </a:solidFill>
              </a:rPr>
              <a:t>authority</a:t>
            </a:r>
            <a:endParaRPr lang="en-US" dirty="0">
              <a:solidFill>
                <a:schemeClr val="tx1"/>
              </a:solidFill>
            </a:endParaRPr>
          </a:p>
        </p:txBody>
      </p:sp>
    </p:spTree>
    <p:extLst>
      <p:ext uri="{BB962C8B-B14F-4D97-AF65-F5344CB8AC3E}">
        <p14:creationId xmlns:p14="http://schemas.microsoft.com/office/powerpoint/2010/main" val="28785078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San Francisco County Cases</a:t>
            </a:r>
            <a:endParaRPr lang="en-US" dirty="0"/>
          </a:p>
        </p:txBody>
      </p:sp>
      <p:sp>
        <p:nvSpPr>
          <p:cNvPr id="3" name="Content Placeholder 2"/>
          <p:cNvSpPr>
            <a:spLocks noGrp="1"/>
          </p:cNvSpPr>
          <p:nvPr>
            <p:ph idx="1"/>
          </p:nvPr>
        </p:nvSpPr>
        <p:spPr/>
        <p:txBody>
          <a:bodyPr>
            <a:normAutofit/>
          </a:bodyPr>
          <a:lstStyle/>
          <a:p>
            <a:r>
              <a:rPr lang="en-US" dirty="0" smtClean="0"/>
              <a:t>Save the California Delta Alliance</a:t>
            </a:r>
          </a:p>
          <a:p>
            <a:pPr lvl="1"/>
            <a:r>
              <a:rPr lang="en-US" dirty="0" smtClean="0">
                <a:solidFill>
                  <a:schemeClr val="tx1"/>
                </a:solidFill>
              </a:rPr>
              <a:t>Delta Stewardship Council failed to promulgate concrete and specific action plan, basically creating a “rubber stamp” for the Bay Delta Conservation </a:t>
            </a:r>
            <a:r>
              <a:rPr lang="en-US" dirty="0" smtClean="0">
                <a:solidFill>
                  <a:schemeClr val="tx1"/>
                </a:solidFill>
              </a:rPr>
              <a:t>Plan</a:t>
            </a:r>
            <a:endParaRPr lang="en-US" dirty="0" smtClean="0"/>
          </a:p>
          <a:p>
            <a:r>
              <a:rPr lang="en-US" dirty="0" smtClean="0"/>
              <a:t>Central </a:t>
            </a:r>
            <a:r>
              <a:rPr lang="en-US" dirty="0"/>
              <a:t>Delta Water Agency, South Delta Water Agency, Local Agencies of the North Delta, Lafayette Ranch, I</a:t>
            </a:r>
            <a:r>
              <a:rPr lang="en-US" dirty="0" smtClean="0"/>
              <a:t>nc</a:t>
            </a:r>
            <a:r>
              <a:rPr lang="en-US" dirty="0"/>
              <a:t>., and Cindy </a:t>
            </a:r>
            <a:r>
              <a:rPr lang="en-US" dirty="0" smtClean="0"/>
              <a:t>Charles</a:t>
            </a:r>
          </a:p>
          <a:p>
            <a:pPr lvl="1"/>
            <a:r>
              <a:rPr lang="en-US" dirty="0" smtClean="0">
                <a:solidFill>
                  <a:schemeClr val="tx1"/>
                </a:solidFill>
              </a:rPr>
              <a:t>The Plan fails to protect the areas of origin, will affect those who live in the Delta more than anyone else, thousands of acres of private land will be taken, and enough farmland will be converted to habitat to be “visible from space”</a:t>
            </a:r>
          </a:p>
          <a:p>
            <a:pPr lvl="1"/>
            <a:r>
              <a:rPr lang="en-US" dirty="0" smtClean="0">
                <a:solidFill>
                  <a:schemeClr val="tx1"/>
                </a:solidFill>
              </a:rPr>
              <a:t>Members of the plaintiffs include RD 3, 150, 307, 317, 407, 551, 554, 755, 813, 999, 1002, 2067</a:t>
            </a:r>
          </a:p>
          <a:p>
            <a:pPr marL="137160" indent="0">
              <a:buNone/>
            </a:pPr>
            <a:endParaRPr lang="en-US" dirty="0" smtClean="0"/>
          </a:p>
          <a:p>
            <a:pPr marL="585216" lvl="1" indent="0">
              <a:buNone/>
            </a:pPr>
            <a:endParaRPr lang="en-US" dirty="0" smtClean="0"/>
          </a:p>
          <a:p>
            <a:pPr lvl="1"/>
            <a:endParaRPr lang="en-US" dirty="0"/>
          </a:p>
          <a:p>
            <a:pPr marL="585216" lvl="1" indent="0">
              <a:buNone/>
            </a:pPr>
            <a:endParaRPr lang="en-US" dirty="0"/>
          </a:p>
        </p:txBody>
      </p:sp>
      <p:sp>
        <p:nvSpPr>
          <p:cNvPr id="5" name="Slide Number Placeholder 4"/>
          <p:cNvSpPr>
            <a:spLocks noGrp="1"/>
          </p:cNvSpPr>
          <p:nvPr>
            <p:ph type="sldNum" sz="quarter" idx="4294967295"/>
          </p:nvPr>
        </p:nvSpPr>
        <p:spPr>
          <a:xfrm>
            <a:off x="8534400" y="6553200"/>
            <a:ext cx="457200" cy="304800"/>
          </a:xfrm>
          <a:prstGeom prst="rect">
            <a:avLst/>
          </a:prstGeom>
        </p:spPr>
        <p:txBody>
          <a:bodyPr/>
          <a:lstStyle/>
          <a:p>
            <a:fld id="{9F1FB2E3-2BB6-40B9-8235-D524E987E6E0}" type="slidenum">
              <a:rPr lang="en-US" smtClean="0"/>
              <a:pPr/>
              <a:t>9</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485</TotalTime>
  <Words>1329</Words>
  <Application>Microsoft Office PowerPoint</Application>
  <PresentationFormat>On-screen Show (4:3)</PresentationFormat>
  <Paragraphs>111</Paragraphs>
  <Slides>13</Slides>
  <Notes>13</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Apex</vt:lpstr>
      <vt:lpstr>Periodic legal Update Delta Plan Adoption Litigation  January 24, 2014</vt:lpstr>
      <vt:lpstr>Periodic Legal Updates</vt:lpstr>
      <vt:lpstr>Delta Reform Act</vt:lpstr>
      <vt:lpstr>Delta Plan Covered Actions</vt:lpstr>
      <vt:lpstr>The Plan Adoption</vt:lpstr>
      <vt:lpstr>The Lawsuits</vt:lpstr>
      <vt:lpstr>Sacramento County Cases</vt:lpstr>
      <vt:lpstr>Sacramento County Cases</vt:lpstr>
      <vt:lpstr>San Francisco County Cases</vt:lpstr>
      <vt:lpstr>San Francisco County Cases</vt:lpstr>
      <vt:lpstr>San Joaquin County Case</vt:lpstr>
      <vt:lpstr>The Lawsuits</vt:lpstr>
      <vt:lpstr>QUESTIONS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nmoricz</dc:creator>
  <cp:lastModifiedBy>Gonzalez, Moises@DWR</cp:lastModifiedBy>
  <cp:revision>74</cp:revision>
  <cp:lastPrinted>2014-01-23T18:53:44Z</cp:lastPrinted>
  <dcterms:created xsi:type="dcterms:W3CDTF">2010-03-04T17:56:25Z</dcterms:created>
  <dcterms:modified xsi:type="dcterms:W3CDTF">2014-01-23T23:15:03Z</dcterms:modified>
</cp:coreProperties>
</file>