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331" r:id="rId3"/>
    <p:sldId id="332" r:id="rId4"/>
    <p:sldId id="316" r:id="rId5"/>
    <p:sldId id="317" r:id="rId6"/>
    <p:sldId id="312" r:id="rId7"/>
    <p:sldId id="333" r:id="rId8"/>
    <p:sldId id="334" r:id="rId9"/>
    <p:sldId id="344" r:id="rId10"/>
    <p:sldId id="336" r:id="rId11"/>
    <p:sldId id="343" r:id="rId12"/>
    <p:sldId id="298" r:id="rId13"/>
    <p:sldId id="292" r:id="rId14"/>
    <p:sldId id="27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7D37"/>
    <a:srgbClr val="218F4B"/>
    <a:srgbClr val="CC3399"/>
    <a:srgbClr val="705500"/>
    <a:srgbClr val="9FDAFF"/>
    <a:srgbClr val="004A82"/>
    <a:srgbClr val="D8B628"/>
    <a:srgbClr val="FFFF99"/>
    <a:srgbClr val="CCE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37"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635"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DB1EA0-47C7-4CEE-8CB5-FFFCA7020C63}" type="datetimeFigureOut">
              <a:rPr lang="en-US" smtClean="0"/>
              <a:pPr/>
              <a:t>7/24/2014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A1BCFE-8DEC-415F-9950-CB51D84C6D84}" type="slidenum">
              <a:rPr lang="en-US" smtClean="0"/>
              <a:pPr/>
              <a:t>‹#›</a:t>
            </a:fld>
            <a:endParaRPr lang="en-US" dirty="0"/>
          </a:p>
        </p:txBody>
      </p:sp>
    </p:spTree>
    <p:extLst>
      <p:ext uri="{BB962C8B-B14F-4D97-AF65-F5344CB8AC3E}">
        <p14:creationId xmlns:p14="http://schemas.microsoft.com/office/powerpoint/2010/main" val="144788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2</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97631FA-1AC6-447D-A7C7-C067298E6FBB}" type="slidenum">
              <a:rPr lang="en-US" smtClean="0"/>
              <a:pPr/>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4</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5</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6</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7" name="Title Placeholder 21"/>
          <p:cNvSpPr txBox="1">
            <a:spLocks/>
          </p:cNvSpPr>
          <p:nvPr userDrawn="1"/>
        </p:nvSpPr>
        <p:spPr>
          <a:xfrm>
            <a:off x="304800" y="274638"/>
            <a:ext cx="7620000" cy="792162"/>
          </a:xfrm>
          <a:prstGeom prst="rect">
            <a:avLst/>
          </a:prstGeom>
          <a:solidFill>
            <a:srgbClr val="03187F">
              <a:alpha val="5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600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dirty="0"/>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dirty="0">
                <a:latin typeface="Calibri" pitchFamily="34" charset="0"/>
              </a:rPr>
              <a:t/>
            </a:r>
            <a:br>
              <a:rPr lang="en-US" altLang="en-US" sz="4000" b="1" dirty="0">
                <a:latin typeface="Calibri" pitchFamily="34" charset="0"/>
              </a:rPr>
            </a:br>
            <a:endParaRPr lang="en-US" altLang="en-US" sz="4000" b="1" dirty="0">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dirty="0"/>
          </a:p>
        </p:txBody>
      </p:sp>
      <p:sp>
        <p:nvSpPr>
          <p:cNvPr id="6" name="Line 6"/>
          <p:cNvSpPr>
            <a:spLocks noChangeShapeType="1"/>
          </p:cNvSpPr>
          <p:nvPr/>
        </p:nvSpPr>
        <p:spPr bwMode="auto">
          <a:xfrm>
            <a:off x="381000" y="2133600"/>
            <a:ext cx="8321675" cy="0"/>
          </a:xfrm>
          <a:prstGeom prst="line">
            <a:avLst/>
          </a:prstGeom>
          <a:noFill/>
          <a:ln w="19050">
            <a:solidFill>
              <a:srgbClr val="333399"/>
            </a:solidFill>
            <a:round/>
            <a:headEnd/>
            <a:tailEnd/>
          </a:ln>
          <a:effectLst/>
        </p:spPr>
        <p:txBody>
          <a:bodyPr/>
          <a:lstStyle/>
          <a:p>
            <a:pPr>
              <a:defRPr/>
            </a:pPr>
            <a:endParaRPr lang="en-US" dirty="0"/>
          </a:p>
        </p:txBody>
      </p:sp>
      <p:sp>
        <p:nvSpPr>
          <p:cNvPr id="7" name="Rectangle 8"/>
          <p:cNvSpPr>
            <a:spLocks noChangeArrowheads="1"/>
          </p:cNvSpPr>
          <p:nvPr userDrawn="1"/>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dirty="0">
              <a:latin typeface="Garamond" pitchFamily="18" charset="0"/>
            </a:endParaRPr>
          </a:p>
        </p:txBody>
      </p:sp>
      <p:pic>
        <p:nvPicPr>
          <p:cNvPr id="9" name="Picture 10" descr="CVFPB_logo_update3"/>
          <p:cNvPicPr preferRelativeResize="0">
            <a:picLocks noChangeArrowheads="1"/>
          </p:cNvPicPr>
          <p:nvPr userDrawn="1"/>
        </p:nvPicPr>
        <p:blipFill>
          <a:blip r:embed="rId2" cstate="print"/>
          <a:srcRect/>
          <a:stretch>
            <a:fillRect/>
          </a:stretch>
        </p:blipFill>
        <p:spPr bwMode="auto">
          <a:xfrm>
            <a:off x="8001000" y="152400"/>
            <a:ext cx="1023938" cy="1014413"/>
          </a:xfrm>
          <a:prstGeom prst="rect">
            <a:avLst/>
          </a:prstGeom>
          <a:noFill/>
          <a:ln w="9525">
            <a:noFill/>
            <a:miter lim="800000"/>
            <a:headEnd/>
            <a:tailEnd/>
          </a:ln>
        </p:spPr>
      </p:pic>
      <p:sp>
        <p:nvSpPr>
          <p:cNvPr id="13" name="Rectangle 12"/>
          <p:cNvSpPr/>
          <p:nvPr userDrawn="1"/>
        </p:nvSpPr>
        <p:spPr>
          <a:xfrm>
            <a:off x="7086600" y="6583680"/>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0"/>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a:ln w="11430"/>
                <a:solidFill>
                  <a:srgbClr val="FFC000"/>
                </a:solidFill>
                <a:effectLst>
                  <a:outerShdw blurRad="50800" dist="39000" dir="5460000" algn="tl">
                    <a:srgbClr val="000000">
                      <a:alpha val="38000"/>
                    </a:srgbClr>
                  </a:outerShdw>
                </a:effectLst>
              </a:rPr>
              <a:t>SR</a:t>
            </a:r>
          </a:p>
        </p:txBody>
      </p:sp>
      <p:sp>
        <p:nvSpPr>
          <p:cNvPr id="15" name="Rectangle 14"/>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buClr>
                <a:srgbClr val="FFFF00"/>
              </a:buClr>
              <a:buSzPct val="80000"/>
              <a:buFont typeface="Wingdings" pitchFamily="2" charset="2"/>
              <a:buChar char="§"/>
              <a:defRPr sz="2200">
                <a:latin typeface="Calibri" pitchFamily="34" charset="0"/>
              </a:defRPr>
            </a:lvl1pPr>
            <a:lvl2pPr>
              <a:buClr>
                <a:srgbClr val="FFC000"/>
              </a:buClr>
              <a:buSzPct val="80000"/>
              <a:buFont typeface="Wingdings" pitchFamily="2" charset="2"/>
              <a:buChar char="§"/>
              <a:defRPr sz="2200">
                <a:solidFill>
                  <a:schemeClr val="accent1"/>
                </a:solidFill>
                <a:latin typeface="Calibri" pitchFamily="34" charset="0"/>
              </a:defRPr>
            </a:lvl2pPr>
            <a:lvl3pPr>
              <a:buClr>
                <a:srgbClr val="FF6600"/>
              </a:buClr>
              <a:buSzPct val="80000"/>
              <a:buFont typeface="Wingdings" pitchFamily="2" charset="2"/>
              <a:buChar char="§"/>
              <a:defRPr sz="2200">
                <a:solidFill>
                  <a:schemeClr val="accent2"/>
                </a:solidFill>
                <a:latin typeface="Calibri" pitchFamily="34" charset="0"/>
              </a:defRPr>
            </a:lvl3pPr>
            <a:lvl4pPr>
              <a:buClr>
                <a:srgbClr val="FF0000"/>
              </a:buClr>
              <a:buSzPct val="80000"/>
              <a:buFont typeface="Wingdings" pitchFamily="2" charset="2"/>
              <a:buChar char="§"/>
              <a:defRPr sz="2200">
                <a:solidFill>
                  <a:schemeClr val="accent2"/>
                </a:solidFill>
                <a:latin typeface="Calibri" pitchFamily="34" charset="0"/>
              </a:defRPr>
            </a:lvl4pPr>
            <a:lvl5pPr>
              <a:buClr>
                <a:srgbClr val="D00028"/>
              </a:buClr>
              <a:buSzPct val="80000"/>
              <a:buFont typeface="Wingdings" pitchFamily="2" charset="2"/>
              <a:buChar char="§"/>
              <a:defRPr sz="2200">
                <a:solidFill>
                  <a:schemeClr val="accent2"/>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accent1"/>
                </a:solidFill>
                <a:latin typeface="Calibri" pitchFamily="34" charset="0"/>
              </a:defRPr>
            </a:lvl2pPr>
            <a:lvl3pPr>
              <a:spcBef>
                <a:spcPts val="1200"/>
              </a:spcBef>
              <a:buClr>
                <a:srgbClr val="FF6600"/>
              </a:buClr>
              <a:buSzPct val="80000"/>
              <a:buFont typeface="Wingdings" pitchFamily="2" charset="2"/>
              <a:buChar char="§"/>
              <a:defRPr sz="2200">
                <a:solidFill>
                  <a:schemeClr val="accent2"/>
                </a:solidFill>
                <a:latin typeface="Calibri" pitchFamily="34" charset="0"/>
              </a:defRPr>
            </a:lvl3pPr>
            <a:lvl4pPr>
              <a:spcBef>
                <a:spcPts val="1200"/>
              </a:spcBef>
              <a:buClr>
                <a:srgbClr val="FF0000"/>
              </a:buClr>
              <a:buSzPct val="80000"/>
              <a:buFont typeface="Wingdings" pitchFamily="2" charset="2"/>
              <a:buChar char="§"/>
              <a:defRPr sz="2200">
                <a:solidFill>
                  <a:schemeClr val="accent2"/>
                </a:solidFill>
                <a:latin typeface="Calibri" pitchFamily="34" charset="0"/>
              </a:defRPr>
            </a:lvl4pPr>
            <a:lvl5pPr>
              <a:spcBef>
                <a:spcPts val="1200"/>
              </a:spcBef>
              <a:buClr>
                <a:srgbClr val="A50021"/>
              </a:buClr>
              <a:buSzPct val="80000"/>
              <a:buFont typeface="Wingdings" pitchFamily="2" charset="2"/>
              <a:buChar char="§"/>
              <a:defRPr sz="2200">
                <a:solidFill>
                  <a:schemeClr val="accent2"/>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0"/>
            <a:ext cx="4267200" cy="5105401"/>
          </a:xfrm>
          <a:solidFill>
            <a:srgbClr val="03187F">
              <a:alpha val="5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18882_Hyd%20Analysis_2009.pdf"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18882_draft%20permit.pdf" TargetMode="External"/><Relationship Id="rId2" Type="http://schemas.openxmlformats.org/officeDocument/2006/relationships/slideLayout" Target="../slideLayouts/slideLayout2.xml"/><Relationship Id="rId16" Type="http://schemas.openxmlformats.org/officeDocument/2006/relationships/hyperlink" Target="18882_Abbott_Lake_Restoration_Project_accepted_LD_1_July_22_2014.pd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p%20detail.pdf"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74638"/>
            <a:ext cx="7620000" cy="792162"/>
          </a:xfrm>
          <a:prstGeom prst="rect">
            <a:avLst/>
          </a:prstGeom>
          <a:solidFill>
            <a:srgbClr val="03187F">
              <a:alpha val="50000"/>
            </a:srgbClr>
          </a:solidFill>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28600" y="1295400"/>
            <a:ext cx="8686800" cy="5181600"/>
          </a:xfrm>
          <a:prstGeom prst="rect">
            <a:avLst/>
          </a:prstGeom>
          <a:solidFill>
            <a:srgbClr val="03187F">
              <a:alpha val="50000"/>
            </a:srgbClr>
          </a:solidFill>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7" name="Picture 6" descr="CVFPB_logo_update3"/>
          <p:cNvPicPr preferRelativeResize="0">
            <a:picLocks noChangeArrowheads="1"/>
          </p:cNvPicPr>
          <p:nvPr/>
        </p:nvPicPr>
        <p:blipFill>
          <a:blip r:embed="rId14" cstate="print"/>
          <a:srcRect/>
          <a:stretch>
            <a:fillRect/>
          </a:stretch>
        </p:blipFill>
        <p:spPr bwMode="auto">
          <a:xfrm>
            <a:off x="8001000" y="152400"/>
            <a:ext cx="1023938" cy="1014413"/>
          </a:xfrm>
          <a:prstGeom prst="rect">
            <a:avLst/>
          </a:prstGeom>
          <a:noFill/>
          <a:ln w="9525">
            <a:noFill/>
            <a:miter lim="800000"/>
            <a:headEnd/>
            <a:tailEnd/>
          </a:ln>
        </p:spPr>
      </p:pic>
      <p:sp>
        <p:nvSpPr>
          <p:cNvPr id="8" name="Freeform 7"/>
          <p:cNvSpPr/>
          <p:nvPr/>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Connector 9"/>
          <p:cNvCxnSpPr/>
          <p:nvPr/>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6581001"/>
            <a:ext cx="4191000" cy="276999"/>
          </a:xfrm>
          <a:prstGeom prst="rect">
            <a:avLst/>
          </a:prstGeom>
          <a:noFill/>
        </p:spPr>
        <p:txBody>
          <a:bodyPr wrap="square" rtlCol="0">
            <a:spAutoFit/>
          </a:bodyPr>
          <a:lstStyle/>
          <a:p>
            <a:r>
              <a:rPr lang="en-US" sz="1200" dirty="0" smtClean="0">
                <a:solidFill>
                  <a:schemeClr val="accent1"/>
                </a:solidFill>
              </a:rPr>
              <a:t>CVFPB Meeting – July</a:t>
            </a:r>
            <a:r>
              <a:rPr lang="en-US" sz="1200" baseline="0" dirty="0" smtClean="0">
                <a:solidFill>
                  <a:schemeClr val="accent1"/>
                </a:solidFill>
              </a:rPr>
              <a:t> 25</a:t>
            </a:r>
            <a:r>
              <a:rPr lang="en-US" sz="1200" dirty="0" smtClean="0">
                <a:solidFill>
                  <a:schemeClr val="accent1"/>
                </a:solidFill>
              </a:rPr>
              <a:t>, 2014 - Agenda Item No. 12</a:t>
            </a:r>
            <a:r>
              <a:rPr lang="en-US" sz="1200" baseline="0" dirty="0" smtClean="0">
                <a:solidFill>
                  <a:schemeClr val="accent1"/>
                </a:solidFill>
              </a:rPr>
              <a:t>-A</a:t>
            </a:r>
            <a:r>
              <a:rPr lang="en-US" sz="1200" dirty="0" smtClean="0">
                <a:solidFill>
                  <a:schemeClr val="accent1"/>
                </a:solidFill>
              </a:rPr>
              <a:t> </a:t>
            </a:r>
            <a:endParaRPr lang="en-US" sz="1200" dirty="0">
              <a:solidFill>
                <a:schemeClr val="accent1"/>
              </a:solidFill>
            </a:endParaRPr>
          </a:p>
        </p:txBody>
      </p:sp>
      <p:sp>
        <p:nvSpPr>
          <p:cNvPr id="9" name="Rectangle 8">
            <a:hlinkClick r:id="rId15" action="ppaction://hlinkfile"/>
          </p:cNvPr>
          <p:cNvSpPr/>
          <p:nvPr/>
        </p:nvSpPr>
        <p:spPr>
          <a:xfrm>
            <a:off x="4114800" y="6532230"/>
            <a:ext cx="609601"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705500"/>
                </a:solidFill>
                <a:effectLst>
                  <a:outerShdw blurRad="50800" dist="39000" dir="5460000" algn="tl">
                    <a:srgbClr val="000000">
                      <a:alpha val="38000"/>
                    </a:srgbClr>
                  </a:outerShdw>
                </a:effectLst>
              </a:rPr>
              <a:t>Site</a:t>
            </a:r>
            <a:endParaRPr lang="en-US" sz="1400" b="1" dirty="0">
              <a:ln w="11430"/>
              <a:solidFill>
                <a:srgbClr val="705500"/>
              </a:solidFill>
              <a:effectLst>
                <a:outerShdw blurRad="50800" dist="39000" dir="5460000" algn="tl">
                  <a:srgbClr val="000000">
                    <a:alpha val="38000"/>
                  </a:srgbClr>
                </a:outerShdw>
              </a:effectLst>
            </a:endParaRPr>
          </a:p>
        </p:txBody>
      </p:sp>
      <p:sp>
        <p:nvSpPr>
          <p:cNvPr id="15" name="Rectangle 14">
            <a:hlinkClick r:id="rId16" action="ppaction://hlinkfile"/>
          </p:cNvPr>
          <p:cNvSpPr/>
          <p:nvPr userDrawn="1"/>
        </p:nvSpPr>
        <p:spPr>
          <a:xfrm>
            <a:off x="4648200" y="6533077"/>
            <a:ext cx="13716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705500"/>
                </a:solidFill>
                <a:effectLst>
                  <a:outerShdw blurRad="50800" dist="39000" dir="5460000" algn="tl">
                    <a:srgbClr val="000000">
                      <a:alpha val="38000"/>
                    </a:srgbClr>
                  </a:outerShdw>
                </a:effectLst>
              </a:rPr>
              <a:t>Planting</a:t>
            </a:r>
            <a:r>
              <a:rPr lang="en-US" sz="1400" b="1" baseline="0" dirty="0" smtClean="0">
                <a:ln w="11430"/>
                <a:solidFill>
                  <a:srgbClr val="705500"/>
                </a:solidFill>
                <a:effectLst>
                  <a:outerShdw blurRad="50800" dist="39000" dir="5460000" algn="tl">
                    <a:srgbClr val="000000">
                      <a:alpha val="38000"/>
                    </a:srgbClr>
                  </a:outerShdw>
                </a:effectLst>
              </a:rPr>
              <a:t> Plan</a:t>
            </a:r>
            <a:endParaRPr lang="en-US" sz="1400" b="1" dirty="0">
              <a:ln w="11430"/>
              <a:solidFill>
                <a:srgbClr val="705500"/>
              </a:solidFill>
              <a:effectLst>
                <a:outerShdw blurRad="50800" dist="39000" dir="5460000" algn="tl">
                  <a:srgbClr val="000000">
                    <a:alpha val="38000"/>
                  </a:srgbClr>
                </a:outerShdw>
              </a:effectLst>
            </a:endParaRPr>
          </a:p>
        </p:txBody>
      </p:sp>
      <p:sp>
        <p:nvSpPr>
          <p:cNvPr id="11" name="Rectangle 10">
            <a:hlinkClick r:id="rId17" action="ppaction://hlinkfile"/>
          </p:cNvPr>
          <p:cNvSpPr/>
          <p:nvPr userDrawn="1"/>
        </p:nvSpPr>
        <p:spPr>
          <a:xfrm>
            <a:off x="5895975" y="6531588"/>
            <a:ext cx="13716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705500"/>
                </a:solidFill>
                <a:effectLst>
                  <a:outerShdw blurRad="50800" dist="39000" dir="5460000" algn="tl">
                    <a:srgbClr val="000000">
                      <a:alpha val="38000"/>
                    </a:srgbClr>
                  </a:outerShdw>
                </a:effectLst>
              </a:rPr>
              <a:t>Draft</a:t>
            </a:r>
            <a:r>
              <a:rPr lang="en-US" sz="1400" b="1" baseline="0" dirty="0" smtClean="0">
                <a:ln w="11430"/>
                <a:solidFill>
                  <a:srgbClr val="705500"/>
                </a:solidFill>
                <a:effectLst>
                  <a:outerShdw blurRad="50800" dist="39000" dir="5460000" algn="tl">
                    <a:srgbClr val="000000">
                      <a:alpha val="38000"/>
                    </a:srgbClr>
                  </a:outerShdw>
                </a:effectLst>
              </a:rPr>
              <a:t> Permit</a:t>
            </a:r>
            <a:endParaRPr lang="en-US" sz="1400" b="1" dirty="0">
              <a:ln w="11430"/>
              <a:solidFill>
                <a:srgbClr val="705500"/>
              </a:solidFill>
              <a:effectLst>
                <a:outerShdw blurRad="50800" dist="39000" dir="5460000" algn="tl">
                  <a:srgbClr val="000000">
                    <a:alpha val="38000"/>
                  </a:srgbClr>
                </a:outerShdw>
              </a:effectLst>
            </a:endParaRPr>
          </a:p>
        </p:txBody>
      </p:sp>
      <p:sp>
        <p:nvSpPr>
          <p:cNvPr id="14" name="Rectangle 13">
            <a:hlinkClick r:id="rId18" action="ppaction://hlinkfile"/>
          </p:cNvPr>
          <p:cNvSpPr/>
          <p:nvPr userDrawn="1"/>
        </p:nvSpPr>
        <p:spPr>
          <a:xfrm>
            <a:off x="7162800" y="6531173"/>
            <a:ext cx="13716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err="1" smtClean="0">
                <a:ln w="11430"/>
                <a:solidFill>
                  <a:srgbClr val="705500"/>
                </a:solidFill>
                <a:effectLst>
                  <a:outerShdw blurRad="50800" dist="39000" dir="5460000" algn="tl">
                    <a:srgbClr val="000000">
                      <a:alpha val="38000"/>
                    </a:srgbClr>
                  </a:outerShdw>
                </a:effectLst>
              </a:rPr>
              <a:t>Hyd</a:t>
            </a:r>
            <a:r>
              <a:rPr lang="en-US" sz="1400" b="1" baseline="0" dirty="0" smtClean="0">
                <a:ln w="11430"/>
                <a:solidFill>
                  <a:srgbClr val="705500"/>
                </a:solidFill>
                <a:effectLst>
                  <a:outerShdw blurRad="50800" dist="39000" dir="5460000" algn="tl">
                    <a:srgbClr val="000000">
                      <a:alpha val="38000"/>
                    </a:srgbClr>
                  </a:outerShdw>
                </a:effectLst>
              </a:rPr>
              <a:t> Analysis</a:t>
            </a:r>
            <a:endParaRPr lang="en-US" sz="1400" b="1" dirty="0">
              <a:ln w="11430"/>
              <a:solidFill>
                <a:srgbClr val="705500"/>
              </a:solidFill>
              <a:effectLst>
                <a:outerShdw blurRad="50800" dist="39000" dir="5460000" algn="tl">
                  <a:srgbClr val="000000">
                    <a:alpha val="38000"/>
                  </a:srgbClr>
                </a:outerShdw>
              </a:effectLs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18882_LD-1%20conditions.pdf" TargetMode="External"/><Relationship Id="rId2" Type="http://schemas.openxmlformats.org/officeDocument/2006/relationships/hyperlink" Target="Sutter%20Yard%20Endorsement.pdf" TargetMode="External"/><Relationship Id="rId1" Type="http://schemas.openxmlformats.org/officeDocument/2006/relationships/slideLayout" Target="../slideLayouts/slideLayout2.xml"/><Relationship Id="rId4" Type="http://schemas.openxmlformats.org/officeDocument/2006/relationships/hyperlink" Target="18882_Corps%20no%20objection%20ltr.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map%20zoom.pdf" TargetMode="External"/><Relationship Id="rId4" Type="http://schemas.openxmlformats.org/officeDocument/2006/relationships/hyperlink" Target="FRWA.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18882_project%20enhancement%20map.pdf" TargetMode="External"/><Relationship Id="rId2" Type="http://schemas.openxmlformats.org/officeDocument/2006/relationships/hyperlink" Target="SSJDD%20Easements.pdf" TargetMode="External"/><Relationship Id="rId1" Type="http://schemas.openxmlformats.org/officeDocument/2006/relationships/slideLayout" Target="../slideLayouts/slideLayout2.xml"/><Relationship Id="rId4" Type="http://schemas.openxmlformats.org/officeDocument/2006/relationships/hyperlink" Target="woodland%20tile%20near%20leve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18882_clear%20areas.pdf" TargetMode="External"/><Relationship Id="rId2" Type="http://schemas.openxmlformats.org/officeDocument/2006/relationships/hyperlink" Target="VMP_6.12.1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2209800"/>
            <a:ext cx="8229600" cy="3886200"/>
          </a:xfrm>
          <a:prstGeom prst="rect">
            <a:avLst/>
          </a:prstGeom>
          <a:solidFill>
            <a:srgbClr val="03187F">
              <a:alpha val="50000"/>
            </a:srgbClr>
          </a:solidFill>
          <a:ln>
            <a:miter lim="800000"/>
            <a:headEnd/>
            <a:tailEnd/>
          </a:ln>
        </p:spPr>
        <p:txBody>
          <a:bodyPr vert="horz" lIns="182880" tIns="0" rIns="45720" bIns="0" anchor="ctr">
            <a:normAutofit fontScale="92500" lnSpcReduction="100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en-US" sz="3800" b="1" i="0" u="none" strike="noStrike" kern="1200" cap="none" spc="0" normalizeH="0" baseline="0" noProof="0" dirty="0" smtClean="0">
                <a:ln w="6350">
                  <a:noFill/>
                </a:ln>
                <a:solidFill>
                  <a:srgbClr val="FFFF00"/>
                </a:solidFill>
                <a:effectLst>
                  <a:outerShdw blurRad="127000" dist="200000" dir="2700000" algn="tl" rotWithShape="0">
                    <a:srgbClr val="000000">
                      <a:alpha val="30000"/>
                    </a:srgbClr>
                  </a:outerShdw>
                </a:effectLst>
                <a:uLnTx/>
                <a:uFillTx/>
                <a:latin typeface="Calibri" pitchFamily="34" charset="0"/>
                <a:ea typeface="+mj-ea"/>
                <a:cs typeface="+mj-cs"/>
              </a:rPr>
              <a:t>AGENDA ITEM </a:t>
            </a:r>
            <a:r>
              <a:rPr lang="en-US" sz="3800" b="1" dirty="0" smtClean="0">
                <a:ln w="6350">
                  <a:noFill/>
                </a:ln>
                <a:solidFill>
                  <a:srgbClr val="FFFF00"/>
                </a:solidFill>
                <a:effectLst>
                  <a:outerShdw blurRad="127000" dist="200000" dir="2700000" algn="tl" rotWithShape="0">
                    <a:srgbClr val="000000">
                      <a:alpha val="30000"/>
                    </a:srgbClr>
                  </a:outerShdw>
                </a:effectLst>
                <a:latin typeface="Calibri" pitchFamily="34" charset="0"/>
                <a:ea typeface="+mj-ea"/>
                <a:cs typeface="+mj-cs"/>
              </a:rPr>
              <a:t>12-A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en-US" sz="3800" b="1" dirty="0" smtClean="0">
                <a:ln w="6350">
                  <a:noFill/>
                </a:ln>
                <a:solidFill>
                  <a:srgbClr val="FFFF00"/>
                </a:solidFill>
                <a:effectLst>
                  <a:outerShdw blurRad="127000" dist="200000" dir="2700000" algn="tl" rotWithShape="0">
                    <a:srgbClr val="000000">
                      <a:alpha val="30000"/>
                    </a:srgbClr>
                  </a:outerShdw>
                </a:effectLst>
                <a:latin typeface="Calibri" pitchFamily="34" charset="0"/>
                <a:ea typeface="+mj-ea"/>
                <a:cs typeface="+mj-cs"/>
              </a:rPr>
              <a:t>Resolution 2014-25</a:t>
            </a:r>
          </a:p>
          <a:p>
            <a:pPr marL="0" marR="0" lvl="0" indent="0" algn="ctr" defTabSz="914400" rtl="0" eaLnBrk="1" fontAlgn="auto" latinLnBrk="0" hangingPunct="1">
              <a:lnSpc>
                <a:spcPct val="100000"/>
              </a:lnSpc>
              <a:spcBef>
                <a:spcPct val="0"/>
              </a:spcBef>
              <a:spcAft>
                <a:spcPts val="1200"/>
              </a:spcAft>
              <a:buClrTx/>
              <a:buSzTx/>
              <a:buFontTx/>
              <a:buNone/>
              <a:tabLst/>
              <a:defRPr/>
            </a:pPr>
            <a:r>
              <a:rPr lang="en-US" sz="3800" b="1" dirty="0" smtClean="0">
                <a:ln w="6350">
                  <a:noFill/>
                </a:ln>
                <a:solidFill>
                  <a:srgbClr val="FFFF00"/>
                </a:solidFill>
                <a:effectLst>
                  <a:outerShdw blurRad="127000" dist="200000" dir="2700000" algn="tl" rotWithShape="0">
                    <a:srgbClr val="000000">
                      <a:alpha val="30000"/>
                    </a:srgbClr>
                  </a:outerShdw>
                </a:effectLst>
                <a:latin typeface="Calibri" pitchFamily="34" charset="0"/>
                <a:ea typeface="+mj-ea"/>
                <a:cs typeface="+mj-cs"/>
              </a:rPr>
              <a:t>Application</a:t>
            </a:r>
            <a:r>
              <a:rPr kumimoji="0" lang="en-US" sz="3800" b="1" i="0" u="none" strike="noStrike" kern="1200" cap="none" spc="0" normalizeH="0" baseline="0" noProof="0" dirty="0" smtClean="0">
                <a:ln w="6350">
                  <a:noFill/>
                </a:ln>
                <a:solidFill>
                  <a:srgbClr val="FFFF00"/>
                </a:solidFill>
                <a:effectLst>
                  <a:outerShdw blurRad="127000" dist="200000" dir="2700000" algn="tl" rotWithShape="0">
                    <a:srgbClr val="000000">
                      <a:alpha val="30000"/>
                    </a:srgbClr>
                  </a:outerShdw>
                </a:effectLst>
                <a:uLnTx/>
                <a:uFillTx/>
                <a:latin typeface="Calibri" pitchFamily="34" charset="0"/>
                <a:ea typeface="+mj-ea"/>
                <a:cs typeface="+mj-cs"/>
              </a:rPr>
              <a:t> No. 18882</a:t>
            </a:r>
          </a:p>
          <a:p>
            <a:pPr marL="0" marR="0" lvl="0" indent="0" algn="ctr" defTabSz="914400" rtl="0" eaLnBrk="1" fontAlgn="auto" latinLnBrk="0" hangingPunct="1">
              <a:lnSpc>
                <a:spcPct val="100000"/>
              </a:lnSpc>
              <a:spcBef>
                <a:spcPct val="0"/>
              </a:spcBef>
              <a:spcAft>
                <a:spcPts val="1200"/>
              </a:spcAft>
              <a:buClrTx/>
              <a:buSzTx/>
              <a:buFontTx/>
              <a:buNone/>
              <a:tabLst/>
              <a:defRPr/>
            </a:pPr>
            <a:r>
              <a:rPr lang="en-US" sz="3800" b="1" dirty="0" smtClean="0">
                <a:ln w="6350">
                  <a:noFill/>
                </a:ln>
                <a:solidFill>
                  <a:srgbClr val="FFFF00"/>
                </a:solidFill>
                <a:effectLst>
                  <a:outerShdw blurRad="127000" dist="200000" dir="2700000" algn="tl" rotWithShape="0">
                    <a:srgbClr val="000000">
                      <a:alpha val="30000"/>
                    </a:srgbClr>
                  </a:outerShdw>
                </a:effectLst>
                <a:latin typeface="Calibri" pitchFamily="34" charset="0"/>
                <a:ea typeface="+mj-ea"/>
                <a:cs typeface="+mj-cs"/>
              </a:rPr>
              <a:t>Abbott Lake Restoration Project</a:t>
            </a:r>
            <a:endParaRPr kumimoji="0" lang="en-US" sz="3800" b="1" i="0" u="none" strike="noStrike" kern="1200" cap="none" spc="0" normalizeH="0" baseline="0" noProof="0" dirty="0" smtClean="0">
              <a:ln w="6350">
                <a:noFill/>
              </a:ln>
              <a:solidFill>
                <a:srgbClr val="FFFF00"/>
              </a:solidFill>
              <a:effectLst>
                <a:outerShdw blurRad="127000" dist="200000" dir="2700000" algn="tl" rotWithShape="0">
                  <a:srgbClr val="000000">
                    <a:alpha val="30000"/>
                  </a:srgbClr>
                </a:outerShdw>
              </a:effectLst>
              <a:uLnTx/>
              <a:uFillTx/>
              <a:latin typeface="Calibri" pitchFamily="34" charset="0"/>
              <a:ea typeface="+mj-ea"/>
              <a:cs typeface="+mj-cs"/>
            </a:endParaRPr>
          </a:p>
          <a:p>
            <a:pPr marL="0" marR="0" lvl="0" indent="0" algn="l" defTabSz="914400" rtl="0" eaLnBrk="1" fontAlgn="auto" latinLnBrk="0" hangingPunct="1">
              <a:lnSpc>
                <a:spcPct val="100000"/>
              </a:lnSpc>
              <a:spcBef>
                <a:spcPct val="0"/>
              </a:spcBef>
              <a:spcAft>
                <a:spcPts val="1200"/>
              </a:spcAft>
              <a:buClrTx/>
              <a:buSzTx/>
              <a:buFontTx/>
              <a:buNone/>
              <a:tabLst/>
              <a:defRPr/>
            </a:pPr>
            <a:endParaRPr kumimoji="0" lang="en-US" sz="1200" b="1" i="0" u="none" strike="noStrike" kern="1200" cap="none" spc="0" normalizeH="0" baseline="0" noProof="0" dirty="0" smtClean="0">
              <a:ln w="6350">
                <a:noFill/>
              </a:ln>
              <a:effectLst>
                <a:outerShdw blurRad="127000" dist="200000" dir="2700000" algn="tl" rotWithShape="0">
                  <a:srgbClr val="000000">
                    <a:alpha val="30000"/>
                  </a:srgbClr>
                </a:outerShdw>
              </a:effectLst>
              <a:uLnTx/>
              <a:uFillTx/>
              <a:latin typeface="Calibri" pitchFamily="34" charset="0"/>
              <a:ea typeface="+mj-ea"/>
              <a:cs typeface="+mj-cs"/>
            </a:endParaRP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en-US" sz="3200" b="1" i="0" u="none" strike="noStrike" kern="1200" cap="none" spc="0" normalizeH="0" baseline="0" noProof="0" dirty="0" smtClean="0">
                <a:ln w="6350">
                  <a:noFill/>
                </a:ln>
                <a:effectLst>
                  <a:outerShdw blurRad="127000" dist="200000" dir="2700000" algn="tl" rotWithShape="0">
                    <a:srgbClr val="000000">
                      <a:alpha val="30000"/>
                    </a:srgbClr>
                  </a:outerShdw>
                </a:effectLst>
                <a:uLnTx/>
                <a:uFillTx/>
                <a:latin typeface="Calibri" pitchFamily="34" charset="0"/>
                <a:ea typeface="+mj-ea"/>
                <a:cs typeface="+mj-cs"/>
              </a:rPr>
              <a:t>Applicant:  </a:t>
            </a:r>
            <a:r>
              <a:rPr lang="en-US" sz="3200" b="1" dirty="0" smtClean="0">
                <a:ln w="6350">
                  <a:noFill/>
                </a:ln>
                <a:effectLst>
                  <a:outerShdw blurRad="127000" dist="200000" dir="2700000" algn="tl" rotWithShape="0">
                    <a:srgbClr val="000000">
                      <a:alpha val="30000"/>
                    </a:srgbClr>
                  </a:outerShdw>
                </a:effectLst>
                <a:latin typeface="Calibri" pitchFamily="34" charset="0"/>
                <a:ea typeface="+mj-ea"/>
                <a:cs typeface="+mj-cs"/>
              </a:rPr>
              <a:t>California Department of Fish and Wildlife</a:t>
            </a:r>
          </a:p>
        </p:txBody>
      </p:sp>
      <p:sp>
        <p:nvSpPr>
          <p:cNvPr id="6" name="Rectangle 5"/>
          <p:cNvSpPr/>
          <p:nvPr/>
        </p:nvSpPr>
        <p:spPr>
          <a:xfrm>
            <a:off x="304800" y="263104"/>
            <a:ext cx="7620000" cy="769441"/>
          </a:xfrm>
          <a:prstGeom prst="rect">
            <a:avLst/>
          </a:prstGeom>
          <a:effectLst>
            <a:outerShdw blurRad="50800" dist="50800" dir="5400000" algn="ctr" rotWithShape="0">
              <a:schemeClr val="bg1"/>
            </a:outerShdw>
          </a:effectLst>
        </p:spPr>
        <p:txBody>
          <a:bodyPr wrap="square">
            <a:spAutoFit/>
          </a:bodyPr>
          <a:lstStyle/>
          <a:p>
            <a:pPr algn="ctr"/>
            <a:r>
              <a:rPr lang="en-US" sz="4400" b="1" dirty="0" smtClean="0">
                <a:effectLst>
                  <a:outerShdw blurRad="38100" dist="38100" dir="2700000" algn="tl">
                    <a:srgbClr val="000000">
                      <a:alpha val="43137"/>
                    </a:srgbClr>
                  </a:outerShdw>
                </a:effectLst>
                <a:latin typeface="Blue Highway" pitchFamily="2" charset="0"/>
              </a:rPr>
              <a:t>CVFPB MEETING – July 25, 2014</a:t>
            </a:r>
            <a:endParaRPr lang="en-US" sz="4400" b="1" dirty="0">
              <a:effectLst>
                <a:outerShdw blurRad="38100" dist="38100" dir="2700000" algn="tl">
                  <a:srgbClr val="000000">
                    <a:alpha val="43137"/>
                  </a:srgbClr>
                </a:outerShdw>
              </a:effectLst>
              <a:latin typeface="Blue Highway"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ANALYSIS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 </a:t>
            </a:r>
            <a:r>
              <a:rPr lang="en-US" dirty="0"/>
              <a:t>two dimensional hydraulic model (RMA2), </a:t>
            </a:r>
            <a:r>
              <a:rPr lang="en-US" dirty="0" smtClean="0"/>
              <a:t>was </a:t>
            </a:r>
            <a:r>
              <a:rPr lang="en-US" dirty="0"/>
              <a:t>used </a:t>
            </a:r>
            <a:r>
              <a:rPr lang="en-US" dirty="0" smtClean="0"/>
              <a:t>to assess the potential hydraulic impacts from the project;</a:t>
            </a:r>
          </a:p>
          <a:p>
            <a:r>
              <a:rPr lang="en-US" dirty="0"/>
              <a:t>B</a:t>
            </a:r>
            <a:r>
              <a:rPr lang="en-US" dirty="0" smtClean="0"/>
              <a:t>oth </a:t>
            </a:r>
            <a:r>
              <a:rPr lang="en-US" dirty="0"/>
              <a:t>the 19-acre north field and the 150-acre south </a:t>
            </a:r>
            <a:r>
              <a:rPr lang="en-US" dirty="0" smtClean="0"/>
              <a:t>field were included in the 2009 analysis;</a:t>
            </a:r>
          </a:p>
          <a:p>
            <a:r>
              <a:rPr lang="en-US" dirty="0" smtClean="0"/>
              <a:t>The 1-in-100 </a:t>
            </a:r>
            <a:r>
              <a:rPr lang="en-US" dirty="0"/>
              <a:t>event (281,000-cfs) and 1-in-200 </a:t>
            </a:r>
            <a:r>
              <a:rPr lang="en-US" dirty="0" smtClean="0"/>
              <a:t>event </a:t>
            </a:r>
            <a:r>
              <a:rPr lang="en-US" dirty="0"/>
              <a:t>(353,000-cfs</a:t>
            </a:r>
            <a:r>
              <a:rPr lang="en-US" dirty="0" smtClean="0"/>
              <a:t>) were modeled.  The 1957 USACE project design flow is 300,000-cfs;</a:t>
            </a:r>
          </a:p>
          <a:p>
            <a:r>
              <a:rPr lang="en-US" dirty="0" smtClean="0"/>
              <a:t>The analysis resulted in a localized water surface elevation increase </a:t>
            </a:r>
            <a:r>
              <a:rPr lang="en-US" dirty="0"/>
              <a:t>in </a:t>
            </a:r>
            <a:r>
              <a:rPr lang="en-US" dirty="0" smtClean="0"/>
              <a:t>of </a:t>
            </a:r>
            <a:r>
              <a:rPr lang="en-US" dirty="0"/>
              <a:t>approximately 0.15 feet for both the 1-in-100 and 1-in-200 </a:t>
            </a:r>
            <a:r>
              <a:rPr lang="en-US" dirty="0" smtClean="0"/>
              <a:t>events, most of the impacts were due to the changes in the north field;</a:t>
            </a:r>
          </a:p>
          <a:p>
            <a:r>
              <a:rPr lang="en-US" dirty="0" smtClean="0"/>
              <a:t>There was no </a:t>
            </a:r>
            <a:r>
              <a:rPr lang="en-US" dirty="0"/>
              <a:t>significant </a:t>
            </a:r>
            <a:r>
              <a:rPr lang="en-US" dirty="0" smtClean="0"/>
              <a:t>increases </a:t>
            </a:r>
            <a:r>
              <a:rPr lang="en-US" dirty="0"/>
              <a:t>in </a:t>
            </a:r>
            <a:r>
              <a:rPr lang="en-US" dirty="0" smtClean="0"/>
              <a:t>water velocity </a:t>
            </a:r>
            <a:r>
              <a:rPr lang="en-US" dirty="0"/>
              <a:t>for </a:t>
            </a:r>
            <a:r>
              <a:rPr lang="en-US" dirty="0" smtClean="0"/>
              <a:t>either event.</a:t>
            </a: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10</a:t>
            </a:fld>
            <a:endParaRPr lang="en-US"/>
          </a:p>
        </p:txBody>
      </p:sp>
    </p:spTree>
    <p:extLst>
      <p:ext uri="{BB962C8B-B14F-4D97-AF65-F5344CB8AC3E}">
        <p14:creationId xmlns:p14="http://schemas.microsoft.com/office/powerpoint/2010/main" val="25612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AGENCY COMMENTS/ENDORSEMENTS</a:t>
            </a:r>
            <a:endParaRPr lang="en-US" sz="4400" dirty="0"/>
          </a:p>
        </p:txBody>
      </p:sp>
      <p:sp>
        <p:nvSpPr>
          <p:cNvPr id="3" name="Content Placeholder 2"/>
          <p:cNvSpPr>
            <a:spLocks noGrp="1"/>
          </p:cNvSpPr>
          <p:nvPr>
            <p:ph idx="1"/>
          </p:nvPr>
        </p:nvSpPr>
        <p:spPr/>
        <p:txBody>
          <a:bodyPr/>
          <a:lstStyle/>
          <a:p>
            <a:pPr lvl="0"/>
            <a:r>
              <a:rPr lang="en-US" dirty="0" smtClean="0"/>
              <a:t>The </a:t>
            </a:r>
            <a:r>
              <a:rPr lang="en-US" dirty="0"/>
              <a:t>Department of Water Resources Flood Maintenance Office (FMO)/Sutter Maintenance Yard has endorsed the project with </a:t>
            </a:r>
            <a:r>
              <a:rPr lang="en-US" dirty="0" smtClean="0"/>
              <a:t>conditions; these conditions </a:t>
            </a:r>
            <a:r>
              <a:rPr lang="en-US" dirty="0"/>
              <a:t>will be incorporated into the permit as Exhibit </a:t>
            </a:r>
            <a:r>
              <a:rPr lang="en-US" dirty="0" smtClean="0"/>
              <a:t>B. </a:t>
            </a:r>
          </a:p>
          <a:p>
            <a:pPr marL="137160" lvl="0" indent="0">
              <a:buNone/>
            </a:pPr>
            <a:endParaRPr lang="en-US" dirty="0" smtClean="0"/>
          </a:p>
          <a:p>
            <a:pPr lvl="0"/>
            <a:r>
              <a:rPr lang="en-US" dirty="0" smtClean="0"/>
              <a:t>Levee District 1 – Sutter has endorsed the project with conditions; these conditions will be incorporated into the permit as Exhibit C.  </a:t>
            </a:r>
          </a:p>
          <a:p>
            <a:pPr marL="137160" lvl="0" indent="0">
              <a:buNone/>
            </a:pPr>
            <a:endParaRPr lang="en-US" dirty="0" smtClean="0"/>
          </a:p>
          <a:p>
            <a:pPr lvl="0"/>
            <a:r>
              <a:rPr lang="en-US" dirty="0" smtClean="0"/>
              <a:t>The </a:t>
            </a:r>
            <a:r>
              <a:rPr lang="en-US" dirty="0"/>
              <a:t>U.S. Army Corps of Engineers </a:t>
            </a:r>
            <a:r>
              <a:rPr lang="en-US" dirty="0" smtClean="0"/>
              <a:t>no-objection letter </a:t>
            </a:r>
            <a:r>
              <a:rPr lang="en-US" u="sng" dirty="0"/>
              <a:t>has been received</a:t>
            </a:r>
            <a:r>
              <a:rPr lang="en-US" dirty="0"/>
              <a:t> for this application.  The USACE District Engineer has no objection to the project, subject to </a:t>
            </a:r>
            <a:r>
              <a:rPr lang="en-US" dirty="0" smtClean="0"/>
              <a:t>conditions which will be incorporated into the permit </a:t>
            </a:r>
            <a:r>
              <a:rPr lang="en-US" dirty="0"/>
              <a:t>as Exhibit D</a:t>
            </a:r>
            <a:r>
              <a:rPr lang="en-US" dirty="0" smtClean="0"/>
              <a:t>.</a:t>
            </a:r>
            <a:endParaRPr lang="en-US"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11</a:t>
            </a:fld>
            <a:endParaRPr lang="en-US"/>
          </a:p>
        </p:txBody>
      </p:sp>
      <p:sp>
        <p:nvSpPr>
          <p:cNvPr id="6" name="Explosion 1 5">
            <a:hlinkClick r:id="rId2" action="ppaction://hlinkfile"/>
          </p:cNvPr>
          <p:cNvSpPr/>
          <p:nvPr/>
        </p:nvSpPr>
        <p:spPr>
          <a:xfrm>
            <a:off x="1981200" y="24384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a:hlinkClick r:id="rId3" action="ppaction://hlinkfile"/>
          </p:cNvPr>
          <p:cNvSpPr/>
          <p:nvPr/>
        </p:nvSpPr>
        <p:spPr>
          <a:xfrm>
            <a:off x="8305800" y="35814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a:hlinkClick r:id="rId4" action="ppaction://hlinkfile"/>
          </p:cNvPr>
          <p:cNvSpPr/>
          <p:nvPr/>
        </p:nvSpPr>
        <p:spPr>
          <a:xfrm>
            <a:off x="5667375" y="54102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29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8610.5 CONSIDERATIONS</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Admission of Records</a:t>
            </a:r>
          </a:p>
          <a:p>
            <a:pPr lvl="1"/>
            <a:r>
              <a:rPr lang="en-US" sz="2000" dirty="0" smtClean="0">
                <a:solidFill>
                  <a:schemeClr val="tx1"/>
                </a:solidFill>
              </a:rPr>
              <a:t>The Board will make its decision based on the evidence in the permit application and attachments, the staff report, and any other evidence presented by any individual or group.</a:t>
            </a:r>
          </a:p>
          <a:p>
            <a:r>
              <a:rPr lang="en-US" dirty="0" smtClean="0">
                <a:solidFill>
                  <a:srgbClr val="FFFF00"/>
                </a:solidFill>
              </a:rPr>
              <a:t>Use of Best Available Science</a:t>
            </a:r>
          </a:p>
          <a:p>
            <a:pPr lvl="1"/>
            <a:r>
              <a:rPr lang="en-US" sz="2000" dirty="0" smtClean="0"/>
              <a:t>The accepted industry standards for the work proposed under this permit as regulated by Title 23 have been applied to the review of this permit.</a:t>
            </a:r>
          </a:p>
          <a:p>
            <a:r>
              <a:rPr lang="en-US" dirty="0">
                <a:solidFill>
                  <a:srgbClr val="FFFF00"/>
                </a:solidFill>
              </a:rPr>
              <a:t>Effects on the State Plan of Flood Control</a:t>
            </a:r>
          </a:p>
          <a:p>
            <a:pPr lvl="1"/>
            <a:r>
              <a:rPr lang="en-US" dirty="0"/>
              <a:t>There will be no adverse effect to the entire State Plan of Flood Control as the hydrologic impacts from the proposed project are considered to be insignificant.  The project site will be managed by the California Department of Fish and Wildlife for both habitat benefits and to ensure that there are no negative hydraulic impacts due to the project.  The proposed project is compatible with the Central Valley Flood Protection Plan as it will promote ecosystem functions which are a supporting goal of the Central Valley Flood Protection Plan.</a:t>
            </a:r>
            <a:r>
              <a:rPr lang="en-US" dirty="0" smtClean="0"/>
              <a:t> </a:t>
            </a:r>
          </a:p>
          <a:p>
            <a:r>
              <a:rPr lang="en-US" dirty="0" smtClean="0">
                <a:solidFill>
                  <a:srgbClr val="FFFF00"/>
                </a:solidFill>
              </a:rPr>
              <a:t>Effects of Reasonable Projected Future Events</a:t>
            </a:r>
          </a:p>
          <a:p>
            <a:pPr lvl="1"/>
            <a:r>
              <a:rPr lang="en-US" dirty="0"/>
              <a:t>There will be minimal impacts to the proposed vegetation from reasonable projected future events.</a:t>
            </a:r>
            <a:endParaRPr lang="en-US" dirty="0" smtClean="0">
              <a:solidFill>
                <a:schemeClr val="tx1"/>
              </a:solidFill>
            </a:endParaRP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a:t>
            </a:r>
            <a:endParaRPr lang="en-US" dirty="0"/>
          </a:p>
        </p:txBody>
      </p:sp>
      <p:sp>
        <p:nvSpPr>
          <p:cNvPr id="3" name="Content Placeholder 2"/>
          <p:cNvSpPr>
            <a:spLocks noGrp="1"/>
          </p:cNvSpPr>
          <p:nvPr>
            <p:ph idx="1"/>
          </p:nvPr>
        </p:nvSpPr>
        <p:spPr/>
        <p:txBody>
          <a:bodyPr>
            <a:normAutofit/>
          </a:bodyPr>
          <a:lstStyle/>
          <a:p>
            <a:pPr>
              <a:spcBef>
                <a:spcPts val="1000"/>
              </a:spcBef>
            </a:pPr>
            <a:r>
              <a:rPr lang="en-US" dirty="0" smtClean="0">
                <a:solidFill>
                  <a:srgbClr val="FFC000"/>
                </a:solidFill>
              </a:rPr>
              <a:t>Staff recommends that the Board:</a:t>
            </a:r>
          </a:p>
          <a:p>
            <a:pPr lvl="1">
              <a:spcBef>
                <a:spcPts val="1000"/>
              </a:spcBef>
            </a:pPr>
            <a:r>
              <a:rPr lang="en-US" dirty="0" smtClean="0">
                <a:solidFill>
                  <a:srgbClr val="FFC000"/>
                </a:solidFill>
              </a:rPr>
              <a:t>Adopt, in substantially the form provided:</a:t>
            </a:r>
          </a:p>
          <a:p>
            <a:pPr lvl="2">
              <a:spcBef>
                <a:spcPts val="1000"/>
              </a:spcBef>
            </a:pPr>
            <a:r>
              <a:rPr lang="en-US" dirty="0" smtClean="0">
                <a:solidFill>
                  <a:srgbClr val="FFC000"/>
                </a:solidFill>
              </a:rPr>
              <a:t>Draft Resolution </a:t>
            </a:r>
            <a:r>
              <a:rPr lang="en-US" dirty="0">
                <a:solidFill>
                  <a:srgbClr val="FFC000"/>
                </a:solidFill>
              </a:rPr>
              <a:t>No. </a:t>
            </a:r>
            <a:r>
              <a:rPr lang="en-US" dirty="0" smtClean="0">
                <a:solidFill>
                  <a:srgbClr val="FFC000"/>
                </a:solidFill>
              </a:rPr>
              <a:t>2014-25, including the CEQA findings and Water Code 8610.5 Considerations.</a:t>
            </a:r>
            <a:endParaRPr lang="en-US" dirty="0">
              <a:solidFill>
                <a:srgbClr val="FFC000"/>
              </a:solidFill>
            </a:endParaRPr>
          </a:p>
          <a:p>
            <a:pPr lvl="1">
              <a:spcBef>
                <a:spcPts val="1000"/>
              </a:spcBef>
            </a:pPr>
            <a:r>
              <a:rPr lang="en-US" dirty="0" smtClean="0">
                <a:solidFill>
                  <a:srgbClr val="FFC000"/>
                </a:solidFill>
              </a:rPr>
              <a:t>Approve, in substantially the form provided:</a:t>
            </a:r>
            <a:endParaRPr lang="en-US" dirty="0">
              <a:solidFill>
                <a:srgbClr val="FFC000"/>
              </a:solidFill>
            </a:endParaRPr>
          </a:p>
          <a:p>
            <a:pPr lvl="2">
              <a:spcBef>
                <a:spcPts val="1000"/>
              </a:spcBef>
            </a:pPr>
            <a:r>
              <a:rPr lang="en-US" dirty="0" smtClean="0">
                <a:solidFill>
                  <a:srgbClr val="FFC000"/>
                </a:solidFill>
              </a:rPr>
              <a:t>Draft Permit No. 18882</a:t>
            </a:r>
          </a:p>
          <a:p>
            <a:pPr lvl="1">
              <a:spcBef>
                <a:spcPts val="1000"/>
              </a:spcBef>
            </a:pPr>
            <a:r>
              <a:rPr lang="en-US" dirty="0" smtClean="0">
                <a:solidFill>
                  <a:srgbClr val="FFC000"/>
                </a:solidFill>
              </a:rPr>
              <a:t>Direct the Executive Officer to:</a:t>
            </a:r>
          </a:p>
          <a:p>
            <a:pPr lvl="2">
              <a:spcBef>
                <a:spcPts val="1000"/>
              </a:spcBef>
            </a:pPr>
            <a:r>
              <a:rPr lang="en-US" dirty="0" smtClean="0">
                <a:solidFill>
                  <a:srgbClr val="FFC000"/>
                </a:solidFill>
              </a:rPr>
              <a:t>Take the necessary actions to prepare and execute Permit No. 18882; and</a:t>
            </a:r>
          </a:p>
          <a:p>
            <a:pPr lvl="2">
              <a:spcBef>
                <a:spcPts val="1000"/>
              </a:spcBef>
            </a:pPr>
            <a:r>
              <a:rPr lang="en-US" dirty="0" smtClean="0">
                <a:solidFill>
                  <a:srgbClr val="FFC000"/>
                </a:solidFill>
              </a:rPr>
              <a:t>File a Notice of Determination pursuant to CEQA with the State Clearing House.</a:t>
            </a:r>
          </a:p>
          <a:p>
            <a:pPr lvl="1"/>
            <a:endParaRPr lang="en-US" dirty="0" smtClean="0"/>
          </a:p>
          <a:p>
            <a:pPr marL="585216" lvl="1" indent="0">
              <a:buNone/>
            </a:pPr>
            <a:endParaRPr lang="en-US" dirty="0" smtClean="0"/>
          </a:p>
          <a:p>
            <a:endParaRPr lang="en-US" dirty="0" smtClean="0"/>
          </a:p>
          <a:p>
            <a:endParaRPr lang="en-US" dirty="0" smtClean="0"/>
          </a:p>
          <a:p>
            <a:endParaRPr lang="en-US" dirty="0" smtClean="0"/>
          </a:p>
          <a:p>
            <a:pPr>
              <a:buNone/>
            </a:pPr>
            <a:endParaRPr lang="en-US"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QUESTIONS</a:t>
            </a:r>
            <a:endParaRPr lang="en-US" sz="6000" dirty="0"/>
          </a:p>
        </p:txBody>
      </p:sp>
      <p:sp>
        <p:nvSpPr>
          <p:cNvPr id="3" name="Content Placeholder 2"/>
          <p:cNvSpPr>
            <a:spLocks noGrp="1"/>
          </p:cNvSpPr>
          <p:nvPr>
            <p:ph idx="1"/>
          </p:nvPr>
        </p:nvSpPr>
        <p:spPr>
          <a:xfrm>
            <a:off x="304800" y="1295400"/>
            <a:ext cx="8686800" cy="5181600"/>
          </a:xfrm>
        </p:spPr>
        <p:txBody>
          <a:bodyPr/>
          <a:lstStyle/>
          <a:p>
            <a:pPr algn="ctr" eaLnBrk="1" hangingPunct="1">
              <a:buNone/>
              <a:defRPr/>
            </a:pPr>
            <a:endParaRPr lang="en-US" sz="17100" dirty="0" smtClean="0"/>
          </a:p>
          <a:p>
            <a:pPr eaLnBrk="1" hangingPunct="1">
              <a:spcBef>
                <a:spcPts val="0"/>
              </a:spcBef>
              <a:buNone/>
              <a:defRPr/>
            </a:pPr>
            <a:endParaRPr lang="en-US" sz="14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endParaRPr lang="en-US" sz="1200" dirty="0" smtClean="0"/>
          </a:p>
          <a:p>
            <a:pPr eaLnBrk="1" hangingPunct="1">
              <a:spcBef>
                <a:spcPts val="0"/>
              </a:spcBef>
              <a:buNone/>
              <a:defRPr/>
            </a:pPr>
            <a:r>
              <a:rPr lang="en-US" sz="1200" dirty="0" smtClean="0"/>
              <a:t>Presented by:  </a:t>
            </a:r>
            <a:r>
              <a:rPr lang="en-US" sz="1200" u="sng" dirty="0" smtClean="0"/>
              <a:t>Gary W. Lemon P.E.</a:t>
            </a:r>
          </a:p>
          <a:p>
            <a:pPr eaLnBrk="1" hangingPunct="1">
              <a:spcBef>
                <a:spcPts val="0"/>
              </a:spcBef>
              <a:buNone/>
              <a:defRPr/>
            </a:pPr>
            <a:r>
              <a:rPr lang="en-US" sz="1200" dirty="0" smtClean="0"/>
              <a:t>		    CVFPB, Staff</a:t>
            </a: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14</a:t>
            </a:fld>
            <a:endParaRPr lang="en-US" dirty="0"/>
          </a:p>
        </p:txBody>
      </p:sp>
      <p:pic>
        <p:nvPicPr>
          <p:cNvPr id="2059" name="Picture 11" descr="C:\Documents and Settings\glemon\Local Settings\Temporary Internet Files\Content.IE5\XU40AG5S\MC900433797[1].png"/>
          <p:cNvPicPr>
            <a:picLocks noChangeAspect="1" noChangeArrowheads="1"/>
          </p:cNvPicPr>
          <p:nvPr/>
        </p:nvPicPr>
        <p:blipFill>
          <a:blip r:embed="rId3" cstate="print"/>
          <a:srcRect/>
          <a:stretch>
            <a:fillRect/>
          </a:stretch>
        </p:blipFill>
        <p:spPr bwMode="auto">
          <a:xfrm>
            <a:off x="3276600" y="2362200"/>
            <a:ext cx="2667000" cy="2667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BOARD ACTION</a:t>
            </a:r>
          </a:p>
        </p:txBody>
      </p:sp>
      <p:sp>
        <p:nvSpPr>
          <p:cNvPr id="137219" name="Rectangle 3"/>
          <p:cNvSpPr>
            <a:spLocks noGrp="1" noChangeArrowheads="1"/>
          </p:cNvSpPr>
          <p:nvPr>
            <p:ph type="body" idx="1"/>
          </p:nvPr>
        </p:nvSpPr>
        <p:spPr/>
        <p:txBody>
          <a:bodyPr>
            <a:normAutofit/>
          </a:bodyPr>
          <a:lstStyle/>
          <a:p>
            <a:pPr>
              <a:buNone/>
              <a:defRPr/>
            </a:pPr>
            <a:r>
              <a:rPr lang="en-US" sz="2800" u="sng" dirty="0" smtClean="0">
                <a:solidFill>
                  <a:srgbClr val="FFC000"/>
                </a:solidFill>
                <a:latin typeface="Calibri" pitchFamily="34" charset="0"/>
              </a:rPr>
              <a:t>Consider </a:t>
            </a:r>
            <a:r>
              <a:rPr lang="en-US" sz="2800" u="sng" dirty="0" smtClean="0">
                <a:solidFill>
                  <a:srgbClr val="FFC000"/>
                </a:solidFill>
              </a:rPr>
              <a:t>Adoption of </a:t>
            </a:r>
            <a:r>
              <a:rPr lang="en-US" sz="2800" u="sng" dirty="0" smtClean="0">
                <a:solidFill>
                  <a:srgbClr val="FFC000"/>
                </a:solidFill>
                <a:latin typeface="Calibri" pitchFamily="34" charset="0"/>
              </a:rPr>
              <a:t>Resolution No. 2014-25 and A</a:t>
            </a:r>
            <a:r>
              <a:rPr lang="en-US" sz="2800" u="sng" dirty="0" smtClean="0">
                <a:solidFill>
                  <a:srgbClr val="FFC000"/>
                </a:solidFill>
              </a:rPr>
              <a:t>pproval </a:t>
            </a:r>
            <a:r>
              <a:rPr lang="en-US" sz="2800" u="sng" dirty="0">
                <a:solidFill>
                  <a:srgbClr val="FFC000"/>
                </a:solidFill>
              </a:rPr>
              <a:t>of Permit No. </a:t>
            </a:r>
            <a:r>
              <a:rPr lang="en-US" sz="2800" u="sng" dirty="0" smtClean="0">
                <a:solidFill>
                  <a:srgbClr val="FFC000"/>
                </a:solidFill>
              </a:rPr>
              <a:t>18882 </a:t>
            </a:r>
            <a:r>
              <a:rPr lang="en-US" sz="2800" u="sng" dirty="0">
                <a:solidFill>
                  <a:srgbClr val="FFC000"/>
                </a:solidFill>
              </a:rPr>
              <a:t>to</a:t>
            </a:r>
            <a:r>
              <a:rPr lang="en-US" sz="2800" u="sng" dirty="0" smtClean="0">
                <a:solidFill>
                  <a:srgbClr val="FFC000"/>
                </a:solidFill>
                <a:latin typeface="Calibri" pitchFamily="34" charset="0"/>
              </a:rPr>
              <a:t>:</a:t>
            </a:r>
          </a:p>
          <a:p>
            <a:pPr lvl="1">
              <a:spcBef>
                <a:spcPts val="1800"/>
              </a:spcBef>
              <a:defRPr/>
            </a:pPr>
            <a:r>
              <a:rPr lang="en-US" sz="2600" dirty="0" smtClean="0"/>
              <a:t>Remove </a:t>
            </a:r>
            <a:r>
              <a:rPr lang="en-US" sz="2600" dirty="0"/>
              <a:t>invasive vegetation from 96-acres and plant approximately 17,341 plants to include </a:t>
            </a:r>
            <a:r>
              <a:rPr lang="en-US" sz="2600" dirty="0" smtClean="0"/>
              <a:t>woodland, </a:t>
            </a:r>
            <a:r>
              <a:rPr lang="en-US" sz="2600" dirty="0" err="1" smtClean="0"/>
              <a:t>shrubland</a:t>
            </a:r>
            <a:r>
              <a:rPr lang="en-US" sz="2600" dirty="0"/>
              <a:t>, </a:t>
            </a:r>
            <a:r>
              <a:rPr lang="en-US" sz="2600" dirty="0" smtClean="0"/>
              <a:t> and grassland </a:t>
            </a:r>
            <a:r>
              <a:rPr lang="en-US" sz="2600" dirty="0"/>
              <a:t>on </a:t>
            </a:r>
            <a:r>
              <a:rPr lang="en-US" sz="2600" dirty="0" smtClean="0"/>
              <a:t>150-acres of </a:t>
            </a:r>
            <a:r>
              <a:rPr lang="en-US" sz="2600" dirty="0"/>
              <a:t>the 439-acre Abbott Lake Unit of the Feather River Wildlife Area on the right (west) overflow bank of the Feather River near River Mile 20.</a:t>
            </a:r>
            <a:endParaRPr lang="en-US" sz="2600" dirty="0" smtClean="0">
              <a:latin typeface="Calibri" pitchFamily="34" charset="0"/>
            </a:endParaRP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2</a:t>
            </a:fld>
            <a:endParaRPr lang="en-US"/>
          </a:p>
        </p:txBody>
      </p:sp>
    </p:spTree>
    <p:extLst>
      <p:ext uri="{BB962C8B-B14F-4D97-AF65-F5344CB8AC3E}">
        <p14:creationId xmlns:p14="http://schemas.microsoft.com/office/powerpoint/2010/main" val="22455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b="1" dirty="0" smtClean="0"/>
              <a:t>PROJECT </a:t>
            </a:r>
            <a:r>
              <a:rPr lang="en-US" dirty="0" smtClean="0"/>
              <a:t>VICINITY </a:t>
            </a:r>
            <a:r>
              <a:rPr lang="en-US" b="1" dirty="0" smtClean="0"/>
              <a:t>MAP</a:t>
            </a:r>
            <a:endParaRPr lang="en-US" b="1" dirty="0"/>
          </a:p>
        </p:txBody>
      </p:sp>
      <p:sp>
        <p:nvSpPr>
          <p:cNvPr id="8" name="Rectangle 3"/>
          <p:cNvSpPr>
            <a:spLocks noGrp="1" noChangeArrowheads="1"/>
          </p:cNvSpPr>
          <p:nvPr>
            <p:ph sz="half" idx="2"/>
          </p:nvPr>
        </p:nvSpPr>
        <p:spPr>
          <a:xfrm>
            <a:off x="228600" y="1295400"/>
            <a:ext cx="4267200" cy="5257800"/>
          </a:xfrm>
        </p:spPr>
        <p:txBody>
          <a:bodyPr/>
          <a:lstStyle/>
          <a:p>
            <a:pPr eaLnBrk="1" hangingPunct="1">
              <a:spcBef>
                <a:spcPts val="2800"/>
              </a:spcBef>
              <a:buClr>
                <a:srgbClr val="FFFF00"/>
              </a:buClr>
              <a:buFont typeface="Wingdings" pitchFamily="2" charset="2"/>
              <a:buChar char="§"/>
              <a:defRPr/>
            </a:pPr>
            <a:r>
              <a:rPr lang="en-US" sz="2050" dirty="0" smtClean="0"/>
              <a:t>Project site is located:</a:t>
            </a:r>
          </a:p>
          <a:p>
            <a:pPr lvl="1">
              <a:spcBef>
                <a:spcPts val="2800"/>
              </a:spcBef>
              <a:buClr>
                <a:srgbClr val="FFFF00"/>
              </a:buClr>
              <a:defRPr/>
            </a:pPr>
            <a:r>
              <a:rPr lang="en-US" sz="2050" dirty="0" smtClean="0"/>
              <a:t>Approximately </a:t>
            </a:r>
            <a:r>
              <a:rPr lang="en-US" sz="2050" dirty="0"/>
              <a:t>7-miles south of Yuba City and 1.5-miles east from the intersection of Highway 99 and </a:t>
            </a:r>
            <a:r>
              <a:rPr lang="en-US" sz="2050" dirty="0" err="1"/>
              <a:t>Obanion</a:t>
            </a:r>
            <a:r>
              <a:rPr lang="en-US" sz="2050" dirty="0"/>
              <a:t> </a:t>
            </a:r>
            <a:r>
              <a:rPr lang="en-US" sz="2050" dirty="0" smtClean="0"/>
              <a:t>Road.</a:t>
            </a:r>
          </a:p>
          <a:p>
            <a:pPr lvl="1">
              <a:spcBef>
                <a:spcPts val="2800"/>
              </a:spcBef>
              <a:buClr>
                <a:srgbClr val="FFFF00"/>
              </a:buClr>
              <a:defRPr/>
            </a:pPr>
            <a:r>
              <a:rPr lang="en-US" sz="2050" dirty="0" smtClean="0"/>
              <a:t>Abbott Lake is one of five Units of the Feather River Wildlife Area that is owned and managed by the CDFW.</a:t>
            </a:r>
          </a:p>
          <a:p>
            <a:pPr marL="585216" lvl="1" indent="0">
              <a:spcBef>
                <a:spcPts val="2800"/>
              </a:spcBef>
              <a:buClr>
                <a:srgbClr val="FFFF00"/>
              </a:buClr>
              <a:buNone/>
              <a:defRPr/>
            </a:pPr>
            <a:endParaRPr lang="en-US" sz="2050" dirty="0" smtClean="0"/>
          </a:p>
          <a:p>
            <a:pPr eaLnBrk="1" hangingPunct="1">
              <a:spcBef>
                <a:spcPts val="2800"/>
              </a:spcBef>
              <a:buClr>
                <a:srgbClr val="FFFF00"/>
              </a:buClr>
              <a:buFont typeface="Wingdings" pitchFamily="2" charset="2"/>
              <a:buChar char="§"/>
              <a:defRPr/>
            </a:pPr>
            <a:endParaRPr lang="en-US" sz="2050" dirty="0" smtClean="0"/>
          </a:p>
          <a:p>
            <a:pPr eaLnBrk="1" hangingPunct="1">
              <a:spcBef>
                <a:spcPts val="2800"/>
              </a:spcBef>
              <a:buClr>
                <a:srgbClr val="FFFF00"/>
              </a:buClr>
              <a:buFont typeface="Wingdings" pitchFamily="2" charset="2"/>
              <a:buChar char="§"/>
              <a:defRPr/>
            </a:pPr>
            <a:endParaRPr lang="en-US" sz="2050" dirty="0" smtClean="0"/>
          </a:p>
        </p:txBody>
      </p:sp>
      <p:sp>
        <p:nvSpPr>
          <p:cNvPr id="19" name="Rectangle 18"/>
          <p:cNvSpPr>
            <a:spLocks noChangeArrowheads="1"/>
          </p:cNvSpPr>
          <p:nvPr/>
        </p:nvSpPr>
        <p:spPr bwMode="auto">
          <a:xfrm>
            <a:off x="8869363" y="1050925"/>
            <a:ext cx="228600" cy="228600"/>
          </a:xfrm>
          <a:prstGeom prst="rect">
            <a:avLst/>
          </a:prstGeom>
          <a:solidFill>
            <a:schemeClr val="bg1">
              <a:alpha val="30000"/>
            </a:schemeClr>
          </a:solidFill>
          <a:ln w="9525" algn="ctr">
            <a:noFill/>
            <a:round/>
            <a:headEnd/>
            <a:tailEnd/>
          </a:ln>
        </p:spPr>
        <p:txBody>
          <a:bodyPr/>
          <a:lstStyle/>
          <a:p>
            <a:pPr marL="342900" indent="-342900"/>
            <a:endParaRPr lang="en-US"/>
          </a:p>
        </p:txBody>
      </p:sp>
      <p:sp>
        <p:nvSpPr>
          <p:cNvPr id="7" name="Slide Number Placeholder 6"/>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3</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87991"/>
            <a:ext cx="4038600" cy="528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xplosion 1 1">
            <a:hlinkClick r:id="rId4" action="ppaction://hlinkfile"/>
          </p:cNvPr>
          <p:cNvSpPr/>
          <p:nvPr/>
        </p:nvSpPr>
        <p:spPr>
          <a:xfrm>
            <a:off x="4191000" y="49530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a:hlinkClick r:id="rId5" action="ppaction://hlinkfile"/>
          </p:cNvPr>
          <p:cNvSpPr/>
          <p:nvPr/>
        </p:nvSpPr>
        <p:spPr>
          <a:xfrm>
            <a:off x="1828800" y="33528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AERIAL VIEW</a:t>
            </a:r>
          </a:p>
        </p:txBody>
      </p:sp>
      <p:sp>
        <p:nvSpPr>
          <p:cNvPr id="137219" name="Rectangle 3"/>
          <p:cNvSpPr>
            <a:spLocks noGrp="1" noChangeArrowheads="1"/>
          </p:cNvSpPr>
          <p:nvPr>
            <p:ph type="body" idx="1"/>
          </p:nvPr>
        </p:nvSpPr>
        <p:spPr/>
        <p:txBody>
          <a:bodyPr/>
          <a:lstStyle/>
          <a:p>
            <a:pPr eaLnBrk="1" hangingPunct="1">
              <a:buFont typeface="Wingdings" pitchFamily="2" charset="2"/>
              <a:buNone/>
              <a:defRPr/>
            </a:pPr>
            <a:endParaRPr lang="en-US" sz="2600" dirty="0" smtClean="0">
              <a:latin typeface="Calibri" pitchFamily="34" charset="0"/>
            </a:endParaRP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4</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905" t="12413" r="16825" b="9619"/>
          <a:stretch/>
        </p:blipFill>
        <p:spPr bwMode="auto">
          <a:xfrm>
            <a:off x="651932" y="1447797"/>
            <a:ext cx="7924800" cy="49614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PROJECT LOCATION</a:t>
            </a:r>
          </a:p>
        </p:txBody>
      </p:sp>
      <p:sp>
        <p:nvSpPr>
          <p:cNvPr id="137219" name="Rectangle 3"/>
          <p:cNvSpPr>
            <a:spLocks noGrp="1" noChangeArrowheads="1"/>
          </p:cNvSpPr>
          <p:nvPr>
            <p:ph type="body" idx="1"/>
          </p:nvPr>
        </p:nvSpPr>
        <p:spPr/>
        <p:txBody>
          <a:bodyPr/>
          <a:lstStyle/>
          <a:p>
            <a:pPr eaLnBrk="1" hangingPunct="1">
              <a:buFont typeface="Wingdings" pitchFamily="2" charset="2"/>
              <a:buNone/>
              <a:defRPr/>
            </a:pPr>
            <a:endParaRPr lang="en-US" sz="2600" dirty="0" smtClean="0">
              <a:latin typeface="Calibri" pitchFamily="34" charset="0"/>
            </a:endParaRP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5</a:t>
            </a:fld>
            <a:endParaRPr lang="en-US" dirty="0"/>
          </a:p>
        </p:txBody>
      </p:sp>
      <p:cxnSp>
        <p:nvCxnSpPr>
          <p:cNvPr id="7" name="Straight Connector 6"/>
          <p:cNvCxnSpPr/>
          <p:nvPr/>
        </p:nvCxnSpPr>
        <p:spPr>
          <a:xfrm>
            <a:off x="4114800" y="22098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21" t="17746" r="12381" b="7588"/>
          <a:stretch/>
        </p:blipFill>
        <p:spPr bwMode="auto">
          <a:xfrm>
            <a:off x="457200" y="1447800"/>
            <a:ext cx="8288868" cy="4978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solidFill>
                  <a:schemeClr val="tx1"/>
                </a:solidFill>
              </a:rPr>
              <a:t>PROJECT SITE PHOTOGRAPHS</a:t>
            </a:r>
            <a:endParaRPr lang="en-US" b="1" dirty="0" smtClean="0">
              <a:solidFill>
                <a:schemeClr val="tx1"/>
              </a:solidFill>
            </a:endParaRPr>
          </a:p>
        </p:txBody>
      </p:sp>
      <p:sp>
        <p:nvSpPr>
          <p:cNvPr id="137219" name="Rectangle 3"/>
          <p:cNvSpPr>
            <a:spLocks noGrp="1" noChangeArrowheads="1"/>
          </p:cNvSpPr>
          <p:nvPr>
            <p:ph type="body" idx="1"/>
          </p:nvPr>
        </p:nvSpPr>
        <p:spPr/>
        <p:txBody>
          <a:bodyPr/>
          <a:lstStyle/>
          <a:p>
            <a:pPr eaLnBrk="1" hangingPunct="1">
              <a:buFont typeface="Wingdings" pitchFamily="2" charset="2"/>
              <a:buNone/>
              <a:defRPr/>
            </a:pPr>
            <a:endParaRPr lang="en-US" sz="2600" dirty="0" smtClean="0">
              <a:latin typeface="Calibri" pitchFamily="34" charset="0"/>
            </a:endParaRP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6</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9221"/>
            <a:ext cx="7315200" cy="505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ANALYSIS</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The project site is located across the river from the left (east) bank levee setback project that was completed by TRLIA in 2009 and 2010 and immediately upstream from the Star Bend setback levee ;</a:t>
            </a:r>
          </a:p>
          <a:p>
            <a:r>
              <a:rPr lang="en-US" sz="2800" dirty="0"/>
              <a:t>The 150-acre restoration site consists of abandoned agricultural lands</a:t>
            </a:r>
            <a:r>
              <a:rPr lang="en-US" sz="2800" dirty="0" smtClean="0"/>
              <a:t>;</a:t>
            </a:r>
          </a:p>
          <a:p>
            <a:r>
              <a:rPr lang="en-US" sz="2800" dirty="0" smtClean="0"/>
              <a:t>Restoration of Abbott Lake will include the removal of invasive vegetation and the planting of approximately 17, 341 plants to include woodland, </a:t>
            </a:r>
            <a:r>
              <a:rPr lang="en-US" sz="2800" dirty="0" err="1" smtClean="0"/>
              <a:t>shrubland</a:t>
            </a:r>
            <a:r>
              <a:rPr lang="en-US" sz="2800" dirty="0" smtClean="0"/>
              <a:t>, and grassland varieties;</a:t>
            </a:r>
          </a:p>
          <a:p>
            <a:r>
              <a:rPr lang="en-US" sz="2800" dirty="0" smtClean="0"/>
              <a:t>Flood control was considered in the design of the planting plan;</a:t>
            </a:r>
            <a:endParaRPr lang="en-US" sz="2800" dirty="0"/>
          </a:p>
          <a:p>
            <a:pPr lvl="1"/>
            <a:r>
              <a:rPr lang="en-US" sz="2800" dirty="0"/>
              <a:t>Rows will be oriented parallel to flood flows;</a:t>
            </a:r>
          </a:p>
          <a:p>
            <a:pPr lvl="1"/>
            <a:r>
              <a:rPr lang="en-US" sz="2800" dirty="0"/>
              <a:t>100-foot spacing between every fifth row of low shrub;</a:t>
            </a:r>
          </a:p>
          <a:p>
            <a:pPr lvl="1"/>
            <a:r>
              <a:rPr lang="en-US" sz="2800" dirty="0"/>
              <a:t>35-acres of native grassland areas;</a:t>
            </a:r>
          </a:p>
          <a:p>
            <a:pPr lvl="1"/>
            <a:r>
              <a:rPr lang="en-US" sz="2800" dirty="0"/>
              <a:t>No plantings within 60-feet of the waterside levee toe, 100-feet for trees</a:t>
            </a:r>
            <a:r>
              <a:rPr lang="en-US" sz="2800" dirty="0" smtClean="0"/>
              <a:t>;</a:t>
            </a:r>
          </a:p>
          <a:p>
            <a:r>
              <a:rPr lang="en-US" sz="2800" dirty="0" smtClean="0"/>
              <a:t>There are three (3) SSJDD easements on the proposed site that allow for the clearing of vegetation to facilitate the free flow of water.  LD-1 of Sutter Co. is identified as a co-grantee on one of the easements.  </a:t>
            </a:r>
            <a:endParaRPr lang="en-US" dirty="0" smtClean="0"/>
          </a:p>
          <a:p>
            <a:pPr marL="137160" indent="0">
              <a:buNone/>
            </a:pPr>
            <a:r>
              <a:rPr lang="en-US" dirty="0" smtClean="0"/>
              <a:t> </a:t>
            </a:r>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7</a:t>
            </a:fld>
            <a:endParaRPr lang="en-US"/>
          </a:p>
        </p:txBody>
      </p:sp>
      <p:sp>
        <p:nvSpPr>
          <p:cNvPr id="7" name="Explosion 1 6">
            <a:hlinkClick r:id="rId2" action="ppaction://hlinkfile"/>
          </p:cNvPr>
          <p:cNvSpPr/>
          <p:nvPr/>
        </p:nvSpPr>
        <p:spPr>
          <a:xfrm>
            <a:off x="8458200" y="595122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a:hlinkClick r:id="rId3" action="ppaction://hlinkfile"/>
          </p:cNvPr>
          <p:cNvSpPr/>
          <p:nvPr/>
        </p:nvSpPr>
        <p:spPr>
          <a:xfrm>
            <a:off x="6149340" y="31242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a:hlinkClick r:id="rId4" action="ppaction://hlinkfile"/>
          </p:cNvPr>
          <p:cNvSpPr/>
          <p:nvPr/>
        </p:nvSpPr>
        <p:spPr>
          <a:xfrm>
            <a:off x="1981200" y="50673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23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ANALYSIS</a:t>
            </a:r>
            <a:endParaRPr lang="en-US" dirty="0"/>
          </a:p>
        </p:txBody>
      </p:sp>
      <p:sp>
        <p:nvSpPr>
          <p:cNvPr id="3" name="Content Placeholder 2"/>
          <p:cNvSpPr>
            <a:spLocks noGrp="1"/>
          </p:cNvSpPr>
          <p:nvPr>
            <p:ph idx="1"/>
          </p:nvPr>
        </p:nvSpPr>
        <p:spPr/>
        <p:txBody>
          <a:bodyPr>
            <a:noAutofit/>
          </a:bodyPr>
          <a:lstStyle/>
          <a:p>
            <a:endParaRPr lang="en-US" dirty="0" smtClean="0"/>
          </a:p>
          <a:p>
            <a:r>
              <a:rPr lang="en-US" dirty="0" smtClean="0"/>
              <a:t>CDFW has coordinated with River Partners who will </a:t>
            </a:r>
            <a:r>
              <a:rPr lang="en-US" dirty="0" smtClean="0"/>
              <a:t>execute </a:t>
            </a:r>
            <a:r>
              <a:rPr lang="en-US" dirty="0" smtClean="0"/>
              <a:t>the </a:t>
            </a:r>
            <a:r>
              <a:rPr lang="en-US" dirty="0" smtClean="0"/>
              <a:t>maintenance schedule for the three year </a:t>
            </a:r>
            <a:r>
              <a:rPr lang="en-US" smtClean="0"/>
              <a:t>establishment period that is detailed in </a:t>
            </a:r>
            <a:r>
              <a:rPr lang="en-US" dirty="0" smtClean="0"/>
              <a:t>the Vegetation </a:t>
            </a:r>
            <a:r>
              <a:rPr lang="en-US" smtClean="0"/>
              <a:t>Management Plan and includes</a:t>
            </a:r>
            <a:r>
              <a:rPr lang="en-US" dirty="0" smtClean="0"/>
              <a:t>;</a:t>
            </a:r>
          </a:p>
          <a:p>
            <a:pPr lvl="1"/>
            <a:r>
              <a:rPr lang="en-US" dirty="0" smtClean="0"/>
              <a:t>Watering;</a:t>
            </a:r>
          </a:p>
          <a:p>
            <a:pPr lvl="1"/>
            <a:r>
              <a:rPr lang="en-US" dirty="0" smtClean="0"/>
              <a:t>Controlling weeds through the use of herbicides and mowing; </a:t>
            </a:r>
          </a:p>
          <a:p>
            <a:pPr lvl="1"/>
            <a:r>
              <a:rPr lang="en-US" dirty="0" smtClean="0"/>
              <a:t>Monitoring to ensure a 70% survival rate;</a:t>
            </a:r>
          </a:p>
          <a:p>
            <a:pPr lvl="1"/>
            <a:r>
              <a:rPr lang="en-US" dirty="0" smtClean="0"/>
              <a:t>Periodic mowing to reduce potential fire risks;</a:t>
            </a:r>
          </a:p>
          <a:p>
            <a:pPr lvl="1"/>
            <a:r>
              <a:rPr lang="en-US" dirty="0" smtClean="0"/>
              <a:t>Removing all equipment prior to flood season;</a:t>
            </a:r>
          </a:p>
          <a:p>
            <a:pPr lvl="1"/>
            <a:r>
              <a:rPr lang="en-US" dirty="0" smtClean="0"/>
              <a:t>Removing debris following the flood season.</a:t>
            </a:r>
            <a:endParaRPr lang="en-US"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8</a:t>
            </a:fld>
            <a:endParaRPr lang="en-US"/>
          </a:p>
        </p:txBody>
      </p:sp>
    </p:spTree>
    <p:extLst>
      <p:ext uri="{BB962C8B-B14F-4D97-AF65-F5344CB8AC3E}">
        <p14:creationId xmlns:p14="http://schemas.microsoft.com/office/powerpoint/2010/main" val="30362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ANALYSIS</a:t>
            </a:r>
            <a:endParaRPr lang="en-US" dirty="0"/>
          </a:p>
        </p:txBody>
      </p:sp>
      <p:sp>
        <p:nvSpPr>
          <p:cNvPr id="3" name="Content Placeholder 2"/>
          <p:cNvSpPr>
            <a:spLocks noGrp="1"/>
          </p:cNvSpPr>
          <p:nvPr>
            <p:ph idx="1"/>
          </p:nvPr>
        </p:nvSpPr>
        <p:spPr/>
        <p:txBody>
          <a:bodyPr>
            <a:noAutofit/>
          </a:bodyPr>
          <a:lstStyle/>
          <a:p>
            <a:r>
              <a:rPr lang="en-US" dirty="0" smtClean="0"/>
              <a:t>CDFW </a:t>
            </a:r>
            <a:r>
              <a:rPr lang="en-US" dirty="0"/>
              <a:t>will maintain the site as designed following the three year establishment </a:t>
            </a:r>
            <a:r>
              <a:rPr lang="en-US" dirty="0" smtClean="0"/>
              <a:t>period per the following:</a:t>
            </a:r>
          </a:p>
          <a:p>
            <a:pPr lvl="1"/>
            <a:r>
              <a:rPr lang="en-US" dirty="0" smtClean="0"/>
              <a:t>The Vegetation Management Plan submitted by CDFW which will be attached to the permit as Exhibit A, includes:</a:t>
            </a:r>
          </a:p>
          <a:p>
            <a:pPr lvl="2"/>
            <a:r>
              <a:rPr lang="en-US" dirty="0" smtClean="0"/>
              <a:t>Consultation with LD-1 and DWR at least annually,</a:t>
            </a:r>
          </a:p>
          <a:p>
            <a:pPr lvl="2"/>
            <a:r>
              <a:rPr lang="en-US" dirty="0" smtClean="0"/>
              <a:t>Invasive weed spraying and tree pruning as needed,</a:t>
            </a:r>
          </a:p>
          <a:p>
            <a:pPr lvl="2"/>
            <a:r>
              <a:rPr lang="en-US" dirty="0" smtClean="0"/>
              <a:t>Monitoring with annual photo-updates.</a:t>
            </a:r>
          </a:p>
          <a:p>
            <a:pPr lvl="1"/>
            <a:r>
              <a:rPr lang="en-US" dirty="0" smtClean="0"/>
              <a:t>Special Condition TWENTY-EIGHT - requires removal of all woody species greater than three (3) inches in diameter within the designated grassland areas, the 60-foot levee buffer zone, and the 100-foot hedgerow spacing for the low shrub community;</a:t>
            </a:r>
          </a:p>
          <a:p>
            <a:pPr lvl="1"/>
            <a:r>
              <a:rPr lang="en-US" dirty="0" smtClean="0"/>
              <a:t>Special Condition TWENTY-NINE – requires removal of elderberry plants within the 60-foot levee buffer zone prior to the stems reaching one (1) inch in diameter at ground level . </a:t>
            </a:r>
            <a:endParaRPr lang="en-US" dirty="0"/>
          </a:p>
        </p:txBody>
      </p:sp>
      <p:sp>
        <p:nvSpPr>
          <p:cNvPr id="5" name="Slide Number Placeholder 4"/>
          <p:cNvSpPr>
            <a:spLocks noGrp="1"/>
          </p:cNvSpPr>
          <p:nvPr>
            <p:ph type="sldNum" sz="quarter" idx="4294967295"/>
          </p:nvPr>
        </p:nvSpPr>
        <p:spPr>
          <a:xfrm>
            <a:off x="8534400" y="6553200"/>
            <a:ext cx="457200" cy="304800"/>
          </a:xfrm>
          <a:prstGeom prst="rect">
            <a:avLst/>
          </a:prstGeom>
        </p:spPr>
        <p:txBody>
          <a:bodyPr/>
          <a:lstStyle/>
          <a:p>
            <a:fld id="{9F1FB2E3-2BB6-40B9-8235-D524E987E6E0}" type="slidenum">
              <a:rPr lang="en-US" smtClean="0"/>
              <a:pPr/>
              <a:t>9</a:t>
            </a:fld>
            <a:endParaRPr lang="en-US"/>
          </a:p>
        </p:txBody>
      </p:sp>
      <p:sp>
        <p:nvSpPr>
          <p:cNvPr id="6" name="Explosion 1 5">
            <a:hlinkClick r:id="rId2" action="ppaction://hlinkfile"/>
          </p:cNvPr>
          <p:cNvSpPr/>
          <p:nvPr/>
        </p:nvSpPr>
        <p:spPr>
          <a:xfrm>
            <a:off x="6705600" y="25146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a:hlinkClick r:id="rId3" action="ppaction://hlinkfile"/>
          </p:cNvPr>
          <p:cNvSpPr/>
          <p:nvPr/>
        </p:nvSpPr>
        <p:spPr>
          <a:xfrm>
            <a:off x="7086600" y="6172200"/>
            <a:ext cx="1524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1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12191</TotalTime>
  <Words>1047</Words>
  <Application>Microsoft Office PowerPoint</Application>
  <PresentationFormat>On-screen Show (4:3)</PresentationFormat>
  <Paragraphs>118</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PowerPoint Presentation</vt:lpstr>
      <vt:lpstr>BOARD ACTION</vt:lpstr>
      <vt:lpstr>PROJECT VICINITY MAP</vt:lpstr>
      <vt:lpstr>AERIAL VIEW</vt:lpstr>
      <vt:lpstr>PROJECT LOCATION</vt:lpstr>
      <vt:lpstr>PROJECT SITE PHOTOGRAPHS</vt:lpstr>
      <vt:lpstr>PROJECT ANALYSIS</vt:lpstr>
      <vt:lpstr>PROJECT ANALYSIS</vt:lpstr>
      <vt:lpstr>PROJECT ANALYSIS</vt:lpstr>
      <vt:lpstr>HYDRAULIC ANALYSIS</vt:lpstr>
      <vt:lpstr>AGENCY COMMENTS/ENDORSEMENTS</vt:lpstr>
      <vt:lpstr>8610.5 CONSIDERATIONS</vt:lpstr>
      <vt:lpstr>STAFF RECOMMENDATION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glemon</cp:lastModifiedBy>
  <cp:revision>1323</cp:revision>
  <dcterms:created xsi:type="dcterms:W3CDTF">2010-03-04T17:56:25Z</dcterms:created>
  <dcterms:modified xsi:type="dcterms:W3CDTF">2014-07-25T01:02:21Z</dcterms:modified>
</cp:coreProperties>
</file>