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8" r:id="rId2"/>
    <p:sldId id="279" r:id="rId3"/>
    <p:sldId id="293" r:id="rId4"/>
    <p:sldId id="288" r:id="rId5"/>
    <p:sldId id="281" r:id="rId6"/>
    <p:sldId id="298" r:id="rId7"/>
    <p:sldId id="289" r:id="rId8"/>
    <p:sldId id="286" r:id="rId9"/>
    <p:sldId id="290" r:id="rId10"/>
    <p:sldId id="261" r:id="rId11"/>
    <p:sldId id="291" r:id="rId12"/>
    <p:sldId id="282" r:id="rId13"/>
    <p:sldId id="294" r:id="rId14"/>
    <p:sldId id="296" r:id="rId15"/>
    <p:sldId id="295" r:id="rId16"/>
    <p:sldId id="299" r:id="rId17"/>
    <p:sldId id="271" r:id="rId18"/>
    <p:sldId id="297" r:id="rId19"/>
    <p:sldId id="284"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850F"/>
    <a:srgbClr val="FFCCFF"/>
    <a:srgbClr val="9FE6FF"/>
    <a:srgbClr val="FFCF37"/>
    <a:srgbClr val="B2DE82"/>
    <a:srgbClr val="FF66FF"/>
    <a:srgbClr val="D08BFF"/>
    <a:srgbClr val="9900FF"/>
    <a:srgbClr val="B03BFF"/>
    <a:srgbClr val="5F912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116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E5400DD-9E1F-47BE-B9DD-7180311EF892}" type="datetimeFigureOut">
              <a:rPr lang="en-US" smtClean="0"/>
              <a:pPr/>
              <a:t>2/27/2014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F505D83-1514-4086-A668-3BE4368AB921}" type="slidenum">
              <a:rPr lang="en-US" smtClean="0"/>
              <a:pPr/>
              <a:t>‹#›</a:t>
            </a:fld>
            <a:endParaRPr lang="en-US"/>
          </a:p>
        </p:txBody>
      </p:sp>
    </p:spTree>
    <p:extLst>
      <p:ext uri="{BB962C8B-B14F-4D97-AF65-F5344CB8AC3E}">
        <p14:creationId xmlns:p14="http://schemas.microsoft.com/office/powerpoint/2010/main" xmlns="" val="1061539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FDB1EA0-47C7-4CEE-8CB5-FFFCA7020C63}" type="datetimeFigureOut">
              <a:rPr lang="en-US" smtClean="0"/>
              <a:pPr/>
              <a:t>2/27/2014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DA1BCFE-8DEC-415F-9950-CB51D84C6D84}" type="slidenum">
              <a:rPr lang="en-US" smtClean="0"/>
              <a:pPr/>
              <a:t>‹#›</a:t>
            </a:fld>
            <a:endParaRPr lang="en-US"/>
          </a:p>
        </p:txBody>
      </p:sp>
    </p:spTree>
    <p:extLst>
      <p:ext uri="{BB962C8B-B14F-4D97-AF65-F5344CB8AC3E}">
        <p14:creationId xmlns:p14="http://schemas.microsoft.com/office/powerpoint/2010/main" xmlns="" val="3837002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BAB17715-CBF2-4C06-ADE0-FDEE1BDCE861}" type="slidenum">
              <a:rPr lang="en-US" smtClean="0"/>
              <a:pPr/>
              <a:t>1</a:t>
            </a:fld>
            <a:endParaRPr lang="en-US"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2889D32-BA3A-41C3-AF09-9DB13E4F4B5B}" type="slidenum">
              <a:rPr lang="en-US" smtClean="0"/>
              <a:pPr/>
              <a:t>2</a:t>
            </a:fld>
            <a:endParaRPr lang="en-US"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2889D32-BA3A-41C3-AF09-9DB13E4F4B5B}" type="slidenum">
              <a:rPr lang="en-US" smtClean="0"/>
              <a:pPr/>
              <a:t>3</a:t>
            </a:fld>
            <a:endParaRPr lang="en-US"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2889D32-BA3A-41C3-AF09-9DB13E4F4B5B}" type="slidenum">
              <a:rPr lang="en-US" smtClean="0"/>
              <a:pPr/>
              <a:t>4</a:t>
            </a:fld>
            <a:endParaRPr lang="en-US"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397631FA-1AC6-447D-A7C7-C067298E6FBB}" type="slidenum">
              <a:rPr lang="en-US" smtClean="0"/>
              <a:pPr/>
              <a:t>5</a:t>
            </a:fld>
            <a:endParaRPr lang="en-US" dirty="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2889D32-BA3A-41C3-AF09-9DB13E4F4B5B}" type="slidenum">
              <a:rPr lang="en-US" smtClean="0"/>
              <a:pPr/>
              <a:t>6</a:t>
            </a:fld>
            <a:endParaRPr lang="en-US"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2889D32-BA3A-41C3-AF09-9DB13E4F4B5B}" type="slidenum">
              <a:rPr lang="en-US" smtClean="0"/>
              <a:pPr/>
              <a:t>7</a:t>
            </a:fld>
            <a:endParaRPr lang="en-US"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the incremental reduction in WSE with the exception of the bump?</a:t>
            </a:r>
            <a:endParaRPr lang="en-US" dirty="0"/>
          </a:p>
        </p:txBody>
      </p:sp>
      <p:sp>
        <p:nvSpPr>
          <p:cNvPr id="4" name="Slide Number Placeholder 3"/>
          <p:cNvSpPr>
            <a:spLocks noGrp="1"/>
          </p:cNvSpPr>
          <p:nvPr>
            <p:ph type="sldNum" sz="quarter" idx="10"/>
          </p:nvPr>
        </p:nvSpPr>
        <p:spPr/>
        <p:txBody>
          <a:bodyPr/>
          <a:lstStyle/>
          <a:p>
            <a:fld id="{5DA1BCFE-8DEC-415F-9950-CB51D84C6D84}"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57200" y="2286000"/>
            <a:ext cx="8229600" cy="3733800"/>
          </a:xfrm>
        </p:spPr>
        <p:txBody>
          <a:bodyPr vert="horz" lIns="45720" tIns="0" rIns="45720" bIns="0" anchor="ctr">
            <a:normAutofit/>
            <a:scene3d>
              <a:camera prst="orthographicFront"/>
              <a:lightRig rig="soft" dir="t">
                <a:rot lat="0" lon="0" rev="17220000"/>
              </a:lightRig>
            </a:scene3d>
            <a:sp3d prstMaterial="softEdge">
              <a:bevelT w="38100" h="38100"/>
            </a:sp3d>
          </a:bodyPr>
          <a:lstStyle>
            <a:lvl1pPr>
              <a:defRPr sz="40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7" name="Title Placeholder 21"/>
          <p:cNvSpPr txBox="1">
            <a:spLocks/>
          </p:cNvSpPr>
          <p:nvPr userDrawn="1"/>
        </p:nvSpPr>
        <p:spPr>
          <a:xfrm>
            <a:off x="304800" y="274638"/>
            <a:ext cx="7620000" cy="792162"/>
          </a:xfrm>
          <a:prstGeom prst="rect">
            <a:avLst/>
          </a:prstGeom>
          <a:solidFill>
            <a:srgbClr val="03187F">
              <a:alpha val="70000"/>
            </a:srgbClr>
          </a:solidFill>
        </p:spPr>
        <p:txBody>
          <a:bodyPr vert="horz" anchor="ctr">
            <a:no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5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Blue Highway" pitchFamily="2" charset="0"/>
              <a:ea typeface="+mj-ea"/>
              <a:cs typeface="+mj-cs"/>
            </a:endParaRPr>
          </a:p>
        </p:txBody>
      </p:sp>
      <p:cxnSp>
        <p:nvCxnSpPr>
          <p:cNvPr id="10" name="Straight Connector 9"/>
          <p:cNvCxnSpPr/>
          <p:nvPr userDrawn="1"/>
        </p:nvCxnSpPr>
        <p:spPr>
          <a:xfrm>
            <a:off x="152400" y="1600200"/>
            <a:ext cx="8839200" cy="158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228600" y="6553200"/>
            <a:ext cx="5029200" cy="304800"/>
          </a:xfrm>
          <a:prstGeom prst="rect">
            <a:avLst/>
          </a:prstGeom>
        </p:spPr>
        <p:txBody>
          <a:bodyPr/>
          <a:lstStyle/>
          <a:p>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34400" y="6553200"/>
            <a:ext cx="457200" cy="304800"/>
          </a:xfrm>
          <a:prstGeom prst="rect">
            <a:avLst/>
          </a:prstGeom>
        </p:spPr>
        <p:txBody>
          <a:bodyPr/>
          <a:lstStyle/>
          <a:p>
            <a:fld id="{9F1FB2E3-2BB6-40B9-8235-D524E987E6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228600" y="6553200"/>
            <a:ext cx="5029200" cy="304800"/>
          </a:xfrm>
          <a:prstGeom prst="rect">
            <a:avLst/>
          </a:prstGeom>
        </p:spPr>
        <p:txBody>
          <a:bodyPr/>
          <a:lstStyle/>
          <a:p>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34400" y="6553200"/>
            <a:ext cx="457200" cy="304800"/>
          </a:xfrm>
          <a:prstGeom prst="rect">
            <a:avLst/>
          </a:prstGeom>
        </p:spPr>
        <p:txBody>
          <a:bodyPr/>
          <a:lstStyle/>
          <a:p>
            <a:fld id="{9F1FB2E3-2BB6-40B9-8235-D524E987E6E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cSld name="1_Title Slide">
    <p:spTree>
      <p:nvGrpSpPr>
        <p:cNvPr id="1" name=""/>
        <p:cNvGrpSpPr/>
        <p:nvPr/>
      </p:nvGrpSpPr>
      <p:grpSpPr>
        <a:xfrm>
          <a:off x="0" y="0"/>
          <a:ext cx="0" cy="0"/>
          <a:chOff x="0" y="0"/>
          <a:chExt cx="0" cy="0"/>
        </a:xfrm>
      </p:grpSpPr>
      <p:sp>
        <p:nvSpPr>
          <p:cNvPr id="2" name="Line 2"/>
          <p:cNvSpPr>
            <a:spLocks noChangeShapeType="1"/>
          </p:cNvSpPr>
          <p:nvPr/>
        </p:nvSpPr>
        <p:spPr bwMode="auto">
          <a:xfrm>
            <a:off x="152400" y="6629400"/>
            <a:ext cx="8763000" cy="0"/>
          </a:xfrm>
          <a:prstGeom prst="line">
            <a:avLst/>
          </a:prstGeom>
          <a:noFill/>
          <a:ln w="19050">
            <a:solidFill>
              <a:srgbClr val="333399"/>
            </a:solidFill>
            <a:round/>
            <a:headEnd/>
            <a:tailEnd/>
          </a:ln>
          <a:effectLst/>
        </p:spPr>
        <p:txBody>
          <a:bodyPr/>
          <a:lstStyle/>
          <a:p>
            <a:pPr>
              <a:defRPr/>
            </a:pPr>
            <a:endParaRPr lang="en-US"/>
          </a:p>
        </p:txBody>
      </p:sp>
      <p:sp>
        <p:nvSpPr>
          <p:cNvPr id="3" name="Rectangle 3"/>
          <p:cNvSpPr>
            <a:spLocks noChangeArrowheads="1"/>
          </p:cNvSpPr>
          <p:nvPr/>
        </p:nvSpPr>
        <p:spPr bwMode="auto">
          <a:xfrm>
            <a:off x="304800" y="304800"/>
            <a:ext cx="7620000" cy="838200"/>
          </a:xfrm>
          <a:prstGeom prst="rect">
            <a:avLst/>
          </a:prstGeom>
          <a:solidFill>
            <a:schemeClr val="accent2">
              <a:lumMod val="50000"/>
              <a:alpha val="55000"/>
            </a:schemeClr>
          </a:solidFill>
          <a:ln w="9525">
            <a:noFill/>
            <a:miter lim="800000"/>
            <a:headEnd/>
            <a:tailEnd/>
          </a:ln>
          <a:effectLst/>
        </p:spPr>
        <p:txBody>
          <a:bodyPr/>
          <a:lstStyle/>
          <a:p>
            <a:pPr>
              <a:spcBef>
                <a:spcPct val="0"/>
              </a:spcBef>
              <a:buClrTx/>
              <a:buSzTx/>
              <a:buFontTx/>
              <a:buNone/>
              <a:defRPr/>
            </a:pPr>
            <a:r>
              <a:rPr lang="en-US" altLang="en-US" sz="4000" b="1">
                <a:latin typeface="Calibri" pitchFamily="34" charset="0"/>
              </a:rPr>
              <a:t/>
            </a:r>
            <a:br>
              <a:rPr lang="en-US" altLang="en-US" sz="4000" b="1">
                <a:latin typeface="Calibri" pitchFamily="34" charset="0"/>
              </a:rPr>
            </a:br>
            <a:endParaRPr lang="en-US" altLang="en-US" sz="4000" b="1">
              <a:latin typeface="Calibri" pitchFamily="34" charset="0"/>
            </a:endParaRPr>
          </a:p>
        </p:txBody>
      </p:sp>
      <p:sp>
        <p:nvSpPr>
          <p:cNvPr id="4" name="Rectangle 4"/>
          <p:cNvSpPr>
            <a:spLocks noChangeArrowheads="1"/>
          </p:cNvSpPr>
          <p:nvPr/>
        </p:nvSpPr>
        <p:spPr bwMode="auto">
          <a:xfrm>
            <a:off x="381000" y="2362200"/>
            <a:ext cx="8305800" cy="3429000"/>
          </a:xfrm>
          <a:prstGeom prst="rect">
            <a:avLst/>
          </a:prstGeom>
          <a:solidFill>
            <a:schemeClr val="accent2">
              <a:lumMod val="50000"/>
              <a:alpha val="55000"/>
            </a:schemeClr>
          </a:solidFill>
          <a:ln w="9525">
            <a:noFill/>
            <a:miter lim="800000"/>
            <a:headEnd/>
            <a:tailEnd/>
          </a:ln>
          <a:effectLst/>
        </p:spPr>
        <p:txBody>
          <a:bodyPr/>
          <a:lstStyle/>
          <a:p>
            <a:pPr>
              <a:spcBef>
                <a:spcPct val="0"/>
              </a:spcBef>
              <a:buClrTx/>
              <a:buSzTx/>
              <a:buFontTx/>
              <a:buNone/>
              <a:defRPr/>
            </a:pPr>
            <a:endParaRPr lang="en-US" altLang="en-US" sz="1800" dirty="0">
              <a:latin typeface="Calibri" pitchFamily="34" charset="0"/>
            </a:endParaRPr>
          </a:p>
        </p:txBody>
      </p:sp>
      <p:sp>
        <p:nvSpPr>
          <p:cNvPr id="5" name="Freeform 5"/>
          <p:cNvSpPr>
            <a:spLocks noChangeArrowheads="1"/>
          </p:cNvSpPr>
          <p:nvPr/>
        </p:nvSpPr>
        <p:spPr bwMode="auto">
          <a:xfrm>
            <a:off x="228600" y="2286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333399"/>
            </a:solidFill>
            <a:prstDash val="solid"/>
            <a:miter lim="800000"/>
            <a:headEnd/>
            <a:tailEnd/>
          </a:ln>
        </p:spPr>
        <p:txBody>
          <a:bodyPr/>
          <a:lstStyle/>
          <a:p>
            <a:pPr>
              <a:defRPr/>
            </a:pPr>
            <a:endParaRPr lang="en-US"/>
          </a:p>
        </p:txBody>
      </p:sp>
      <p:sp>
        <p:nvSpPr>
          <p:cNvPr id="6" name="Line 6"/>
          <p:cNvSpPr>
            <a:spLocks noChangeShapeType="1"/>
          </p:cNvSpPr>
          <p:nvPr/>
        </p:nvSpPr>
        <p:spPr bwMode="auto">
          <a:xfrm>
            <a:off x="381000" y="2133600"/>
            <a:ext cx="8321675" cy="0"/>
          </a:xfrm>
          <a:prstGeom prst="line">
            <a:avLst/>
          </a:prstGeom>
          <a:noFill/>
          <a:ln w="19050">
            <a:solidFill>
              <a:srgbClr val="333399"/>
            </a:solidFill>
            <a:round/>
            <a:headEnd/>
            <a:tailEnd/>
          </a:ln>
          <a:effectLst/>
        </p:spPr>
        <p:txBody>
          <a:bodyPr/>
          <a:lstStyle/>
          <a:p>
            <a:pPr>
              <a:defRPr/>
            </a:pPr>
            <a:endParaRPr lang="en-US"/>
          </a:p>
        </p:txBody>
      </p:sp>
      <p:sp>
        <p:nvSpPr>
          <p:cNvPr id="7" name="Rectangle 8"/>
          <p:cNvSpPr>
            <a:spLocks noChangeArrowheads="1"/>
          </p:cNvSpPr>
          <p:nvPr/>
        </p:nvSpPr>
        <p:spPr bwMode="auto">
          <a:xfrm>
            <a:off x="228600" y="6553200"/>
            <a:ext cx="5257800" cy="304800"/>
          </a:xfrm>
          <a:prstGeom prst="rect">
            <a:avLst/>
          </a:prstGeom>
          <a:noFill/>
          <a:ln w="9525">
            <a:noFill/>
            <a:miter lim="800000"/>
            <a:headEnd/>
            <a:tailEnd/>
          </a:ln>
          <a:effectLst/>
        </p:spPr>
        <p:txBody>
          <a:bodyPr anchor="b"/>
          <a:lstStyle/>
          <a:p>
            <a:pPr>
              <a:spcBef>
                <a:spcPct val="0"/>
              </a:spcBef>
              <a:buClrTx/>
              <a:buSzTx/>
              <a:buFontTx/>
              <a:buNone/>
              <a:defRPr/>
            </a:pPr>
            <a:r>
              <a:rPr lang="en-US" altLang="en-US" sz="1200" i="1" dirty="0">
                <a:latin typeface="Garamond" pitchFamily="18" charset="0"/>
              </a:rPr>
              <a:t>Central Valley Flood Protection Board Meeting – Agenda Item No. </a:t>
            </a:r>
            <a:r>
              <a:rPr lang="en-US" altLang="en-US" sz="1200" i="1" dirty="0" smtClean="0">
                <a:latin typeface="Garamond" pitchFamily="18" charset="0"/>
              </a:rPr>
              <a:t>8</a:t>
            </a:r>
            <a:endParaRPr lang="en-US" altLang="en-US" sz="1200" i="1" dirty="0">
              <a:latin typeface="Garamond" pitchFamily="18" charset="0"/>
            </a:endParaRPr>
          </a:p>
        </p:txBody>
      </p:sp>
      <p:sp>
        <p:nvSpPr>
          <p:cNvPr id="8" name="Rectangle 9"/>
          <p:cNvSpPr>
            <a:spLocks noChangeArrowheads="1"/>
          </p:cNvSpPr>
          <p:nvPr/>
        </p:nvSpPr>
        <p:spPr bwMode="auto">
          <a:xfrm>
            <a:off x="6781800" y="6553200"/>
            <a:ext cx="2133600" cy="304800"/>
          </a:xfrm>
          <a:prstGeom prst="rect">
            <a:avLst/>
          </a:prstGeom>
          <a:noFill/>
          <a:ln w="9525">
            <a:noFill/>
            <a:miter lim="800000"/>
            <a:headEnd/>
            <a:tailEnd/>
          </a:ln>
          <a:effectLst/>
        </p:spPr>
        <p:txBody>
          <a:bodyPr anchor="b"/>
          <a:lstStyle/>
          <a:p>
            <a:pPr algn="r">
              <a:spcBef>
                <a:spcPct val="0"/>
              </a:spcBef>
              <a:buClrTx/>
              <a:buSzTx/>
              <a:buFontTx/>
              <a:buNone/>
              <a:defRPr/>
            </a:pPr>
            <a:fld id="{1FB973E5-D437-4106-8FBC-D84C508B6EC8}" type="slidenum">
              <a:rPr lang="en-US" altLang="en-US" sz="1200">
                <a:latin typeface="Garamond" pitchFamily="18" charset="0"/>
              </a:rPr>
              <a:pPr algn="r">
                <a:spcBef>
                  <a:spcPct val="0"/>
                </a:spcBef>
                <a:buClrTx/>
                <a:buSzTx/>
                <a:buFontTx/>
                <a:buNone/>
                <a:defRPr/>
              </a:pPr>
              <a:t>‹#›</a:t>
            </a:fld>
            <a:endParaRPr lang="en-US" altLang="en-US" sz="1200">
              <a:latin typeface="Garamond" pitchFamily="18" charset="0"/>
            </a:endParaRPr>
          </a:p>
        </p:txBody>
      </p:sp>
      <p:pic>
        <p:nvPicPr>
          <p:cNvPr id="9" name="Picture 10" descr="CVFPB_logo_update3"/>
          <p:cNvPicPr preferRelativeResize="0">
            <a:picLocks noChangeArrowheads="1"/>
          </p:cNvPicPr>
          <p:nvPr userDrawn="1"/>
        </p:nvPicPr>
        <p:blipFill>
          <a:blip r:embed="rId2" cstate="print"/>
          <a:srcRect/>
          <a:stretch>
            <a:fillRect/>
          </a:stretch>
        </p:blipFill>
        <p:spPr bwMode="auto">
          <a:xfrm>
            <a:off x="8001000" y="152400"/>
            <a:ext cx="1023938" cy="1014413"/>
          </a:xfrm>
          <a:prstGeom prst="rect">
            <a:avLst/>
          </a:prstGeom>
          <a:noFill/>
          <a:ln w="9525">
            <a:noFill/>
            <a:miter lim="800000"/>
            <a:headEnd/>
            <a:tailEnd/>
          </a:ln>
        </p:spPr>
      </p:pic>
      <p:sp>
        <p:nvSpPr>
          <p:cNvPr id="13" name="Rectangle 12"/>
          <p:cNvSpPr/>
          <p:nvPr userDrawn="1"/>
        </p:nvSpPr>
        <p:spPr>
          <a:xfrm>
            <a:off x="7086600" y="6583680"/>
            <a:ext cx="914400"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pitchFamily="2" charset="2"/>
              <a:buNone/>
              <a:defRPr/>
            </a:pPr>
            <a:r>
              <a:rPr lang="en-US" sz="1400" b="1" dirty="0" smtClean="0">
                <a:ln w="11430"/>
                <a:solidFill>
                  <a:srgbClr val="00BC00"/>
                </a:solidFill>
                <a:effectLst>
                  <a:outerShdw blurRad="50800" dist="39000" dir="5460000" algn="tl">
                    <a:srgbClr val="000000">
                      <a:alpha val="38000"/>
                    </a:srgbClr>
                  </a:outerShdw>
                </a:effectLst>
              </a:rPr>
              <a:t>MOU</a:t>
            </a:r>
            <a:endParaRPr lang="en-US" sz="1400" b="1" dirty="0">
              <a:ln w="11430"/>
              <a:solidFill>
                <a:srgbClr val="00BC00"/>
              </a:solidFill>
              <a:effectLst>
                <a:outerShdw blurRad="50800" dist="39000" dir="5460000" algn="tl">
                  <a:srgbClr val="000000">
                    <a:alpha val="38000"/>
                  </a:srgbClr>
                </a:outerShdw>
              </a:effectLst>
            </a:endParaRPr>
          </a:p>
        </p:txBody>
      </p:sp>
      <p:sp>
        <p:nvSpPr>
          <p:cNvPr id="14" name="Rectangle 13"/>
          <p:cNvSpPr/>
          <p:nvPr userDrawn="1"/>
        </p:nvSpPr>
        <p:spPr>
          <a:xfrm>
            <a:off x="6583680" y="6583680"/>
            <a:ext cx="457200"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pitchFamily="2" charset="2"/>
              <a:buNone/>
              <a:defRPr/>
            </a:pPr>
            <a:r>
              <a:rPr lang="en-US" sz="1400" b="1" dirty="0">
                <a:ln w="11430"/>
                <a:solidFill>
                  <a:srgbClr val="FFC000"/>
                </a:solidFill>
                <a:effectLst>
                  <a:outerShdw blurRad="50800" dist="39000" dir="5460000" algn="tl">
                    <a:srgbClr val="000000">
                      <a:alpha val="38000"/>
                    </a:srgbClr>
                  </a:outerShdw>
                </a:effectLst>
              </a:rPr>
              <a:t>SR</a:t>
            </a:r>
          </a:p>
        </p:txBody>
      </p:sp>
      <p:sp>
        <p:nvSpPr>
          <p:cNvPr id="15" name="Rectangle 14"/>
          <p:cNvSpPr/>
          <p:nvPr userDrawn="1"/>
        </p:nvSpPr>
        <p:spPr>
          <a:xfrm>
            <a:off x="7909560" y="6583680"/>
            <a:ext cx="762000"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pitchFamily="2" charset="2"/>
              <a:buNone/>
              <a:defRPr/>
            </a:pPr>
            <a:r>
              <a:rPr lang="en-US" sz="1400" b="1" dirty="0" smtClean="0">
                <a:ln w="11430"/>
                <a:solidFill>
                  <a:srgbClr val="FF9900"/>
                </a:solidFill>
                <a:effectLst>
                  <a:outerShdw blurRad="50800" dist="39000" dir="5460000" algn="tl">
                    <a:srgbClr val="000000">
                      <a:alpha val="38000"/>
                    </a:srgbClr>
                  </a:outerShdw>
                </a:effectLst>
              </a:rPr>
              <a:t>LD1</a:t>
            </a:r>
            <a:endParaRPr lang="en-US" sz="1400" b="1" dirty="0">
              <a:ln w="11430"/>
              <a:solidFill>
                <a:srgbClr val="FF99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normAutofit/>
          </a:bodyPr>
          <a:lstStyle>
            <a:lvl1pPr>
              <a:buClr>
                <a:srgbClr val="FFFF00"/>
              </a:buClr>
              <a:buSzPct val="80000"/>
              <a:buFont typeface="Wingdings" pitchFamily="2" charset="2"/>
              <a:buChar char="§"/>
              <a:defRPr sz="2200">
                <a:latin typeface="Calibri" pitchFamily="34" charset="0"/>
              </a:defRPr>
            </a:lvl1pPr>
            <a:lvl2pPr>
              <a:buClr>
                <a:srgbClr val="FFC000"/>
              </a:buClr>
              <a:buSzPct val="80000"/>
              <a:buFont typeface="Wingdings" pitchFamily="2" charset="2"/>
              <a:buChar char="§"/>
              <a:defRPr sz="2200">
                <a:solidFill>
                  <a:schemeClr val="tx1">
                    <a:lumMod val="85000"/>
                  </a:schemeClr>
                </a:solidFill>
                <a:latin typeface="Calibri" pitchFamily="34" charset="0"/>
              </a:defRPr>
            </a:lvl2pPr>
            <a:lvl3pPr>
              <a:buClr>
                <a:srgbClr val="FF6600"/>
              </a:buClr>
              <a:buSzPct val="80000"/>
              <a:buFont typeface="Wingdings" pitchFamily="2" charset="2"/>
              <a:buChar char="§"/>
              <a:defRPr sz="2200">
                <a:solidFill>
                  <a:schemeClr val="tx1">
                    <a:lumMod val="75000"/>
                  </a:schemeClr>
                </a:solidFill>
                <a:latin typeface="Calibri" pitchFamily="34" charset="0"/>
              </a:defRPr>
            </a:lvl3pPr>
            <a:lvl4pPr>
              <a:buClr>
                <a:srgbClr val="FF0000"/>
              </a:buClr>
              <a:buSzPct val="80000"/>
              <a:buFont typeface="Wingdings" pitchFamily="2" charset="2"/>
              <a:buChar char="§"/>
              <a:defRPr sz="2200">
                <a:solidFill>
                  <a:schemeClr val="tx1">
                    <a:lumMod val="65000"/>
                  </a:schemeClr>
                </a:solidFill>
                <a:latin typeface="Calibri" pitchFamily="34" charset="0"/>
              </a:defRPr>
            </a:lvl4pPr>
            <a:lvl5pPr>
              <a:buClr>
                <a:srgbClr val="D00028"/>
              </a:buClr>
              <a:buSzPct val="80000"/>
              <a:buFont typeface="Wingdings" pitchFamily="2" charset="2"/>
              <a:buChar char="§"/>
              <a:defRPr sz="2200">
                <a:solidFill>
                  <a:schemeClr val="tx1">
                    <a:lumMod val="50000"/>
                  </a:schemeClr>
                </a:solidFill>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8" name="Date Placeholder 13"/>
          <p:cNvSpPr>
            <a:spLocks noGrp="1"/>
          </p:cNvSpPr>
          <p:nvPr>
            <p:ph type="dt" sz="half" idx="2"/>
          </p:nvPr>
        </p:nvSpPr>
        <p:spPr>
          <a:xfrm>
            <a:off x="228600" y="6553200"/>
            <a:ext cx="5029200" cy="304800"/>
          </a:xfrm>
          <a:prstGeom prst="rect">
            <a:avLst/>
          </a:prstGeom>
        </p:spPr>
        <p:txBody>
          <a:bodyPr vert="horz" anchor="b"/>
          <a:lstStyle>
            <a:lvl1pPr algn="l" eaLnBrk="1" latinLnBrk="0" hangingPunct="1">
              <a:defRPr kumimoji="0" sz="1200">
                <a:solidFill>
                  <a:schemeClr val="tx1">
                    <a:shade val="50000"/>
                  </a:schemeClr>
                </a:solidFill>
              </a:defRPr>
            </a:lvl1pPr>
          </a:lstStyle>
          <a:p>
            <a:endParaRPr lang="en-US" dirty="0"/>
          </a:p>
        </p:txBody>
      </p:sp>
      <p:sp>
        <p:nvSpPr>
          <p:cNvPr id="9" name="Slide Number Placeholder 22"/>
          <p:cNvSpPr>
            <a:spLocks noGrp="1"/>
          </p:cNvSpPr>
          <p:nvPr>
            <p:ph type="sldNum" sz="quarter" idx="4"/>
          </p:nvPr>
        </p:nvSpPr>
        <p:spPr>
          <a:xfrm>
            <a:off x="8534400" y="6553200"/>
            <a:ext cx="457200" cy="304800"/>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F1FB2E3-2BB6-40B9-8235-D524E987E6E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228600" y="6553200"/>
            <a:ext cx="5029200" cy="304800"/>
          </a:xfrm>
          <a:prstGeom prst="rect">
            <a:avLst/>
          </a:prstGeom>
        </p:spPr>
        <p:txBody>
          <a:bodyPr/>
          <a:lstStyle/>
          <a:p>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9F1FB2E3-2BB6-40B9-8235-D524E987E6E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228600" y="1371600"/>
            <a:ext cx="4267200" cy="5105400"/>
          </a:xfrm>
        </p:spPr>
        <p:txBody>
          <a:bodyPr>
            <a:normAutofit/>
          </a:bodyPr>
          <a:lstStyle>
            <a:lvl1pPr>
              <a:spcBef>
                <a:spcPts val="1200"/>
              </a:spcBef>
              <a:buClr>
                <a:srgbClr val="FFFF00"/>
              </a:buClr>
              <a:buSzPct val="80000"/>
              <a:buFont typeface="Wingdings" pitchFamily="2" charset="2"/>
              <a:buChar char="§"/>
              <a:defRPr sz="2200">
                <a:latin typeface="Calibri" pitchFamily="34" charset="0"/>
              </a:defRPr>
            </a:lvl1pPr>
            <a:lvl2pPr>
              <a:spcBef>
                <a:spcPts val="1200"/>
              </a:spcBef>
              <a:buClr>
                <a:srgbClr val="FFC000"/>
              </a:buClr>
              <a:buSzPct val="80000"/>
              <a:buFont typeface="Wingdings" pitchFamily="2" charset="2"/>
              <a:buChar char="§"/>
              <a:defRPr sz="2200">
                <a:solidFill>
                  <a:schemeClr val="accent2"/>
                </a:solidFill>
                <a:latin typeface="Calibri" pitchFamily="34" charset="0"/>
              </a:defRPr>
            </a:lvl2pPr>
            <a:lvl3pPr>
              <a:spcBef>
                <a:spcPts val="1200"/>
              </a:spcBef>
              <a:buClr>
                <a:srgbClr val="FF6600"/>
              </a:buClr>
              <a:buSzPct val="80000"/>
              <a:buFont typeface="Wingdings" pitchFamily="2" charset="2"/>
              <a:buChar char="§"/>
              <a:defRPr sz="2200">
                <a:solidFill>
                  <a:schemeClr val="accent4"/>
                </a:solidFill>
                <a:latin typeface="Calibri" pitchFamily="34" charset="0"/>
              </a:defRPr>
            </a:lvl3pPr>
            <a:lvl4pPr>
              <a:spcBef>
                <a:spcPts val="1200"/>
              </a:spcBef>
              <a:buClr>
                <a:srgbClr val="FF0000"/>
              </a:buClr>
              <a:buSzPct val="80000"/>
              <a:buFont typeface="Wingdings" pitchFamily="2" charset="2"/>
              <a:buChar char="§"/>
              <a:defRPr sz="2200">
                <a:solidFill>
                  <a:schemeClr val="accent5"/>
                </a:solidFill>
                <a:latin typeface="Calibri" pitchFamily="34" charset="0"/>
              </a:defRPr>
            </a:lvl4pPr>
            <a:lvl5pPr>
              <a:spcBef>
                <a:spcPts val="1200"/>
              </a:spcBef>
              <a:buClr>
                <a:srgbClr val="A50021"/>
              </a:buClr>
              <a:buSzPct val="80000"/>
              <a:buFont typeface="Wingdings" pitchFamily="2" charset="2"/>
              <a:buChar char="§"/>
              <a:defRPr sz="2200">
                <a:solidFill>
                  <a:schemeClr val="accent6"/>
                </a:solidFill>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371600"/>
            <a:ext cx="4267200" cy="5105401"/>
          </a:xfrm>
          <a:solidFill>
            <a:srgbClr val="03187F">
              <a:alpha val="50000"/>
            </a:srgbClr>
          </a:solidFill>
        </p:spPr>
        <p:txBody>
          <a:bodyPr vert="horz">
            <a:normAutofit/>
          </a:bodyPr>
          <a:lstStyle>
            <a:lvl1pPr algn="l" rtl="0" eaLnBrk="1" latinLnBrk="0" hangingPunct="1">
              <a:spcBef>
                <a:spcPts val="1200"/>
              </a:spcBef>
              <a:buSzPct val="80000"/>
              <a:buFont typeface="Wingdings" pitchFamily="2" charset="2"/>
              <a:buNone/>
              <a:defRPr kumimoji="0" lang="en-US" sz="2200" kern="1200" dirty="0" smtClean="0">
                <a:solidFill>
                  <a:schemeClr val="tx1"/>
                </a:solidFill>
                <a:latin typeface="Calibri" pitchFamily="34" charset="0"/>
                <a:ea typeface="+mn-ea"/>
                <a:cs typeface="+mn-cs"/>
              </a:defRPr>
            </a:lvl1pPr>
            <a:lvl2pPr algn="l" rtl="0" eaLnBrk="1" latinLnBrk="0" hangingPunct="1">
              <a:spcBef>
                <a:spcPts val="1200"/>
              </a:spcBef>
              <a:buSzPct val="80000"/>
              <a:buFont typeface="Wingdings" pitchFamily="2" charset="2"/>
              <a:buChar char="§"/>
              <a:defRPr kumimoji="0" lang="en-US" sz="2200" kern="1200" dirty="0" smtClean="0">
                <a:solidFill>
                  <a:schemeClr val="tx1"/>
                </a:solidFill>
                <a:latin typeface="Calibri" pitchFamily="34" charset="0"/>
                <a:ea typeface="+mn-ea"/>
                <a:cs typeface="+mn-cs"/>
              </a:defRPr>
            </a:lvl2pPr>
            <a:lvl3pPr algn="l" rtl="0" eaLnBrk="1" latinLnBrk="0" hangingPunct="1">
              <a:spcBef>
                <a:spcPts val="1200"/>
              </a:spcBef>
              <a:buSzPct val="80000"/>
              <a:buFont typeface="Wingdings" pitchFamily="2" charset="2"/>
              <a:buChar char="§"/>
              <a:defRPr kumimoji="0" lang="en-US" sz="2200" kern="1200" dirty="0" smtClean="0">
                <a:solidFill>
                  <a:schemeClr val="tx1"/>
                </a:solidFill>
                <a:latin typeface="Calibri" pitchFamily="34" charset="0"/>
                <a:ea typeface="+mn-ea"/>
                <a:cs typeface="+mn-cs"/>
              </a:defRPr>
            </a:lvl3pPr>
            <a:lvl4pPr algn="l" rtl="0" eaLnBrk="1" latinLnBrk="0" hangingPunct="1">
              <a:spcBef>
                <a:spcPts val="1200"/>
              </a:spcBef>
              <a:buSzPct val="80000"/>
              <a:buFont typeface="Wingdings" pitchFamily="2" charset="2"/>
              <a:buChar char="§"/>
              <a:defRPr kumimoji="0" lang="en-US" sz="2200" kern="1200" dirty="0" smtClean="0">
                <a:solidFill>
                  <a:schemeClr val="tx1"/>
                </a:solidFill>
                <a:latin typeface="Calibri" pitchFamily="34" charset="0"/>
                <a:ea typeface="+mn-ea"/>
                <a:cs typeface="+mn-cs"/>
              </a:defRPr>
            </a:lvl4pPr>
            <a:lvl5pPr algn="l" rtl="0" eaLnBrk="1" latinLnBrk="0" hangingPunct="1">
              <a:spcBef>
                <a:spcPts val="1200"/>
              </a:spcBef>
              <a:buSzPct val="80000"/>
              <a:buFont typeface="Wingdings" pitchFamily="2" charset="2"/>
              <a:buChar char="§"/>
              <a:defRPr kumimoji="0" lang="en-US" sz="2200" kern="1200" dirty="0">
                <a:solidFill>
                  <a:schemeClr val="tx1"/>
                </a:solidFill>
                <a:latin typeface="Calibri" pitchFamily="34" charset="0"/>
                <a:ea typeface="+mn-ea"/>
                <a:cs typeface="+mn-cs"/>
              </a:defRPr>
            </a:lvl5pPr>
          </a:lstStyle>
          <a:p>
            <a:pPr lvl="0" eaLnBrk="1" latinLnBrk="0" hangingPunct="1"/>
            <a:endParaRPr kumimoji="0" lang="en-US" dirty="0"/>
          </a:p>
        </p:txBody>
      </p:sp>
      <p:sp>
        <p:nvSpPr>
          <p:cNvPr id="9" name="Date Placeholder 13"/>
          <p:cNvSpPr>
            <a:spLocks noGrp="1"/>
          </p:cNvSpPr>
          <p:nvPr>
            <p:ph type="dt" sz="half" idx="10"/>
          </p:nvPr>
        </p:nvSpPr>
        <p:spPr>
          <a:xfrm>
            <a:off x="228600" y="6553200"/>
            <a:ext cx="5029200" cy="304800"/>
          </a:xfrm>
          <a:prstGeom prst="rect">
            <a:avLst/>
          </a:prstGeom>
        </p:spPr>
        <p:txBody>
          <a:bodyPr vert="horz" anchor="b"/>
          <a:lstStyle>
            <a:lvl1pPr algn="l" eaLnBrk="1" latinLnBrk="0" hangingPunct="1">
              <a:defRPr kumimoji="0" sz="1200">
                <a:solidFill>
                  <a:schemeClr val="tx1">
                    <a:shade val="50000"/>
                  </a:schemeClr>
                </a:solidFill>
              </a:defRPr>
            </a:lvl1pPr>
          </a:lstStyle>
          <a:p>
            <a:endParaRPr lang="en-US" dirty="0"/>
          </a:p>
        </p:txBody>
      </p:sp>
      <p:sp>
        <p:nvSpPr>
          <p:cNvPr id="10" name="Slide Number Placeholder 22"/>
          <p:cNvSpPr>
            <a:spLocks noGrp="1"/>
          </p:cNvSpPr>
          <p:nvPr>
            <p:ph type="sldNum" sz="quarter" idx="4"/>
          </p:nvPr>
        </p:nvSpPr>
        <p:spPr>
          <a:xfrm>
            <a:off x="8534400" y="6553200"/>
            <a:ext cx="457200" cy="304800"/>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F1FB2E3-2BB6-40B9-8235-D524E987E6E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228600" y="6553200"/>
            <a:ext cx="5029200" cy="304800"/>
          </a:xfrm>
          <a:prstGeom prst="rect">
            <a:avLst/>
          </a:prstGeom>
        </p:spPr>
        <p:txBody>
          <a:bodyPr/>
          <a:lstStyle/>
          <a:p>
            <a:endParaRPr lang="en-US"/>
          </a:p>
        </p:txBody>
      </p:sp>
      <p:sp>
        <p:nvSpPr>
          <p:cNvPr id="8" name="Footer Placeholder 7"/>
          <p:cNvSpPr>
            <a:spLocks noGrp="1"/>
          </p:cNvSpPr>
          <p:nvPr>
            <p:ph type="ftr" sz="quarter" idx="11"/>
          </p:nvPr>
        </p:nvSpPr>
        <p:spPr>
          <a:xfrm>
            <a:off x="3124200" y="6416675"/>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534400" y="6553200"/>
            <a:ext cx="457200" cy="304800"/>
          </a:xfrm>
          <a:prstGeom prst="rect">
            <a:avLst/>
          </a:prstGeom>
        </p:spPr>
        <p:txBody>
          <a:bodyPr/>
          <a:lstStyle/>
          <a:p>
            <a:fld id="{9F1FB2E3-2BB6-40B9-8235-D524E987E6E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228600" y="6553200"/>
            <a:ext cx="5029200" cy="304800"/>
          </a:xfrm>
          <a:prstGeom prst="rect">
            <a:avLst/>
          </a:prstGeom>
        </p:spPr>
        <p:txBody>
          <a:bodyPr/>
          <a:lstStyle/>
          <a:p>
            <a:endParaRPr lang="en-US"/>
          </a:p>
        </p:txBody>
      </p:sp>
      <p:sp>
        <p:nvSpPr>
          <p:cNvPr id="4" name="Footer Placeholder 3"/>
          <p:cNvSpPr>
            <a:spLocks noGrp="1"/>
          </p:cNvSpPr>
          <p:nvPr>
            <p:ph type="ftr" sz="quarter" idx="11"/>
          </p:nvPr>
        </p:nvSpPr>
        <p:spPr>
          <a:xfrm>
            <a:off x="3124200" y="6416675"/>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534400" y="6553200"/>
            <a:ext cx="457200" cy="304800"/>
          </a:xfrm>
          <a:prstGeom prst="rect">
            <a:avLst/>
          </a:prstGeom>
        </p:spPr>
        <p:txBody>
          <a:bodyPr/>
          <a:lstStyle/>
          <a:p>
            <a:fld id="{9F1FB2E3-2BB6-40B9-8235-D524E987E6E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28600" y="6553200"/>
            <a:ext cx="5029200" cy="304800"/>
          </a:xfrm>
          <a:prstGeom prst="rect">
            <a:avLst/>
          </a:prstGeom>
        </p:spPr>
        <p:txBody>
          <a:bodyPr/>
          <a:lstStyle/>
          <a:p>
            <a:endParaRPr lang="en-US"/>
          </a:p>
        </p:txBody>
      </p:sp>
      <p:sp>
        <p:nvSpPr>
          <p:cNvPr id="3" name="Footer Placeholder 2"/>
          <p:cNvSpPr>
            <a:spLocks noGrp="1"/>
          </p:cNvSpPr>
          <p:nvPr>
            <p:ph type="ftr" sz="quarter" idx="11"/>
          </p:nvPr>
        </p:nvSpPr>
        <p:spPr>
          <a:xfrm>
            <a:off x="3124200" y="6416675"/>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534400" y="6553200"/>
            <a:ext cx="457200" cy="304800"/>
          </a:xfrm>
          <a:prstGeom prst="rect">
            <a:avLst/>
          </a:prstGeom>
        </p:spPr>
        <p:txBody>
          <a:bodyPr/>
          <a:lstStyle/>
          <a:p>
            <a:fld id="{9F1FB2E3-2BB6-40B9-8235-D524E987E6E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228600" y="6553200"/>
            <a:ext cx="5029200" cy="304800"/>
          </a:xfrm>
          <a:prstGeom prst="rect">
            <a:avLst/>
          </a:prstGeom>
        </p:spPr>
        <p:txBody>
          <a:bodyPr/>
          <a:lstStyle/>
          <a:p>
            <a:endParaRPr lang="en-US"/>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534400" y="6553200"/>
            <a:ext cx="457200" cy="304800"/>
          </a:xfrm>
          <a:prstGeom prst="rect">
            <a:avLst/>
          </a:prstGeom>
        </p:spPr>
        <p:txBody>
          <a:bodyPr/>
          <a:lstStyle/>
          <a:p>
            <a:fld id="{9F1FB2E3-2BB6-40B9-8235-D524E987E6E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228600" y="6553200"/>
            <a:ext cx="5029200" cy="304800"/>
          </a:xfrm>
          <a:prstGeom prst="rect">
            <a:avLst/>
          </a:prstGeom>
        </p:spPr>
        <p:txBody>
          <a:bodyPr/>
          <a:lstStyle/>
          <a:p>
            <a:endParaRPr lang="en-US"/>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534400" y="6553200"/>
            <a:ext cx="457200" cy="304800"/>
          </a:xfrm>
          <a:prstGeom prst="rect">
            <a:avLst/>
          </a:prstGeom>
        </p:spPr>
        <p:txBody>
          <a:bodyPr/>
          <a:lstStyle/>
          <a:p>
            <a:fld id="{9F1FB2E3-2BB6-40B9-8235-D524E987E6E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hyperlink" Target="18793_2_3_Staff%20Report%20and%20Attachments%20SBFCA%20Project%20Areas%20B%20and%20D.pdf"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SBFCA%20Encroachment%20Remediation%20Plan%20Feb%202014%20version.pdf"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04800" y="274638"/>
            <a:ext cx="7620000" cy="792162"/>
          </a:xfrm>
          <a:prstGeom prst="rect">
            <a:avLst/>
          </a:prstGeom>
          <a:solidFill>
            <a:srgbClr val="03187F">
              <a:alpha val="70000"/>
            </a:srgbClr>
          </a:solidFill>
        </p:spPr>
        <p:txBody>
          <a:bodyPr vert="horz" anchor="ctr">
            <a:noAutofit/>
            <a:scene3d>
              <a:camera prst="orthographicFront"/>
              <a:lightRig rig="soft" dir="t">
                <a:rot lat="0" lon="0" rev="16800000"/>
              </a:lightRig>
            </a:scene3d>
            <a:sp3d prstMaterial="softEdge">
              <a:bevelT w="38100" h="38100"/>
            </a:sp3d>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228600" y="1295400"/>
            <a:ext cx="8686800" cy="5181600"/>
          </a:xfrm>
          <a:prstGeom prst="rect">
            <a:avLst/>
          </a:prstGeom>
          <a:solidFill>
            <a:srgbClr val="03187F">
              <a:alpha val="70000"/>
            </a:srgbClr>
          </a:solidFill>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pic>
        <p:nvPicPr>
          <p:cNvPr id="7" name="Picture 6" descr="CVFPB_logo_update3"/>
          <p:cNvPicPr preferRelativeResize="0">
            <a:picLocks noChangeArrowheads="1"/>
          </p:cNvPicPr>
          <p:nvPr userDrawn="1"/>
        </p:nvPicPr>
        <p:blipFill>
          <a:blip r:embed="rId14" cstate="print"/>
          <a:srcRect/>
          <a:stretch>
            <a:fillRect/>
          </a:stretch>
        </p:blipFill>
        <p:spPr bwMode="auto">
          <a:xfrm>
            <a:off x="8001000" y="152400"/>
            <a:ext cx="1023938" cy="1014413"/>
          </a:xfrm>
          <a:prstGeom prst="rect">
            <a:avLst/>
          </a:prstGeom>
          <a:noFill/>
          <a:ln w="9525">
            <a:noFill/>
            <a:miter lim="800000"/>
            <a:headEnd/>
            <a:tailEnd/>
          </a:ln>
        </p:spPr>
      </p:pic>
      <p:sp>
        <p:nvSpPr>
          <p:cNvPr id="8" name="Freeform 7"/>
          <p:cNvSpPr/>
          <p:nvPr userDrawn="1"/>
        </p:nvSpPr>
        <p:spPr>
          <a:xfrm>
            <a:off x="178025" y="137565"/>
            <a:ext cx="7986839" cy="930584"/>
          </a:xfrm>
          <a:custGeom>
            <a:avLst/>
            <a:gdLst>
              <a:gd name="connsiteX0" fmla="*/ 0 w 7986839"/>
              <a:gd name="connsiteY0" fmla="*/ 930584 h 930584"/>
              <a:gd name="connsiteX1" fmla="*/ 0 w 7986839"/>
              <a:gd name="connsiteY1" fmla="*/ 0 h 930584"/>
              <a:gd name="connsiteX2" fmla="*/ 7986839 w 7986839"/>
              <a:gd name="connsiteY2" fmla="*/ 0 h 930584"/>
            </a:gdLst>
            <a:ahLst/>
            <a:cxnLst>
              <a:cxn ang="0">
                <a:pos x="connsiteX0" y="connsiteY0"/>
              </a:cxn>
              <a:cxn ang="0">
                <a:pos x="connsiteX1" y="connsiteY1"/>
              </a:cxn>
              <a:cxn ang="0">
                <a:pos x="connsiteX2" y="connsiteY2"/>
              </a:cxn>
            </a:cxnLst>
            <a:rect l="l" t="t" r="r" b="b"/>
            <a:pathLst>
              <a:path w="7986839" h="930584">
                <a:moveTo>
                  <a:pt x="0" y="930584"/>
                </a:moveTo>
                <a:lnTo>
                  <a:pt x="0" y="0"/>
                </a:lnTo>
                <a:lnTo>
                  <a:pt x="7986839" y="0"/>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Connector 9"/>
          <p:cNvCxnSpPr/>
          <p:nvPr userDrawn="1"/>
        </p:nvCxnSpPr>
        <p:spPr>
          <a:xfrm>
            <a:off x="152400" y="6553200"/>
            <a:ext cx="8839200" cy="158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hlinkClick r:id="rId15" action="ppaction://hlinkfile"/>
          </p:cNvPr>
          <p:cNvSpPr/>
          <p:nvPr userDrawn="1"/>
        </p:nvSpPr>
        <p:spPr>
          <a:xfrm>
            <a:off x="7772400" y="6553200"/>
            <a:ext cx="914400" cy="30777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pitchFamily="2" charset="2"/>
              <a:buNone/>
              <a:defRPr/>
            </a:pPr>
            <a:r>
              <a:rPr lang="en-US" sz="1400" b="1" dirty="0" smtClean="0">
                <a:ln w="11430"/>
                <a:solidFill>
                  <a:srgbClr val="00B050"/>
                </a:solidFill>
                <a:effectLst>
                  <a:outerShdw blurRad="50800" dist="39000" dir="5460000" algn="tl">
                    <a:srgbClr val="000000">
                      <a:alpha val="38000"/>
                    </a:srgbClr>
                  </a:outerShdw>
                </a:effectLst>
              </a:rPr>
              <a:t>ERP</a:t>
            </a:r>
            <a:endParaRPr lang="en-US" sz="1400" b="1" dirty="0">
              <a:ln w="11430"/>
              <a:solidFill>
                <a:srgbClr val="00B050"/>
              </a:solidFill>
              <a:effectLst>
                <a:outerShdw blurRad="50800" dist="39000" dir="5460000" algn="tl">
                  <a:srgbClr val="000000">
                    <a:alpha val="38000"/>
                  </a:srgbClr>
                </a:outerShdw>
              </a:effectLst>
            </a:endParaRPr>
          </a:p>
        </p:txBody>
      </p:sp>
      <p:sp>
        <p:nvSpPr>
          <p:cNvPr id="12" name="TextBox 11"/>
          <p:cNvSpPr txBox="1"/>
          <p:nvPr userDrawn="1"/>
        </p:nvSpPr>
        <p:spPr>
          <a:xfrm>
            <a:off x="152400" y="6581001"/>
            <a:ext cx="5334000" cy="276999"/>
          </a:xfrm>
          <a:prstGeom prst="rect">
            <a:avLst/>
          </a:prstGeom>
          <a:noFill/>
        </p:spPr>
        <p:txBody>
          <a:bodyPr wrap="square" rtlCol="0">
            <a:spAutoFit/>
          </a:bodyPr>
          <a:lstStyle/>
          <a:p>
            <a:r>
              <a:rPr lang="en-US" sz="1200" dirty="0" smtClean="0">
                <a:solidFill>
                  <a:schemeClr val="accent1"/>
                </a:solidFill>
              </a:rPr>
              <a:t>Central Valley Flood Protection Board Meeting – Agenda Item No. 10A</a:t>
            </a:r>
            <a:endParaRPr lang="en-US" sz="1200" dirty="0">
              <a:solidFill>
                <a:schemeClr val="accent1"/>
              </a:solidFill>
            </a:endParaRPr>
          </a:p>
        </p:txBody>
      </p:sp>
      <p:sp>
        <p:nvSpPr>
          <p:cNvPr id="9" name="Rectangle 8">
            <a:hlinkClick r:id="rId16" action="ppaction://hlinkfile"/>
          </p:cNvPr>
          <p:cNvSpPr/>
          <p:nvPr userDrawn="1"/>
        </p:nvSpPr>
        <p:spPr>
          <a:xfrm>
            <a:off x="6781800" y="6553200"/>
            <a:ext cx="762000"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pitchFamily="2" charset="2"/>
              <a:buNone/>
              <a:defRPr/>
            </a:pPr>
            <a:r>
              <a:rPr lang="en-US" sz="1400" b="1" dirty="0" smtClean="0">
                <a:ln w="11430"/>
                <a:solidFill>
                  <a:srgbClr val="FF9900"/>
                </a:solidFill>
                <a:effectLst>
                  <a:outerShdw blurRad="50800" dist="39000" dir="5460000" algn="tl">
                    <a:srgbClr val="000000">
                      <a:alpha val="38000"/>
                    </a:srgbClr>
                  </a:outerShdw>
                </a:effectLst>
              </a:rPr>
              <a:t>SR</a:t>
            </a:r>
            <a:endParaRPr lang="en-US" sz="1400" b="1" dirty="0">
              <a:ln w="11430"/>
              <a:solidFill>
                <a:srgbClr val="FF9900"/>
              </a:solidFill>
              <a:effectLst>
                <a:outerShdw blurRad="50800" dist="39000" dir="5460000" algn="tl">
                  <a:srgbClr val="000000">
                    <a:alpha val="38000"/>
                  </a:srgbClr>
                </a:outerShdw>
              </a:effectLst>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ctr" rtl="0" eaLnBrk="1" latinLnBrk="0" hangingPunct="1">
        <a:spcBef>
          <a:spcPct val="0"/>
        </a:spcBef>
        <a:buNone/>
        <a:defRPr kumimoji="0" sz="4500" b="1" u="none"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Blue Highway" pitchFamily="2" charset="0"/>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bwMode="auto">
          <a:xfrm>
            <a:off x="457200" y="2209800"/>
            <a:ext cx="8229600" cy="3810000"/>
          </a:xfrm>
          <a:prstGeom prst="rect">
            <a:avLst/>
          </a:prstGeom>
          <a:ln>
            <a:miter lim="800000"/>
            <a:headEnd/>
            <a:tailEnd/>
          </a:ln>
        </p:spPr>
        <p:txBody>
          <a:bodyPr>
            <a:normAutofit/>
          </a:bodyPr>
          <a:lstStyle/>
          <a:p>
            <a:pPr eaLnBrk="1" hangingPunct="1">
              <a:spcBef>
                <a:spcPts val="0"/>
              </a:spcBef>
              <a:defRPr/>
            </a:pPr>
            <a:r>
              <a:rPr lang="en-US" sz="3800" b="1" dirty="0" smtClean="0">
                <a:solidFill>
                  <a:schemeClr val="tx1"/>
                </a:solidFill>
                <a:latin typeface="Calibri" pitchFamily="34" charset="0"/>
              </a:rPr>
              <a:t>Sutter Butte Flood Control Agency (SBFCA)</a:t>
            </a:r>
            <a:br>
              <a:rPr lang="en-US" sz="3800" b="1" dirty="0" smtClean="0">
                <a:solidFill>
                  <a:schemeClr val="tx1"/>
                </a:solidFill>
                <a:latin typeface="Calibri" pitchFamily="34" charset="0"/>
              </a:rPr>
            </a:br>
            <a:r>
              <a:rPr lang="en-US" sz="4000" b="1" dirty="0" smtClean="0">
                <a:solidFill>
                  <a:schemeClr val="tx1"/>
                </a:solidFill>
                <a:latin typeface="Calibri" pitchFamily="34" charset="0"/>
              </a:rPr>
              <a:t/>
            </a:r>
            <a:br>
              <a:rPr lang="en-US" sz="4000" b="1" dirty="0" smtClean="0">
                <a:solidFill>
                  <a:schemeClr val="tx1"/>
                </a:solidFill>
                <a:latin typeface="Calibri" pitchFamily="34" charset="0"/>
              </a:rPr>
            </a:br>
            <a:r>
              <a:rPr lang="en-US" sz="2900" cap="none" dirty="0" smtClean="0">
                <a:solidFill>
                  <a:schemeClr val="tx1"/>
                </a:solidFill>
                <a:latin typeface="Calibri" pitchFamily="34" charset="0"/>
              </a:rPr>
              <a:t>Feather River West Levee Project (FRWLP)</a:t>
            </a:r>
            <a:br>
              <a:rPr lang="en-US" sz="2900" cap="none" dirty="0" smtClean="0">
                <a:solidFill>
                  <a:schemeClr val="tx1"/>
                </a:solidFill>
                <a:latin typeface="Calibri" pitchFamily="34" charset="0"/>
              </a:rPr>
            </a:br>
            <a:r>
              <a:rPr lang="en-US" sz="2900" cap="none" dirty="0" smtClean="0">
                <a:solidFill>
                  <a:schemeClr val="tx1"/>
                </a:solidFill>
                <a:latin typeface="Calibri" pitchFamily="34" charset="0"/>
              </a:rPr>
              <a:t>Project Areas B and D, Sutter and Butte Counties</a:t>
            </a:r>
            <a:r>
              <a:rPr lang="en-US" sz="3200" cap="none" dirty="0" smtClean="0">
                <a:solidFill>
                  <a:schemeClr val="tx1"/>
                </a:solidFill>
                <a:latin typeface="Calibri" pitchFamily="34" charset="0"/>
              </a:rPr>
              <a:t/>
            </a:r>
            <a:br>
              <a:rPr lang="en-US" sz="3200" cap="none" dirty="0" smtClean="0">
                <a:solidFill>
                  <a:schemeClr val="tx1"/>
                </a:solidFill>
                <a:latin typeface="Calibri" pitchFamily="34" charset="0"/>
              </a:rPr>
            </a:br>
            <a:r>
              <a:rPr lang="en-US" sz="3200" cap="none" dirty="0" smtClean="0">
                <a:solidFill>
                  <a:schemeClr val="tx1"/>
                </a:solidFill>
                <a:latin typeface="Calibri" pitchFamily="34" charset="0"/>
              </a:rPr>
              <a:t/>
            </a:r>
            <a:br>
              <a:rPr lang="en-US" sz="3200" cap="none" dirty="0" smtClean="0">
                <a:solidFill>
                  <a:schemeClr val="tx1"/>
                </a:solidFill>
                <a:latin typeface="Calibri" pitchFamily="34" charset="0"/>
              </a:rPr>
            </a:br>
            <a:r>
              <a:rPr lang="en-US" sz="3200" cap="none" dirty="0" smtClean="0">
                <a:solidFill>
                  <a:schemeClr val="tx1"/>
                </a:solidFill>
                <a:latin typeface="Calibri" pitchFamily="34" charset="0"/>
              </a:rPr>
              <a:t>February 28, 2014</a:t>
            </a:r>
            <a:endParaRPr lang="en-US" sz="3200" b="1" cap="none" dirty="0" smtClean="0">
              <a:solidFill>
                <a:schemeClr val="tx1"/>
              </a:solidFill>
              <a:latin typeface="Calibri" pitchFamily="34" charset="0"/>
              <a:cs typeface="Arial" pitchFamily="34" charset="0"/>
            </a:endParaRPr>
          </a:p>
        </p:txBody>
      </p:sp>
      <p:sp>
        <p:nvSpPr>
          <p:cNvPr id="2054" name="Rectangle 6"/>
          <p:cNvSpPr>
            <a:spLocks noGrp="1" noChangeArrowheads="1"/>
          </p:cNvSpPr>
          <p:nvPr>
            <p:ph type="subTitle" idx="4294967295"/>
          </p:nvPr>
        </p:nvSpPr>
        <p:spPr>
          <a:xfrm>
            <a:off x="304800" y="304800"/>
            <a:ext cx="7620000" cy="762000"/>
          </a:xfrm>
          <a:noFill/>
        </p:spPr>
        <p:txBody>
          <a:bodyPr>
            <a:normAutofit/>
          </a:bodyPr>
          <a:lstStyle/>
          <a:p>
            <a:pPr marL="0" indent="0" algn="ctr" eaLnBrk="1" hangingPunct="1">
              <a:spcAft>
                <a:spcPts val="0"/>
              </a:spcAft>
              <a:buFont typeface="Wingdings" pitchFamily="2" charset="2"/>
              <a:buNone/>
              <a:defRPr/>
            </a:pPr>
            <a:r>
              <a:rPr lang="en-US" sz="4000" b="1" dirty="0" smtClean="0">
                <a:effectLst>
                  <a:outerShdw blurRad="38100" dist="38100" dir="2700000" algn="tl">
                    <a:srgbClr val="000000">
                      <a:alpha val="43137"/>
                    </a:srgbClr>
                  </a:outerShdw>
                </a:effectLst>
                <a:latin typeface="Blue Highway" pitchFamily="2" charset="0"/>
                <a:cs typeface="Arial" pitchFamily="34" charset="0"/>
              </a:rPr>
              <a:t>APPLICATION NOS. 18793-2 and 18793-3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HYDRAULIC SUMMARY</a:t>
            </a:r>
            <a:endParaRPr lang="en-US" dirty="0">
              <a:solidFill>
                <a:schemeClr val="tx1"/>
              </a:solidFill>
            </a:endParaRPr>
          </a:p>
        </p:txBody>
      </p:sp>
      <p:sp>
        <p:nvSpPr>
          <p:cNvPr id="6" name="Content Placeholder 2"/>
          <p:cNvSpPr txBox="1">
            <a:spLocks/>
          </p:cNvSpPr>
          <p:nvPr/>
        </p:nvSpPr>
        <p:spPr>
          <a:xfrm>
            <a:off x="152400" y="4648200"/>
            <a:ext cx="8839200" cy="1828800"/>
          </a:xfrm>
          <a:prstGeom prst="rect">
            <a:avLst/>
          </a:prstGeom>
          <a:solidFill>
            <a:srgbClr val="03187F">
              <a:alpha val="70000"/>
            </a:srgbClr>
          </a:solidFill>
        </p:spPr>
        <p:txBody>
          <a:bodyPr vert="horz" numCol="3">
            <a:noAutofit/>
          </a:bodyPr>
          <a:lstStyle/>
          <a:p>
            <a:pPr marL="548640" marR="0" lvl="0" indent="-411480" algn="ctr" defTabSz="914400" rtl="0" eaLnBrk="1" fontAlgn="auto" latinLnBrk="0" hangingPunct="1">
              <a:lnSpc>
                <a:spcPct val="100000"/>
              </a:lnSpc>
              <a:spcBef>
                <a:spcPts val="600"/>
              </a:spcBef>
              <a:spcAft>
                <a:spcPts val="0"/>
              </a:spcAft>
              <a:buClr>
                <a:srgbClr val="FFFF00"/>
              </a:buClr>
              <a:buSzPct val="80000"/>
              <a:buFont typeface="Wingdings" pitchFamily="2" charset="2"/>
              <a:buNone/>
              <a:tabLst/>
              <a:defRPr/>
            </a:pPr>
            <a:r>
              <a:rPr lang="en-US" u="sng" dirty="0" smtClean="0">
                <a:solidFill>
                  <a:srgbClr val="FFCCFF"/>
                </a:solidFill>
                <a:latin typeface="Calibri" pitchFamily="34" charset="0"/>
              </a:rPr>
              <a:t>Overall FRWLP</a:t>
            </a:r>
          </a:p>
          <a:p>
            <a:pPr marL="548640" marR="0" lvl="0" indent="-411480" algn="ctr" defTabSz="914400" rtl="0" eaLnBrk="1" fontAlgn="auto" latinLnBrk="0" hangingPunct="1">
              <a:lnSpc>
                <a:spcPct val="100000"/>
              </a:lnSpc>
              <a:spcBef>
                <a:spcPts val="600"/>
              </a:spcBef>
              <a:spcAft>
                <a:spcPts val="0"/>
              </a:spcAft>
              <a:buClr>
                <a:srgbClr val="FFFF00"/>
              </a:buClr>
              <a:buSzPct val="80000"/>
              <a:buFont typeface="Wingdings" pitchFamily="2" charset="2"/>
              <a:buNone/>
              <a:tabLst/>
              <a:defRPr/>
            </a:pPr>
            <a:endParaRPr kumimoji="0" lang="en-US" sz="1800" b="0" i="0" u="sng" strike="noStrike" kern="1200" cap="none" spc="0" normalizeH="0" baseline="0" noProof="0" dirty="0" smtClean="0">
              <a:ln>
                <a:noFill/>
              </a:ln>
              <a:solidFill>
                <a:srgbClr val="FFC000"/>
              </a:solidFill>
              <a:effectLst/>
              <a:uLnTx/>
              <a:uFillTx/>
              <a:latin typeface="Calibri" pitchFamily="34" charset="0"/>
              <a:ea typeface="+mn-ea"/>
              <a:cs typeface="+mn-cs"/>
            </a:endParaRPr>
          </a:p>
          <a:p>
            <a:pPr marL="548640" marR="0" lvl="0" indent="-411480" algn="ctr" defTabSz="914400" rtl="0" eaLnBrk="1" fontAlgn="auto" latinLnBrk="0" hangingPunct="1">
              <a:lnSpc>
                <a:spcPct val="100000"/>
              </a:lnSpc>
              <a:spcBef>
                <a:spcPts val="600"/>
              </a:spcBef>
              <a:spcAft>
                <a:spcPts val="0"/>
              </a:spcAft>
              <a:buClr>
                <a:srgbClr val="FFFF00"/>
              </a:buClr>
              <a:buSzPct val="80000"/>
              <a:buFont typeface="Wingdings" pitchFamily="2" charset="2"/>
              <a:buNone/>
              <a:tabLst/>
              <a:defRPr/>
            </a:pPr>
            <a:endParaRPr lang="en-US" u="sng" dirty="0" smtClean="0">
              <a:solidFill>
                <a:srgbClr val="FFC000"/>
              </a:solidFill>
              <a:latin typeface="Calibri" pitchFamily="34" charset="0"/>
            </a:endParaRPr>
          </a:p>
          <a:p>
            <a:pPr marL="548640" marR="0" lvl="0" indent="-411480" algn="ctr" defTabSz="914400" rtl="0" eaLnBrk="1" fontAlgn="auto" latinLnBrk="0" hangingPunct="1">
              <a:lnSpc>
                <a:spcPct val="100000"/>
              </a:lnSpc>
              <a:spcBef>
                <a:spcPts val="600"/>
              </a:spcBef>
              <a:spcAft>
                <a:spcPts val="0"/>
              </a:spcAft>
              <a:buClr>
                <a:srgbClr val="FFFF00"/>
              </a:buClr>
              <a:buSzPct val="80000"/>
              <a:buFont typeface="Wingdings" pitchFamily="2" charset="2"/>
              <a:buNone/>
              <a:tabLst/>
              <a:defRPr/>
            </a:pPr>
            <a:endParaRPr kumimoji="0" lang="en-US" sz="1800" b="0" i="0" u="sng" strike="noStrike" kern="1200" cap="none" spc="0" normalizeH="0" baseline="0" noProof="0" dirty="0" smtClean="0">
              <a:ln>
                <a:noFill/>
              </a:ln>
              <a:solidFill>
                <a:srgbClr val="FFC000"/>
              </a:solidFill>
              <a:effectLst/>
              <a:uLnTx/>
              <a:uFillTx/>
              <a:latin typeface="Calibri" pitchFamily="34" charset="0"/>
              <a:ea typeface="+mn-ea"/>
              <a:cs typeface="+mn-cs"/>
            </a:endParaRPr>
          </a:p>
          <a:p>
            <a:pPr marL="548640" marR="0" lvl="0" indent="-411480" algn="ctr" defTabSz="914400" rtl="0" eaLnBrk="1" fontAlgn="auto" latinLnBrk="0" hangingPunct="1">
              <a:lnSpc>
                <a:spcPct val="100000"/>
              </a:lnSpc>
              <a:spcBef>
                <a:spcPts val="600"/>
              </a:spcBef>
              <a:spcAft>
                <a:spcPts val="0"/>
              </a:spcAft>
              <a:buClr>
                <a:srgbClr val="FFFF00"/>
              </a:buClr>
              <a:buSzPct val="80000"/>
              <a:buFont typeface="Wingdings" pitchFamily="2" charset="2"/>
              <a:buNone/>
              <a:tabLst/>
              <a:defRPr/>
            </a:pPr>
            <a:endParaRPr lang="en-US" u="sng" dirty="0" smtClean="0">
              <a:solidFill>
                <a:srgbClr val="FFC000"/>
              </a:solidFill>
              <a:latin typeface="Calibri" pitchFamily="34" charset="0"/>
            </a:endParaRPr>
          </a:p>
          <a:p>
            <a:pPr marL="548640" marR="0" lvl="0" indent="-411480" algn="ctr" defTabSz="914400" rtl="0" eaLnBrk="1" fontAlgn="auto" latinLnBrk="0" hangingPunct="1">
              <a:lnSpc>
                <a:spcPct val="100000"/>
              </a:lnSpc>
              <a:spcBef>
                <a:spcPts val="600"/>
              </a:spcBef>
              <a:spcAft>
                <a:spcPts val="0"/>
              </a:spcAft>
              <a:buClr>
                <a:srgbClr val="FFFF00"/>
              </a:buClr>
              <a:buSzPct val="80000"/>
              <a:buFont typeface="Wingdings" pitchFamily="2" charset="2"/>
              <a:buNone/>
              <a:tabLst/>
              <a:defRPr/>
            </a:pPr>
            <a:r>
              <a:rPr lang="en-US" u="sng" dirty="0" smtClean="0">
                <a:solidFill>
                  <a:srgbClr val="9FE6FF"/>
                </a:solidFill>
                <a:latin typeface="Calibri" pitchFamily="34" charset="0"/>
              </a:rPr>
              <a:t>Project Area B (18793-2)</a:t>
            </a:r>
          </a:p>
          <a:p>
            <a:pPr marL="548640" marR="0" lvl="0" indent="-411480" algn="ctr" defTabSz="914400" rtl="0" eaLnBrk="1" fontAlgn="auto" latinLnBrk="0" hangingPunct="1">
              <a:lnSpc>
                <a:spcPct val="100000"/>
              </a:lnSpc>
              <a:spcBef>
                <a:spcPts val="600"/>
              </a:spcBef>
              <a:spcAft>
                <a:spcPts val="0"/>
              </a:spcAft>
              <a:buClr>
                <a:srgbClr val="FFFF00"/>
              </a:buClr>
              <a:buSzPct val="80000"/>
              <a:buFont typeface="Wingdings" pitchFamily="2" charset="2"/>
              <a:buNone/>
              <a:tabLst/>
              <a:defRPr/>
            </a:pPr>
            <a:endParaRPr kumimoji="0" lang="en-US" sz="1800" b="0" i="0" u="sng" strike="noStrike" kern="1200" cap="none" spc="0" normalizeH="0" baseline="0" noProof="0" dirty="0" smtClean="0">
              <a:ln>
                <a:noFill/>
              </a:ln>
              <a:solidFill>
                <a:srgbClr val="FFC000"/>
              </a:solidFill>
              <a:effectLst/>
              <a:uLnTx/>
              <a:uFillTx/>
              <a:latin typeface="Calibri" pitchFamily="34" charset="0"/>
              <a:ea typeface="+mn-ea"/>
              <a:cs typeface="+mn-cs"/>
            </a:endParaRPr>
          </a:p>
          <a:p>
            <a:pPr marL="548640" marR="0" lvl="0" indent="-411480" algn="ctr" defTabSz="914400" rtl="0" eaLnBrk="1" fontAlgn="auto" latinLnBrk="0" hangingPunct="1">
              <a:lnSpc>
                <a:spcPct val="100000"/>
              </a:lnSpc>
              <a:spcBef>
                <a:spcPts val="600"/>
              </a:spcBef>
              <a:spcAft>
                <a:spcPts val="0"/>
              </a:spcAft>
              <a:buClr>
                <a:srgbClr val="FFFF00"/>
              </a:buClr>
              <a:buSzPct val="80000"/>
              <a:buFont typeface="Wingdings" pitchFamily="2" charset="2"/>
              <a:buNone/>
              <a:tabLst/>
              <a:defRPr/>
            </a:pPr>
            <a:endParaRPr lang="en-US" u="sng" dirty="0" smtClean="0">
              <a:solidFill>
                <a:srgbClr val="FFC000"/>
              </a:solidFill>
              <a:latin typeface="Calibri" pitchFamily="34" charset="0"/>
            </a:endParaRPr>
          </a:p>
          <a:p>
            <a:pPr marL="548640" marR="0" lvl="0" indent="-411480" algn="ctr" defTabSz="914400" rtl="0" eaLnBrk="1" fontAlgn="auto" latinLnBrk="0" hangingPunct="1">
              <a:lnSpc>
                <a:spcPct val="100000"/>
              </a:lnSpc>
              <a:spcBef>
                <a:spcPts val="600"/>
              </a:spcBef>
              <a:spcAft>
                <a:spcPts val="0"/>
              </a:spcAft>
              <a:buClr>
                <a:srgbClr val="FFFF00"/>
              </a:buClr>
              <a:buSzPct val="80000"/>
              <a:buFont typeface="Wingdings" pitchFamily="2" charset="2"/>
              <a:buNone/>
              <a:tabLst/>
              <a:defRPr/>
            </a:pPr>
            <a:endParaRPr kumimoji="0" lang="en-US" sz="1800" b="0" i="0" u="sng" strike="noStrike" kern="1200" cap="none" spc="0" normalizeH="0" baseline="0" noProof="0" dirty="0" smtClean="0">
              <a:ln>
                <a:noFill/>
              </a:ln>
              <a:solidFill>
                <a:srgbClr val="FFC000"/>
              </a:solidFill>
              <a:effectLst/>
              <a:uLnTx/>
              <a:uFillTx/>
              <a:latin typeface="Calibri" pitchFamily="34" charset="0"/>
              <a:ea typeface="+mn-ea"/>
              <a:cs typeface="+mn-cs"/>
            </a:endParaRPr>
          </a:p>
          <a:p>
            <a:pPr marL="548640" marR="0" lvl="0" indent="-411480" algn="ctr" defTabSz="914400" rtl="0" eaLnBrk="1" fontAlgn="auto" latinLnBrk="0" hangingPunct="1">
              <a:lnSpc>
                <a:spcPct val="100000"/>
              </a:lnSpc>
              <a:spcBef>
                <a:spcPts val="600"/>
              </a:spcBef>
              <a:spcAft>
                <a:spcPts val="0"/>
              </a:spcAft>
              <a:buClr>
                <a:srgbClr val="FFFF00"/>
              </a:buClr>
              <a:buSzPct val="80000"/>
              <a:buFont typeface="Wingdings" pitchFamily="2" charset="2"/>
              <a:buNone/>
              <a:tabLst/>
              <a:defRPr/>
            </a:pPr>
            <a:endParaRPr lang="en-US" u="sng" dirty="0" smtClean="0">
              <a:solidFill>
                <a:srgbClr val="FFC000"/>
              </a:solidFill>
              <a:latin typeface="Calibri" pitchFamily="34" charset="0"/>
            </a:endParaRPr>
          </a:p>
          <a:p>
            <a:pPr marL="548640" marR="0" lvl="0" indent="-411480" algn="ctr" defTabSz="914400" rtl="0" eaLnBrk="1" fontAlgn="auto" latinLnBrk="0" hangingPunct="1">
              <a:lnSpc>
                <a:spcPct val="100000"/>
              </a:lnSpc>
              <a:spcBef>
                <a:spcPts val="600"/>
              </a:spcBef>
              <a:spcAft>
                <a:spcPts val="0"/>
              </a:spcAft>
              <a:buClr>
                <a:srgbClr val="FFFF00"/>
              </a:buClr>
              <a:buSzPct val="80000"/>
              <a:buFont typeface="Wingdings" pitchFamily="2" charset="2"/>
              <a:buNone/>
              <a:tabLst/>
              <a:defRPr/>
            </a:pPr>
            <a:r>
              <a:rPr lang="en-US" u="sng" dirty="0" smtClean="0">
                <a:solidFill>
                  <a:srgbClr val="FFCF37"/>
                </a:solidFill>
                <a:latin typeface="Calibri" pitchFamily="34" charset="0"/>
              </a:rPr>
              <a:t>Project Area D (18793-3)</a:t>
            </a:r>
            <a:endParaRPr kumimoji="0" lang="en-US" sz="1800" b="0" i="0" u="none" strike="noStrike" kern="1200" cap="none" spc="0" normalizeH="0" baseline="0" noProof="0" dirty="0" smtClean="0">
              <a:ln>
                <a:noFill/>
              </a:ln>
              <a:solidFill>
                <a:srgbClr val="FFCF37"/>
              </a:solidFill>
              <a:effectLst/>
              <a:uLnTx/>
              <a:uFillTx/>
              <a:latin typeface="Calibri" pitchFamily="34" charset="0"/>
              <a:ea typeface="+mn-ea"/>
              <a:cs typeface="+mn-cs"/>
            </a:endParaRPr>
          </a:p>
        </p:txBody>
      </p:sp>
      <p:sp>
        <p:nvSpPr>
          <p:cNvPr id="21" name="Content Placeholder 2"/>
          <p:cNvSpPr>
            <a:spLocks noGrp="1"/>
          </p:cNvSpPr>
          <p:nvPr>
            <p:ph idx="1"/>
          </p:nvPr>
        </p:nvSpPr>
        <p:spPr>
          <a:xfrm>
            <a:off x="152400" y="1295400"/>
            <a:ext cx="8839200" cy="3352800"/>
          </a:xfrm>
        </p:spPr>
        <p:txBody>
          <a:bodyPr>
            <a:noAutofit/>
          </a:bodyPr>
          <a:lstStyle/>
          <a:p>
            <a:pPr>
              <a:spcBef>
                <a:spcPts val="600"/>
              </a:spcBef>
              <a:buNone/>
            </a:pPr>
            <a:r>
              <a:rPr lang="en-US" sz="1800" u="sng" dirty="0" smtClean="0">
                <a:solidFill>
                  <a:srgbClr val="FFFF00"/>
                </a:solidFill>
              </a:rPr>
              <a:t>Hydraulic Summary for the FRWLP</a:t>
            </a:r>
            <a:r>
              <a:rPr lang="en-US" sz="1800" dirty="0" smtClean="0">
                <a:solidFill>
                  <a:srgbClr val="FFFF00"/>
                </a:solidFill>
              </a:rPr>
              <a:t>:</a:t>
            </a:r>
          </a:p>
          <a:p>
            <a:pPr lvl="0">
              <a:spcBef>
                <a:spcPts val="800"/>
              </a:spcBef>
            </a:pPr>
            <a:r>
              <a:rPr lang="en-US" sz="1800" dirty="0" smtClean="0"/>
              <a:t>Included the entire FRWLP (44 miles from Thermalito Afterbay to Sutter Bypass) </a:t>
            </a:r>
          </a:p>
          <a:p>
            <a:pPr lvl="0">
              <a:spcBef>
                <a:spcPts val="800"/>
              </a:spcBef>
            </a:pPr>
            <a:r>
              <a:rPr lang="en-US" sz="1800" dirty="0" smtClean="0"/>
              <a:t>Designed to achieve 200-yr level of protection (urban/urbanizing)</a:t>
            </a:r>
          </a:p>
          <a:p>
            <a:pPr lvl="0">
              <a:spcBef>
                <a:spcPts val="800"/>
              </a:spcBef>
            </a:pPr>
            <a:r>
              <a:rPr lang="en-US" sz="1800" dirty="0" smtClean="0"/>
              <a:t>Designed to achieve 100-yr level of protection from Star Bend south of Yuba City</a:t>
            </a:r>
          </a:p>
          <a:p>
            <a:pPr lvl="0">
              <a:spcBef>
                <a:spcPts val="800"/>
              </a:spcBef>
            </a:pPr>
            <a:r>
              <a:rPr lang="en-US" sz="1800" dirty="0" smtClean="0"/>
              <a:t>Modeled using HEC-RAS one-dimensional model</a:t>
            </a:r>
          </a:p>
          <a:p>
            <a:pPr lvl="0">
              <a:spcBef>
                <a:spcPts val="800"/>
              </a:spcBef>
            </a:pPr>
            <a:r>
              <a:rPr lang="en-US" sz="1800" dirty="0" smtClean="0"/>
              <a:t>Flows used:  150,000 cfs (100-yr); 174,000 cfs (200-yr); 327,000 cfs (500-yr)</a:t>
            </a:r>
          </a:p>
          <a:p>
            <a:pPr lvl="0">
              <a:spcBef>
                <a:spcPts val="800"/>
              </a:spcBef>
            </a:pPr>
            <a:r>
              <a:rPr lang="en-US" sz="1800" dirty="0" smtClean="0"/>
              <a:t>1957 Profile flows of 210,000 cfs (above Yuba River) and 300,000 cfs (below Yuba River)</a:t>
            </a:r>
          </a:p>
          <a:p>
            <a:pPr lvl="0">
              <a:spcBef>
                <a:spcPts val="800"/>
              </a:spcBef>
            </a:pPr>
            <a:r>
              <a:rPr lang="en-US" sz="1800" dirty="0" smtClean="0"/>
              <a:t>Both 100- and 200-yr events plus 3-ft of freeboard are below the existing levee crown</a:t>
            </a:r>
          </a:p>
          <a:p>
            <a:pPr lvl="0">
              <a:spcBef>
                <a:spcPts val="800"/>
              </a:spcBef>
            </a:pPr>
            <a:r>
              <a:rPr lang="en-US" sz="1800" dirty="0" smtClean="0"/>
              <a:t>Based on SBFCA’s results, staff expects no adverse hydraulic impacts</a:t>
            </a:r>
          </a:p>
        </p:txBody>
      </p:sp>
      <p:pic>
        <p:nvPicPr>
          <p:cNvPr id="7" name="Picture 2"/>
          <p:cNvPicPr>
            <a:picLocks noChangeAspect="1" noChangeArrowheads="1"/>
          </p:cNvPicPr>
          <p:nvPr/>
        </p:nvPicPr>
        <p:blipFill>
          <a:blip r:embed="rId3" cstate="print"/>
          <a:srcRect/>
          <a:stretch>
            <a:fillRect/>
          </a:stretch>
        </p:blipFill>
        <p:spPr bwMode="auto">
          <a:xfrm>
            <a:off x="732395" y="5105400"/>
            <a:ext cx="2010805" cy="1219200"/>
          </a:xfrm>
          <a:prstGeom prst="rect">
            <a:avLst/>
          </a:prstGeom>
          <a:noFill/>
          <a:ln w="38100">
            <a:solidFill>
              <a:srgbClr val="FFCCFF">
                <a:alpha val="50000"/>
              </a:srgbClr>
            </a:solidFill>
            <a:miter lim="800000"/>
            <a:headEnd/>
            <a:tailEnd/>
          </a:ln>
        </p:spPr>
      </p:pic>
      <p:pic>
        <p:nvPicPr>
          <p:cNvPr id="22" name="Picture 4"/>
          <p:cNvPicPr>
            <a:picLocks noChangeAspect="1" noChangeArrowheads="1"/>
          </p:cNvPicPr>
          <p:nvPr/>
        </p:nvPicPr>
        <p:blipFill>
          <a:blip r:embed="rId4" cstate="print"/>
          <a:srcRect/>
          <a:stretch>
            <a:fillRect/>
          </a:stretch>
        </p:blipFill>
        <p:spPr bwMode="auto">
          <a:xfrm>
            <a:off x="3581400" y="5105400"/>
            <a:ext cx="2031862" cy="1231626"/>
          </a:xfrm>
          <a:prstGeom prst="rect">
            <a:avLst/>
          </a:prstGeom>
          <a:noFill/>
          <a:ln w="38100">
            <a:solidFill>
              <a:srgbClr val="9FE6FF">
                <a:alpha val="50000"/>
              </a:srgbClr>
            </a:solidFill>
            <a:miter lim="800000"/>
            <a:headEnd/>
            <a:tailEnd/>
          </a:ln>
        </p:spPr>
      </p:pic>
      <p:pic>
        <p:nvPicPr>
          <p:cNvPr id="61" name="Picture 5"/>
          <p:cNvPicPr>
            <a:picLocks noChangeAspect="1" noChangeArrowheads="1"/>
          </p:cNvPicPr>
          <p:nvPr/>
        </p:nvPicPr>
        <p:blipFill>
          <a:blip r:embed="rId5" cstate="print"/>
          <a:srcRect/>
          <a:stretch>
            <a:fillRect/>
          </a:stretch>
        </p:blipFill>
        <p:spPr bwMode="auto">
          <a:xfrm>
            <a:off x="6526869" y="5105400"/>
            <a:ext cx="2007531" cy="1219200"/>
          </a:xfrm>
          <a:prstGeom prst="rect">
            <a:avLst/>
          </a:prstGeom>
          <a:noFill/>
          <a:ln w="38100">
            <a:solidFill>
              <a:srgbClr val="FFC000">
                <a:alpha val="50000"/>
              </a:srgbClr>
            </a:solidFill>
            <a:miter lim="800000"/>
            <a:headEnd/>
            <a:tailEnd/>
          </a:ln>
        </p:spPr>
      </p:pic>
      <p:sp>
        <p:nvSpPr>
          <p:cNvPr id="5" name="Slide Number Placeholder 4"/>
          <p:cNvSpPr>
            <a:spLocks noGrp="1"/>
          </p:cNvSpPr>
          <p:nvPr>
            <p:ph type="sldNum" sz="quarter" idx="4"/>
          </p:nvPr>
        </p:nvSpPr>
        <p:spPr/>
        <p:txBody>
          <a:bodyPr/>
          <a:lstStyle/>
          <a:p>
            <a:fld id="{9F1FB2E3-2BB6-40B9-8235-D524E987E6E0}"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xEl>
                                              <p:pRg st="10" end="10"/>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a:spLocks noGrp="1"/>
          </p:cNvSpPr>
          <p:nvPr>
            <p:ph idx="1"/>
          </p:nvPr>
        </p:nvSpPr>
        <p:spPr>
          <a:xfrm>
            <a:off x="152400" y="1295400"/>
            <a:ext cx="8839200" cy="5181600"/>
          </a:xfrm>
        </p:spPr>
        <p:txBody>
          <a:bodyPr numCol="2">
            <a:noAutofit/>
          </a:bodyPr>
          <a:lstStyle/>
          <a:p>
            <a:pPr marL="344488" lvl="0" indent="-231775">
              <a:spcBef>
                <a:spcPts val="200"/>
              </a:spcBef>
              <a:buNone/>
            </a:pPr>
            <a:r>
              <a:rPr lang="en-US" sz="1800" u="sng" dirty="0" smtClean="0">
                <a:solidFill>
                  <a:srgbClr val="9FE6FF"/>
                </a:solidFill>
              </a:rPr>
              <a:t>Project Area B</a:t>
            </a:r>
          </a:p>
          <a:p>
            <a:pPr marL="344488" lvl="0" indent="-231775">
              <a:spcBef>
                <a:spcPts val="200"/>
              </a:spcBef>
            </a:pPr>
            <a:r>
              <a:rPr lang="en-US" sz="1800" dirty="0" smtClean="0"/>
              <a:t>Divided into 5 Reaches (7 – 12)</a:t>
            </a:r>
          </a:p>
          <a:p>
            <a:pPr marL="344488" lvl="0" indent="-231775">
              <a:spcBef>
                <a:spcPts val="200"/>
              </a:spcBef>
            </a:pPr>
            <a:r>
              <a:rPr lang="en-US" sz="1800" dirty="0" smtClean="0"/>
              <a:t>Predominant deficiencies are through- and under seepage</a:t>
            </a:r>
          </a:p>
          <a:p>
            <a:pPr marL="344488" lvl="0" indent="-231775">
              <a:spcBef>
                <a:spcPts val="200"/>
              </a:spcBef>
            </a:pPr>
            <a:r>
              <a:rPr lang="en-US" sz="1800" dirty="0" smtClean="0"/>
              <a:t>Approximately 6 miles of cutoff wall</a:t>
            </a:r>
          </a:p>
          <a:p>
            <a:pPr marL="664528" lvl="1" indent="-231775">
              <a:spcBef>
                <a:spcPts val="200"/>
              </a:spcBef>
            </a:pPr>
            <a:r>
              <a:rPr lang="en-US" sz="1800" dirty="0" smtClean="0"/>
              <a:t>Depths vary from 47 to 78 feet</a:t>
            </a:r>
          </a:p>
          <a:p>
            <a:pPr marL="344488" lvl="0" indent="-231775">
              <a:spcBef>
                <a:spcPts val="200"/>
              </a:spcBef>
            </a:pPr>
            <a:r>
              <a:rPr lang="en-US" sz="1800" dirty="0" smtClean="0"/>
              <a:t>28 relief wells (southern Reach 7)</a:t>
            </a:r>
          </a:p>
          <a:p>
            <a:pPr marL="344488" lvl="0" indent="-231775">
              <a:spcBef>
                <a:spcPts val="200"/>
              </a:spcBef>
            </a:pPr>
            <a:endParaRPr lang="en-US" sz="1800" dirty="0" smtClean="0"/>
          </a:p>
          <a:p>
            <a:pPr marL="344488" lvl="0" indent="-231775">
              <a:spcBef>
                <a:spcPts val="200"/>
              </a:spcBef>
            </a:pPr>
            <a:endParaRPr lang="en-US" sz="1800" dirty="0" smtClean="0"/>
          </a:p>
          <a:p>
            <a:pPr marL="344488" lvl="0" indent="-231775">
              <a:spcBef>
                <a:spcPts val="200"/>
              </a:spcBef>
            </a:pPr>
            <a:endParaRPr lang="en-US" sz="1800" dirty="0" smtClean="0"/>
          </a:p>
          <a:p>
            <a:pPr marL="344488" lvl="0" indent="-231775">
              <a:spcBef>
                <a:spcPts val="200"/>
              </a:spcBef>
            </a:pPr>
            <a:endParaRPr lang="en-US" sz="1800" dirty="0" smtClean="0"/>
          </a:p>
          <a:p>
            <a:pPr marL="344488" lvl="0" indent="-231775">
              <a:spcBef>
                <a:spcPts val="200"/>
              </a:spcBef>
            </a:pPr>
            <a:endParaRPr lang="en-US" sz="1800" dirty="0" smtClean="0"/>
          </a:p>
          <a:p>
            <a:pPr marL="344488" lvl="0" indent="-231775">
              <a:spcBef>
                <a:spcPts val="200"/>
              </a:spcBef>
            </a:pPr>
            <a:endParaRPr lang="en-US" sz="1800" dirty="0" smtClean="0"/>
          </a:p>
          <a:p>
            <a:pPr marL="344488" lvl="0" indent="-231775">
              <a:spcBef>
                <a:spcPts val="200"/>
              </a:spcBef>
            </a:pPr>
            <a:endParaRPr lang="en-US" sz="1800" dirty="0" smtClean="0"/>
          </a:p>
          <a:p>
            <a:pPr marL="344488" lvl="0" indent="-231775">
              <a:spcBef>
                <a:spcPts val="200"/>
              </a:spcBef>
            </a:pPr>
            <a:endParaRPr lang="en-US" sz="1800" dirty="0" smtClean="0"/>
          </a:p>
          <a:p>
            <a:pPr marL="344488" lvl="0" indent="-231775">
              <a:spcBef>
                <a:spcPts val="200"/>
              </a:spcBef>
            </a:pPr>
            <a:endParaRPr lang="en-US" sz="1800" dirty="0" smtClean="0"/>
          </a:p>
          <a:p>
            <a:pPr marL="344488" lvl="0" indent="-231775">
              <a:spcBef>
                <a:spcPts val="200"/>
              </a:spcBef>
              <a:buNone/>
            </a:pPr>
            <a:r>
              <a:rPr lang="en-US" sz="1800" dirty="0" smtClean="0"/>
              <a:t>NOTE:  Variances discussed on next slide</a:t>
            </a:r>
          </a:p>
          <a:p>
            <a:pPr marL="344488" lvl="0" indent="-231775">
              <a:spcBef>
                <a:spcPts val="200"/>
              </a:spcBef>
              <a:buNone/>
            </a:pPr>
            <a:r>
              <a:rPr lang="en-US" sz="1800" u="sng" dirty="0" smtClean="0">
                <a:solidFill>
                  <a:srgbClr val="FFCF37"/>
                </a:solidFill>
              </a:rPr>
              <a:t>Project Area D</a:t>
            </a:r>
          </a:p>
          <a:p>
            <a:pPr marL="344488" lvl="0" indent="-231775">
              <a:spcBef>
                <a:spcPts val="200"/>
              </a:spcBef>
            </a:pPr>
            <a:r>
              <a:rPr lang="en-US" sz="1800" dirty="0" smtClean="0"/>
              <a:t>Divided into 13 Reaches (29 – 41)</a:t>
            </a:r>
          </a:p>
          <a:p>
            <a:pPr marL="344488" lvl="0" indent="-231775">
              <a:spcBef>
                <a:spcPts val="200"/>
              </a:spcBef>
            </a:pPr>
            <a:r>
              <a:rPr lang="en-US" sz="1800" dirty="0" smtClean="0"/>
              <a:t>Predominant deficiencies are through- and under seepage</a:t>
            </a:r>
          </a:p>
          <a:p>
            <a:pPr marL="344488" lvl="0" indent="-231775">
              <a:spcBef>
                <a:spcPts val="200"/>
              </a:spcBef>
            </a:pPr>
            <a:r>
              <a:rPr lang="en-US" sz="1800" dirty="0" smtClean="0"/>
              <a:t>Approximately 9 miles of cutoff wall</a:t>
            </a:r>
          </a:p>
          <a:p>
            <a:pPr marL="664528" lvl="1" indent="-231775">
              <a:spcBef>
                <a:spcPts val="200"/>
              </a:spcBef>
            </a:pPr>
            <a:r>
              <a:rPr lang="en-US" sz="1800" dirty="0" smtClean="0"/>
              <a:t>Depths vary from 17 to 99 feet</a:t>
            </a:r>
          </a:p>
          <a:p>
            <a:pPr marL="344488" lvl="0" indent="-231775">
              <a:spcBef>
                <a:spcPts val="200"/>
              </a:spcBef>
            </a:pPr>
            <a:r>
              <a:rPr lang="en-US" sz="1800" dirty="0" smtClean="0"/>
              <a:t>Approximately 0.93 miles of seepage berm</a:t>
            </a:r>
          </a:p>
          <a:p>
            <a:pPr marL="664528" lvl="1" indent="-231775">
              <a:spcBef>
                <a:spcPts val="200"/>
              </a:spcBef>
            </a:pPr>
            <a:r>
              <a:rPr lang="en-US" sz="1800" dirty="0" smtClean="0"/>
              <a:t>From 100 to 170 feet wide landside berm (Reaches 38, 40, 41)</a:t>
            </a:r>
          </a:p>
        </p:txBody>
      </p:sp>
      <p:sp>
        <p:nvSpPr>
          <p:cNvPr id="2" name="Title 1"/>
          <p:cNvSpPr>
            <a:spLocks noGrp="1"/>
          </p:cNvSpPr>
          <p:nvPr>
            <p:ph type="title"/>
          </p:nvPr>
        </p:nvSpPr>
        <p:spPr/>
        <p:txBody>
          <a:bodyPr/>
          <a:lstStyle/>
          <a:p>
            <a:r>
              <a:rPr lang="en-US" dirty="0" smtClean="0">
                <a:solidFill>
                  <a:schemeClr val="tx1"/>
                </a:solidFill>
              </a:rPr>
              <a:t>GEOTECHNICAL SUMMARY</a:t>
            </a:r>
            <a:endParaRPr lang="en-US" dirty="0">
              <a:solidFill>
                <a:schemeClr val="tx1"/>
              </a:solidFill>
            </a:endParaRPr>
          </a:p>
        </p:txBody>
      </p:sp>
      <p:pic>
        <p:nvPicPr>
          <p:cNvPr id="6" name="Picture 2"/>
          <p:cNvPicPr>
            <a:picLocks noChangeAspect="1" noChangeArrowheads="1"/>
          </p:cNvPicPr>
          <p:nvPr/>
        </p:nvPicPr>
        <p:blipFill>
          <a:blip r:embed="rId2" cstate="print"/>
          <a:srcRect/>
          <a:stretch>
            <a:fillRect/>
          </a:stretch>
        </p:blipFill>
        <p:spPr bwMode="auto">
          <a:xfrm>
            <a:off x="1676400" y="4495800"/>
            <a:ext cx="1676400" cy="1457058"/>
          </a:xfrm>
          <a:prstGeom prst="rect">
            <a:avLst/>
          </a:prstGeom>
          <a:noFill/>
          <a:ln w="38100">
            <a:solidFill>
              <a:srgbClr val="FFFF00">
                <a:alpha val="50000"/>
              </a:srgbClr>
            </a:solidFill>
            <a:miter lim="800000"/>
            <a:headEnd/>
            <a:tailEnd/>
          </a:ln>
        </p:spPr>
      </p:pic>
      <p:pic>
        <p:nvPicPr>
          <p:cNvPr id="10" name="Picture 3"/>
          <p:cNvPicPr>
            <a:picLocks noChangeAspect="1" noChangeArrowheads="1"/>
          </p:cNvPicPr>
          <p:nvPr/>
        </p:nvPicPr>
        <p:blipFill>
          <a:blip r:embed="rId3" cstate="print"/>
          <a:srcRect/>
          <a:stretch>
            <a:fillRect/>
          </a:stretch>
        </p:blipFill>
        <p:spPr bwMode="auto">
          <a:xfrm>
            <a:off x="4495800" y="4448962"/>
            <a:ext cx="1295400" cy="1723238"/>
          </a:xfrm>
          <a:prstGeom prst="rect">
            <a:avLst/>
          </a:prstGeom>
          <a:noFill/>
          <a:ln w="38100">
            <a:solidFill>
              <a:srgbClr val="FFFF00">
                <a:alpha val="50000"/>
              </a:srgbClr>
            </a:solidFill>
            <a:miter lim="800000"/>
            <a:headEnd/>
            <a:tailEnd/>
          </a:ln>
        </p:spPr>
      </p:pic>
      <p:pic>
        <p:nvPicPr>
          <p:cNvPr id="14" name="Picture 4"/>
          <p:cNvPicPr>
            <a:picLocks noChangeAspect="1" noChangeArrowheads="1"/>
          </p:cNvPicPr>
          <p:nvPr/>
        </p:nvPicPr>
        <p:blipFill>
          <a:blip r:embed="rId4" cstate="print"/>
          <a:srcRect/>
          <a:stretch>
            <a:fillRect/>
          </a:stretch>
        </p:blipFill>
        <p:spPr bwMode="auto">
          <a:xfrm>
            <a:off x="6019800" y="4448962"/>
            <a:ext cx="1314107" cy="1371599"/>
          </a:xfrm>
          <a:prstGeom prst="rect">
            <a:avLst/>
          </a:prstGeom>
          <a:noFill/>
          <a:ln w="38100">
            <a:solidFill>
              <a:srgbClr val="FFFF00">
                <a:alpha val="50000"/>
              </a:srgbClr>
            </a:solidFill>
            <a:miter lim="800000"/>
            <a:headEnd/>
            <a:tailEnd/>
          </a:ln>
        </p:spPr>
      </p:pic>
      <p:sp>
        <p:nvSpPr>
          <p:cNvPr id="16" name="TextBox 15"/>
          <p:cNvSpPr txBox="1"/>
          <p:nvPr/>
        </p:nvSpPr>
        <p:spPr>
          <a:xfrm>
            <a:off x="1600200" y="4038600"/>
            <a:ext cx="5181600" cy="381000"/>
          </a:xfrm>
          <a:prstGeom prst="rect">
            <a:avLst/>
          </a:prstGeom>
          <a:noFill/>
          <a:ln w="38100">
            <a:noFill/>
          </a:ln>
        </p:spPr>
        <p:txBody>
          <a:bodyPr wrap="square" rtlCol="0">
            <a:spAutoFit/>
          </a:bodyPr>
          <a:lstStyle/>
          <a:p>
            <a:pPr algn="ctr"/>
            <a:r>
              <a:rPr lang="en-US" u="sng" dirty="0" smtClean="0">
                <a:solidFill>
                  <a:srgbClr val="FFFF00"/>
                </a:solidFill>
                <a:latin typeface="Calibri" pitchFamily="34" charset="0"/>
                <a:cs typeface="Calibri" pitchFamily="34" charset="0"/>
              </a:rPr>
              <a:t>Levee Deficiencies and Remediation by Reach</a:t>
            </a:r>
            <a:endParaRPr lang="en-US" u="sng" dirty="0">
              <a:solidFill>
                <a:srgbClr val="FFFF00"/>
              </a:solidFill>
              <a:latin typeface="Calibri" pitchFamily="34" charset="0"/>
              <a:cs typeface="Calibri" pitchFamily="34" charset="0"/>
            </a:endParaRPr>
          </a:p>
        </p:txBody>
      </p:sp>
      <p:sp>
        <p:nvSpPr>
          <p:cNvPr id="5" name="Slide Number Placeholder 4"/>
          <p:cNvSpPr>
            <a:spLocks noGrp="1"/>
          </p:cNvSpPr>
          <p:nvPr>
            <p:ph type="sldNum" sz="quarter" idx="4"/>
          </p:nvPr>
        </p:nvSpPr>
        <p:spPr/>
        <p:txBody>
          <a:bodyPr/>
          <a:lstStyle/>
          <a:p>
            <a:fld id="{9F1FB2E3-2BB6-40B9-8235-D524E987E6E0}" type="slidenum">
              <a:rPr lang="en-US" smtClean="0"/>
              <a:pPr/>
              <a:t>11</a:t>
            </a:fld>
            <a:endParaRPr lang="en-US"/>
          </a:p>
        </p:txBody>
      </p:sp>
    </p:spTree>
    <p:extLst>
      <p:ext uri="{BB962C8B-B14F-4D97-AF65-F5344CB8AC3E}">
        <p14:creationId xmlns:p14="http://schemas.microsoft.com/office/powerpoint/2010/main" xmlns="" val="117325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xEl>
                                              <p:pRg st="16" end="1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xEl>
                                              <p:pRg st="17" end="1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xEl>
                                              <p:pRg st="18" end="1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xEl>
                                              <p:pRg st="19" end="19"/>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xEl>
                                              <p:pRg st="20" end="2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xEl>
                                              <p:pRg st="21" end="2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1">
                                            <p:txEl>
                                              <p:pRg st="22" end="2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4488" indent="-231775">
              <a:spcBef>
                <a:spcPts val="1200"/>
              </a:spcBef>
            </a:pPr>
            <a:r>
              <a:rPr lang="en-US" sz="1800" dirty="0" smtClean="0">
                <a:solidFill>
                  <a:srgbClr val="FFFF00"/>
                </a:solidFill>
              </a:rPr>
              <a:t>Pursuant to Title 23, § 11(a) and (b) – </a:t>
            </a:r>
            <a:r>
              <a:rPr lang="en-US" sz="1800" dirty="0" smtClean="0"/>
              <a:t>the Board may grant variances to its standards for non consistent uses, and the applicant must state why the project is </a:t>
            </a:r>
            <a:r>
              <a:rPr lang="en-US" sz="1800" dirty="0" smtClean="0">
                <a:solidFill>
                  <a:srgbClr val="FFFF00"/>
                </a:solidFill>
              </a:rPr>
              <a:t>infeasible or not appropriate</a:t>
            </a:r>
          </a:p>
          <a:p>
            <a:pPr marL="344488" indent="-231775">
              <a:spcBef>
                <a:spcPts val="1200"/>
              </a:spcBef>
            </a:pPr>
            <a:r>
              <a:rPr lang="en-US" sz="1800" dirty="0" smtClean="0"/>
              <a:t>SBFCA submitted a Variance Request Package outlining their request for variances to Title 23 on grounds that the standards are </a:t>
            </a:r>
            <a:r>
              <a:rPr lang="en-US" sz="1800" dirty="0" smtClean="0">
                <a:solidFill>
                  <a:srgbClr val="FFFF00"/>
                </a:solidFill>
              </a:rPr>
              <a:t>infeasible</a:t>
            </a:r>
            <a:r>
              <a:rPr lang="en-US" sz="1800" dirty="0" smtClean="0"/>
              <a:t> due to specific project constraints</a:t>
            </a:r>
          </a:p>
          <a:p>
            <a:pPr marL="344488" indent="-231775">
              <a:spcBef>
                <a:spcPts val="1200"/>
              </a:spcBef>
            </a:pPr>
            <a:r>
              <a:rPr lang="en-US" sz="1800" dirty="0" smtClean="0"/>
              <a:t>SBFCA has requested variances to </a:t>
            </a:r>
            <a:r>
              <a:rPr lang="en-US" sz="1800" dirty="0" smtClean="0">
                <a:solidFill>
                  <a:srgbClr val="FFFF00"/>
                </a:solidFill>
              </a:rPr>
              <a:t>Title 23, § 108, 120, and 123</a:t>
            </a:r>
            <a:r>
              <a:rPr lang="en-US" sz="1800" dirty="0" smtClean="0"/>
              <a:t> (</a:t>
            </a:r>
            <a:r>
              <a:rPr lang="en-US" sz="1800" u="sng" dirty="0" smtClean="0"/>
              <a:t>B and D</a:t>
            </a:r>
            <a:r>
              <a:rPr lang="en-US" sz="1800" dirty="0" smtClean="0"/>
              <a:t>) and </a:t>
            </a:r>
            <a:r>
              <a:rPr lang="en-US" sz="1800" dirty="0" smtClean="0">
                <a:solidFill>
                  <a:srgbClr val="FFFF00"/>
                </a:solidFill>
              </a:rPr>
              <a:t>112</a:t>
            </a:r>
            <a:r>
              <a:rPr lang="en-US" sz="1800" dirty="0" smtClean="0"/>
              <a:t> (</a:t>
            </a:r>
            <a:r>
              <a:rPr lang="en-US" sz="1800" u="sng" dirty="0" smtClean="0"/>
              <a:t>D</a:t>
            </a:r>
            <a:r>
              <a:rPr lang="en-US" sz="1800" dirty="0" smtClean="0"/>
              <a:t>), as outlined in the Staff Report Section 7.7 and Attachment H</a:t>
            </a:r>
          </a:p>
          <a:p>
            <a:pPr marL="344488" indent="-231775">
              <a:spcBef>
                <a:spcPts val="1200"/>
              </a:spcBef>
            </a:pPr>
            <a:r>
              <a:rPr lang="en-US" sz="1800" dirty="0" smtClean="0"/>
              <a:t>Board staff has added or modified Special Conditions </a:t>
            </a:r>
            <a:r>
              <a:rPr lang="en-US" sz="1800" dirty="0" smtClean="0">
                <a:solidFill>
                  <a:srgbClr val="FFFF00"/>
                </a:solidFill>
              </a:rPr>
              <a:t>TWENTY-SIX, FIFTY-FIVE, SIXTY, SIXTY-ONE, SIXTY-TWO, SIXTY-THREE, SIXTY-SEVEN, </a:t>
            </a:r>
            <a:r>
              <a:rPr lang="en-US" sz="1800" u="sng" dirty="0" smtClean="0">
                <a:solidFill>
                  <a:srgbClr val="FFFF00"/>
                </a:solidFill>
              </a:rPr>
              <a:t>SEVENTY-TWO</a:t>
            </a:r>
            <a:r>
              <a:rPr lang="en-US" sz="1800" dirty="0" smtClean="0">
                <a:solidFill>
                  <a:srgbClr val="FFFF00"/>
                </a:solidFill>
              </a:rPr>
              <a:t>, and EIGHTY-TWO </a:t>
            </a:r>
            <a:r>
              <a:rPr lang="en-US" sz="1800" dirty="0" smtClean="0"/>
              <a:t>to incorporate the variances into the permit</a:t>
            </a:r>
          </a:p>
          <a:p>
            <a:pPr marL="344488" indent="-231775">
              <a:spcBef>
                <a:spcPts val="1200"/>
              </a:spcBef>
            </a:pPr>
            <a:r>
              <a:rPr lang="en-US" sz="1800" dirty="0" smtClean="0"/>
              <a:t>Board staff has also added Special Condition </a:t>
            </a:r>
            <a:r>
              <a:rPr lang="en-US" sz="1800" dirty="0" smtClean="0">
                <a:solidFill>
                  <a:srgbClr val="FFFF00"/>
                </a:solidFill>
              </a:rPr>
              <a:t>NINETY-THREE</a:t>
            </a:r>
            <a:r>
              <a:rPr lang="en-US" sz="1800" dirty="0" smtClean="0"/>
              <a:t> to require post construction monitoring to assess levee performance</a:t>
            </a:r>
          </a:p>
          <a:p>
            <a:pPr marL="344488" indent="-231775">
              <a:spcBef>
                <a:spcPts val="1200"/>
              </a:spcBef>
            </a:pPr>
            <a:r>
              <a:rPr lang="en-US" sz="1800" dirty="0" smtClean="0"/>
              <a:t>Board staff has determined that the project will result in an improved levee system, ensure continuity with Project Area C, and is not expected to pose a threat to stability</a:t>
            </a:r>
          </a:p>
        </p:txBody>
      </p:sp>
      <p:sp>
        <p:nvSpPr>
          <p:cNvPr id="2" name="Title 1"/>
          <p:cNvSpPr>
            <a:spLocks noGrp="1"/>
          </p:cNvSpPr>
          <p:nvPr>
            <p:ph type="title"/>
          </p:nvPr>
        </p:nvSpPr>
        <p:spPr/>
        <p:txBody>
          <a:bodyPr/>
          <a:lstStyle/>
          <a:p>
            <a:r>
              <a:rPr lang="en-US" dirty="0" smtClean="0">
                <a:solidFill>
                  <a:schemeClr val="tx1"/>
                </a:solidFill>
              </a:rPr>
              <a:t>VARIANCES TO TITLE 23</a:t>
            </a:r>
            <a:endParaRPr lang="en-US" dirty="0">
              <a:solidFill>
                <a:schemeClr val="tx1"/>
              </a:solidFill>
            </a:endParaRPr>
          </a:p>
        </p:txBody>
      </p:sp>
      <p:sp>
        <p:nvSpPr>
          <p:cNvPr id="5" name="Slide Number Placeholder 4"/>
          <p:cNvSpPr>
            <a:spLocks noGrp="1"/>
          </p:cNvSpPr>
          <p:nvPr>
            <p:ph type="sldNum" sz="quarter" idx="4"/>
          </p:nvPr>
        </p:nvSpPr>
        <p:spPr/>
        <p:txBody>
          <a:bodyPr/>
          <a:lstStyle/>
          <a:p>
            <a:fld id="{9F1FB2E3-2BB6-40B9-8235-D524E987E6E0}"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AUTHORIZATIONS / UTILITIES</a:t>
            </a:r>
            <a:endParaRPr lang="en-US" dirty="0">
              <a:solidFill>
                <a:schemeClr val="tx1"/>
              </a:solidFill>
            </a:endParaRPr>
          </a:p>
        </p:txBody>
      </p:sp>
      <p:sp>
        <p:nvSpPr>
          <p:cNvPr id="3" name="Content Placeholder 2"/>
          <p:cNvSpPr>
            <a:spLocks noGrp="1"/>
          </p:cNvSpPr>
          <p:nvPr>
            <p:ph idx="1"/>
          </p:nvPr>
        </p:nvSpPr>
        <p:spPr/>
        <p:txBody>
          <a:bodyPr>
            <a:normAutofit/>
          </a:bodyPr>
          <a:lstStyle/>
          <a:p>
            <a:pPr>
              <a:buNone/>
            </a:pPr>
            <a:r>
              <a:rPr lang="en-US" sz="1800" u="sng" dirty="0" smtClean="0">
                <a:solidFill>
                  <a:srgbClr val="FFFF00"/>
                </a:solidFill>
              </a:rPr>
              <a:t>Advance Elderberry Transplant Authorization</a:t>
            </a:r>
            <a:r>
              <a:rPr lang="en-US" sz="1800" dirty="0" smtClean="0">
                <a:solidFill>
                  <a:srgbClr val="FFFF00"/>
                </a:solidFill>
              </a:rPr>
              <a:t>:</a:t>
            </a:r>
          </a:p>
          <a:p>
            <a:pPr>
              <a:spcBef>
                <a:spcPts val="800"/>
              </a:spcBef>
            </a:pPr>
            <a:r>
              <a:rPr lang="en-US" sz="1800" dirty="0" smtClean="0"/>
              <a:t>On January 16, 2014 the Board’s Chief Engineer authorized relocation of elderberry shrubs from 49 locations throughout Project Areas B, C, and D</a:t>
            </a:r>
          </a:p>
          <a:p>
            <a:pPr>
              <a:spcBef>
                <a:spcPts val="800"/>
              </a:spcBef>
            </a:pPr>
            <a:r>
              <a:rPr lang="en-US" sz="1800" dirty="0" smtClean="0"/>
              <a:t>Required prior to construction because of restrictive planting windows</a:t>
            </a:r>
          </a:p>
          <a:p>
            <a:pPr>
              <a:spcBef>
                <a:spcPts val="800"/>
              </a:spcBef>
            </a:pPr>
            <a:r>
              <a:rPr lang="en-US" sz="1800" dirty="0" smtClean="0"/>
              <a:t>Incorporated into both permits through Special Condition </a:t>
            </a:r>
            <a:r>
              <a:rPr lang="en-US" sz="1800" dirty="0" smtClean="0">
                <a:solidFill>
                  <a:srgbClr val="FFFF00"/>
                </a:solidFill>
              </a:rPr>
              <a:t>SEVENTY-THREE</a:t>
            </a:r>
          </a:p>
          <a:p>
            <a:pPr>
              <a:spcBef>
                <a:spcPts val="1600"/>
              </a:spcBef>
              <a:buNone/>
            </a:pPr>
            <a:r>
              <a:rPr lang="en-US" sz="1800" u="sng" dirty="0" smtClean="0">
                <a:solidFill>
                  <a:srgbClr val="FFFF00"/>
                </a:solidFill>
              </a:rPr>
              <a:t>Utility Relocations</a:t>
            </a:r>
            <a:r>
              <a:rPr lang="en-US" sz="1800" dirty="0" smtClean="0">
                <a:solidFill>
                  <a:srgbClr val="FFFF00"/>
                </a:solidFill>
              </a:rPr>
              <a:t>:</a:t>
            </a:r>
          </a:p>
          <a:p>
            <a:pPr>
              <a:spcBef>
                <a:spcPts val="800"/>
              </a:spcBef>
            </a:pPr>
            <a:r>
              <a:rPr lang="en-US" sz="1800" dirty="0" smtClean="0"/>
              <a:t>There will be several utility relocations that will require separate encroachment permits or Board Chief Engineer authorizations </a:t>
            </a:r>
            <a:r>
              <a:rPr lang="en-US" sz="1800" dirty="0" smtClean="0">
                <a:solidFill>
                  <a:schemeClr val="accent2"/>
                </a:solidFill>
              </a:rPr>
              <a:t>(Attachment J)</a:t>
            </a:r>
          </a:p>
          <a:p>
            <a:pPr>
              <a:spcBef>
                <a:spcPts val="800"/>
              </a:spcBef>
            </a:pPr>
            <a:r>
              <a:rPr lang="en-US" sz="1800" dirty="0" smtClean="0"/>
              <a:t>SBFCA will assist the utilities to prepare and submit encroachment permit applications and will coordinate relocation with the levee construction schedule</a:t>
            </a:r>
            <a:endParaRPr lang="en-US" sz="1800" dirty="0"/>
          </a:p>
        </p:txBody>
      </p:sp>
      <p:pic>
        <p:nvPicPr>
          <p:cNvPr id="6" name="Picture 2"/>
          <p:cNvPicPr>
            <a:picLocks noChangeAspect="1" noChangeArrowheads="1"/>
          </p:cNvPicPr>
          <p:nvPr/>
        </p:nvPicPr>
        <p:blipFill>
          <a:blip r:embed="rId2" cstate="print"/>
          <a:srcRect/>
          <a:stretch>
            <a:fillRect/>
          </a:stretch>
        </p:blipFill>
        <p:spPr bwMode="auto">
          <a:xfrm>
            <a:off x="7731125" y="2057400"/>
            <a:ext cx="879475" cy="609600"/>
          </a:xfrm>
          <a:prstGeom prst="rect">
            <a:avLst/>
          </a:prstGeom>
          <a:noFill/>
          <a:ln w="38100">
            <a:solidFill>
              <a:srgbClr val="FFFF00">
                <a:alpha val="50000"/>
              </a:srgbClr>
            </a:solidFill>
            <a:miter lim="800000"/>
            <a:headEnd/>
            <a:tailEnd/>
          </a:ln>
        </p:spPr>
      </p:pic>
      <p:sp>
        <p:nvSpPr>
          <p:cNvPr id="16" name="Rectangle 15"/>
          <p:cNvSpPr/>
          <p:nvPr/>
        </p:nvSpPr>
        <p:spPr>
          <a:xfrm>
            <a:off x="6248400" y="2743200"/>
            <a:ext cx="1600200" cy="304800"/>
          </a:xfrm>
          <a:prstGeom prst="rect">
            <a:avLst/>
          </a:prstGeom>
          <a:solidFill>
            <a:schemeClr val="tx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4"/>
          </p:nvPr>
        </p:nvSpPr>
        <p:spPr/>
        <p:txBody>
          <a:bodyPr/>
          <a:lstStyle/>
          <a:p>
            <a:fld id="{9F1FB2E3-2BB6-40B9-8235-D524E987E6E0}"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PROTESTS</a:t>
            </a:r>
            <a:endParaRPr lang="en-US" dirty="0">
              <a:solidFill>
                <a:schemeClr val="tx1"/>
              </a:solidFill>
            </a:endParaRPr>
          </a:p>
        </p:txBody>
      </p:sp>
      <p:sp>
        <p:nvSpPr>
          <p:cNvPr id="3" name="Content Placeholder 2"/>
          <p:cNvSpPr>
            <a:spLocks noGrp="1"/>
          </p:cNvSpPr>
          <p:nvPr>
            <p:ph idx="1"/>
          </p:nvPr>
        </p:nvSpPr>
        <p:spPr/>
        <p:txBody>
          <a:bodyPr>
            <a:normAutofit/>
          </a:bodyPr>
          <a:lstStyle/>
          <a:p>
            <a:pPr marL="344488" indent="-231775">
              <a:buNone/>
            </a:pPr>
            <a:r>
              <a:rPr lang="en-US" sz="1800" u="sng" dirty="0" smtClean="0">
                <a:solidFill>
                  <a:srgbClr val="FFFF00"/>
                </a:solidFill>
              </a:rPr>
              <a:t>Four protest letters have been received</a:t>
            </a:r>
            <a:r>
              <a:rPr lang="en-US" sz="1800" dirty="0" smtClean="0">
                <a:solidFill>
                  <a:srgbClr val="FFFF00"/>
                </a:solidFill>
              </a:rPr>
              <a:t>:</a:t>
            </a:r>
          </a:p>
          <a:p>
            <a:pPr marL="344488" indent="-231775"/>
            <a:r>
              <a:rPr lang="en-US" sz="1800" dirty="0" smtClean="0"/>
              <a:t>All letters protest the need to acquire private property for project right of way</a:t>
            </a:r>
          </a:p>
          <a:p>
            <a:pPr marL="344488" indent="-231775">
              <a:spcBef>
                <a:spcPts val="800"/>
              </a:spcBef>
              <a:buNone/>
            </a:pPr>
            <a:r>
              <a:rPr lang="en-US" sz="1800" dirty="0" smtClean="0">
                <a:solidFill>
                  <a:srgbClr val="9FE6FF"/>
                </a:solidFill>
              </a:rPr>
              <a:t>Project Area B</a:t>
            </a:r>
          </a:p>
          <a:p>
            <a:pPr marL="344488" indent="-231775"/>
            <a:r>
              <a:rPr lang="en-US" sz="1800" dirty="0" smtClean="0"/>
              <a:t>Ms. McFeely, received January 27, 2014  </a:t>
            </a:r>
            <a:r>
              <a:rPr lang="en-US" sz="1800" dirty="0" smtClean="0">
                <a:solidFill>
                  <a:schemeClr val="accent2"/>
                </a:solidFill>
              </a:rPr>
              <a:t>(0.48 acres fee, 0.19 acres easement)</a:t>
            </a:r>
          </a:p>
          <a:p>
            <a:pPr marL="344488" indent="-231775">
              <a:spcBef>
                <a:spcPts val="800"/>
              </a:spcBef>
              <a:buNone/>
            </a:pPr>
            <a:r>
              <a:rPr lang="en-US" sz="1800" dirty="0" smtClean="0">
                <a:solidFill>
                  <a:srgbClr val="FFCF37"/>
                </a:solidFill>
              </a:rPr>
              <a:t>Project Area D</a:t>
            </a:r>
          </a:p>
          <a:p>
            <a:pPr marL="344488" indent="-231775"/>
            <a:r>
              <a:rPr lang="en-US" sz="1800" dirty="0" smtClean="0"/>
              <a:t>Mr. Peekema, received February 3, 2014 </a:t>
            </a:r>
            <a:r>
              <a:rPr lang="en-US" sz="1800" dirty="0" smtClean="0">
                <a:solidFill>
                  <a:schemeClr val="accent2"/>
                </a:solidFill>
              </a:rPr>
              <a:t>(2.0 acres fee, 0.23 acres easement*)</a:t>
            </a:r>
          </a:p>
          <a:p>
            <a:pPr marL="344488" indent="-231775"/>
            <a:r>
              <a:rPr lang="en-US" sz="1800" dirty="0" smtClean="0"/>
              <a:t>Mr. Fredericks, received February 11, 2014 </a:t>
            </a:r>
            <a:r>
              <a:rPr lang="en-US" sz="1800" dirty="0" smtClean="0">
                <a:solidFill>
                  <a:schemeClr val="accent2"/>
                </a:solidFill>
              </a:rPr>
              <a:t>(1.0 acres fee, 0.27 acres easement*)</a:t>
            </a:r>
          </a:p>
          <a:p>
            <a:pPr marL="344488" indent="-231775"/>
            <a:r>
              <a:rPr lang="en-US" sz="1800" dirty="0" smtClean="0"/>
              <a:t>Mr. Manning, received February 11, 2014 </a:t>
            </a:r>
            <a:r>
              <a:rPr lang="en-US" sz="1800" dirty="0" smtClean="0">
                <a:solidFill>
                  <a:schemeClr val="accent2"/>
                </a:solidFill>
              </a:rPr>
              <a:t>(2.0 acres fee, 0.8 acres easement*)</a:t>
            </a:r>
          </a:p>
          <a:p>
            <a:pPr marL="344488" indent="-231775">
              <a:spcBef>
                <a:spcPts val="800"/>
              </a:spcBef>
              <a:buNone/>
            </a:pPr>
            <a:r>
              <a:rPr lang="en-US" sz="1800" u="sng" dirty="0" smtClean="0">
                <a:solidFill>
                  <a:srgbClr val="FFFF00"/>
                </a:solidFill>
              </a:rPr>
              <a:t>Staff’s findings</a:t>
            </a:r>
            <a:r>
              <a:rPr lang="en-US" sz="1800" dirty="0" smtClean="0">
                <a:solidFill>
                  <a:srgbClr val="FFFF00"/>
                </a:solidFill>
              </a:rPr>
              <a:t>:</a:t>
            </a:r>
          </a:p>
          <a:p>
            <a:pPr marL="344488" indent="-231775"/>
            <a:r>
              <a:rPr lang="en-US" sz="1800" dirty="0" smtClean="0"/>
              <a:t>All protests were submitted pursuant to Title 23, § 12, Protests</a:t>
            </a:r>
          </a:p>
          <a:p>
            <a:pPr marL="344488" indent="-231775"/>
            <a:r>
              <a:rPr lang="en-US" sz="1800" dirty="0" smtClean="0"/>
              <a:t>Board staff determined that the protests were not of a flood control nature</a:t>
            </a:r>
          </a:p>
          <a:p>
            <a:pPr marL="344488" indent="-231775"/>
            <a:r>
              <a:rPr lang="en-US" sz="1800" dirty="0" smtClean="0"/>
              <a:t>Special Condition </a:t>
            </a:r>
            <a:r>
              <a:rPr lang="en-US" sz="1800" dirty="0" smtClean="0">
                <a:solidFill>
                  <a:srgbClr val="FFFF00"/>
                </a:solidFill>
              </a:rPr>
              <a:t>EIGHTEEN</a:t>
            </a:r>
            <a:r>
              <a:rPr lang="en-US" sz="1800" dirty="0" smtClean="0"/>
              <a:t> of both permits require SBFCA to acquire the proposed lands prior to construction in that area</a:t>
            </a:r>
          </a:p>
          <a:p>
            <a:pPr marL="344488" indent="-231775"/>
            <a:r>
              <a:rPr lang="en-US" sz="1800" dirty="0" smtClean="0"/>
              <a:t>Board staff agrees with the need to acquire the proposed land (in fee or easement) to ensure successful project completion</a:t>
            </a:r>
            <a:endParaRPr lang="en-US" sz="1800" dirty="0"/>
          </a:p>
        </p:txBody>
      </p:sp>
      <p:pic>
        <p:nvPicPr>
          <p:cNvPr id="6" name="Picture 2"/>
          <p:cNvPicPr>
            <a:picLocks noChangeAspect="1" noChangeArrowheads="1"/>
          </p:cNvPicPr>
          <p:nvPr/>
        </p:nvPicPr>
        <p:blipFill>
          <a:blip r:embed="rId2" cstate="print"/>
          <a:srcRect/>
          <a:stretch>
            <a:fillRect/>
          </a:stretch>
        </p:blipFill>
        <p:spPr bwMode="auto">
          <a:xfrm>
            <a:off x="8001000" y="2408178"/>
            <a:ext cx="381000" cy="258821"/>
          </a:xfrm>
          <a:prstGeom prst="rect">
            <a:avLst/>
          </a:prstGeom>
          <a:noFill/>
          <a:ln w="38100">
            <a:solidFill>
              <a:srgbClr val="9FE6FF">
                <a:alpha val="50000"/>
              </a:srgbClr>
            </a:solidFill>
            <a:miter lim="800000"/>
            <a:headEnd/>
            <a:tailEnd/>
          </a:ln>
        </p:spPr>
      </p:pic>
      <p:grpSp>
        <p:nvGrpSpPr>
          <p:cNvPr id="16" name="Group 15"/>
          <p:cNvGrpSpPr>
            <a:grpSpLocks noChangeAspect="1"/>
          </p:cNvGrpSpPr>
          <p:nvPr/>
        </p:nvGrpSpPr>
        <p:grpSpPr>
          <a:xfrm>
            <a:off x="8229600" y="3036403"/>
            <a:ext cx="381000" cy="263664"/>
            <a:chOff x="-1669176" y="247339"/>
            <a:chExt cx="8450976" cy="5848350"/>
          </a:xfrm>
        </p:grpSpPr>
        <p:pic>
          <p:nvPicPr>
            <p:cNvPr id="17" name="Picture 6"/>
            <p:cNvPicPr>
              <a:picLocks noChangeAspect="1" noChangeArrowheads="1"/>
            </p:cNvPicPr>
            <p:nvPr/>
          </p:nvPicPr>
          <p:blipFill>
            <a:blip r:embed="rId3" cstate="print"/>
            <a:srcRect r="40201"/>
            <a:stretch>
              <a:fillRect/>
            </a:stretch>
          </p:blipFill>
          <p:spPr bwMode="auto">
            <a:xfrm>
              <a:off x="3381375" y="785813"/>
              <a:ext cx="3400425" cy="5286375"/>
            </a:xfrm>
            <a:prstGeom prst="rect">
              <a:avLst/>
            </a:prstGeom>
            <a:noFill/>
            <a:ln w="38100">
              <a:solidFill>
                <a:srgbClr val="FFC000">
                  <a:alpha val="50000"/>
                </a:srgbClr>
              </a:solidFill>
              <a:miter lim="800000"/>
              <a:headEnd/>
              <a:tailEnd/>
            </a:ln>
          </p:spPr>
        </p:pic>
        <p:pic>
          <p:nvPicPr>
            <p:cNvPr id="18" name="Picture 7"/>
            <p:cNvPicPr>
              <a:picLocks noChangeAspect="1" noChangeArrowheads="1"/>
            </p:cNvPicPr>
            <p:nvPr/>
          </p:nvPicPr>
          <p:blipFill>
            <a:blip r:embed="rId4" cstate="print"/>
            <a:srcRect l="13494" r="3835"/>
            <a:stretch>
              <a:fillRect/>
            </a:stretch>
          </p:blipFill>
          <p:spPr bwMode="auto">
            <a:xfrm rot="1270531">
              <a:off x="-1669176" y="247339"/>
              <a:ext cx="5464814" cy="5848350"/>
            </a:xfrm>
            <a:prstGeom prst="rect">
              <a:avLst/>
            </a:prstGeom>
            <a:noFill/>
            <a:ln w="38100">
              <a:solidFill>
                <a:srgbClr val="FFC000">
                  <a:alpha val="50000"/>
                </a:srgbClr>
              </a:solidFill>
              <a:miter lim="800000"/>
              <a:headEnd/>
              <a:tailEnd/>
            </a:ln>
          </p:spPr>
        </p:pic>
      </p:grpSp>
      <p:pic>
        <p:nvPicPr>
          <p:cNvPr id="25" name="Picture 8"/>
          <p:cNvPicPr>
            <a:picLocks noChangeAspect="1" noChangeArrowheads="1"/>
          </p:cNvPicPr>
          <p:nvPr/>
        </p:nvPicPr>
        <p:blipFill>
          <a:blip r:embed="rId5" cstate="print"/>
          <a:srcRect/>
          <a:stretch>
            <a:fillRect/>
          </a:stretch>
        </p:blipFill>
        <p:spPr bwMode="auto">
          <a:xfrm>
            <a:off x="8281560" y="3810001"/>
            <a:ext cx="329040" cy="228600"/>
          </a:xfrm>
          <a:prstGeom prst="rect">
            <a:avLst/>
          </a:prstGeom>
          <a:noFill/>
          <a:ln w="38100">
            <a:solidFill>
              <a:srgbClr val="FFC000">
                <a:alpha val="50000"/>
              </a:srgbClr>
            </a:solidFill>
            <a:miter lim="800000"/>
            <a:headEnd/>
            <a:tailEnd/>
          </a:ln>
        </p:spPr>
      </p:pic>
      <p:pic>
        <p:nvPicPr>
          <p:cNvPr id="28" name="Picture 9"/>
          <p:cNvPicPr>
            <a:picLocks noChangeAspect="1" noChangeArrowheads="1"/>
          </p:cNvPicPr>
          <p:nvPr/>
        </p:nvPicPr>
        <p:blipFill>
          <a:blip r:embed="rId6" cstate="print"/>
          <a:srcRect/>
          <a:stretch>
            <a:fillRect/>
          </a:stretch>
        </p:blipFill>
        <p:spPr bwMode="auto">
          <a:xfrm>
            <a:off x="8272463" y="3429000"/>
            <a:ext cx="338137" cy="239529"/>
          </a:xfrm>
          <a:prstGeom prst="rect">
            <a:avLst/>
          </a:prstGeom>
          <a:noFill/>
          <a:ln w="38100">
            <a:solidFill>
              <a:srgbClr val="FFC000">
                <a:alpha val="50000"/>
              </a:srgbClr>
            </a:solidFill>
            <a:miter lim="800000"/>
            <a:headEnd/>
            <a:tailEnd/>
          </a:ln>
        </p:spPr>
      </p:pic>
      <p:sp>
        <p:nvSpPr>
          <p:cNvPr id="21" name="Rectangle 20"/>
          <p:cNvSpPr/>
          <p:nvPr/>
        </p:nvSpPr>
        <p:spPr>
          <a:xfrm>
            <a:off x="2286000" y="5105400"/>
            <a:ext cx="990600" cy="304800"/>
          </a:xfrm>
          <a:prstGeom prst="rect">
            <a:avLst/>
          </a:prstGeom>
          <a:solidFill>
            <a:schemeClr val="tx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4"/>
          </p:nvPr>
        </p:nvSpPr>
        <p:spPr/>
        <p:txBody>
          <a:bodyPr/>
          <a:lstStyle/>
          <a:p>
            <a:fld id="{9F1FB2E3-2BB6-40B9-8235-D524E987E6E0}"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CEQA / WATER CODE 8610.5</a:t>
            </a:r>
            <a:endParaRPr lang="en-US" dirty="0">
              <a:solidFill>
                <a:schemeClr val="tx1"/>
              </a:solidFill>
            </a:endParaRPr>
          </a:p>
        </p:txBody>
      </p:sp>
      <p:sp>
        <p:nvSpPr>
          <p:cNvPr id="3" name="Content Placeholder 2"/>
          <p:cNvSpPr>
            <a:spLocks noGrp="1"/>
          </p:cNvSpPr>
          <p:nvPr>
            <p:ph idx="1"/>
          </p:nvPr>
        </p:nvSpPr>
        <p:spPr/>
        <p:txBody>
          <a:bodyPr>
            <a:normAutofit/>
          </a:bodyPr>
          <a:lstStyle/>
          <a:p>
            <a:pPr>
              <a:spcBef>
                <a:spcPts val="1800"/>
              </a:spcBef>
            </a:pPr>
            <a:r>
              <a:rPr lang="en-US" sz="1800" dirty="0" smtClean="0"/>
              <a:t>The CEQA Analysis is included in </a:t>
            </a:r>
            <a:r>
              <a:rPr lang="en-US" sz="1800" dirty="0" smtClean="0">
                <a:solidFill>
                  <a:srgbClr val="FFFF00"/>
                </a:solidFill>
              </a:rPr>
              <a:t>Staff Report Section 8.0</a:t>
            </a:r>
          </a:p>
          <a:p>
            <a:pPr lvl="1">
              <a:spcBef>
                <a:spcPts val="400"/>
              </a:spcBef>
            </a:pPr>
            <a:r>
              <a:rPr lang="en-US" sz="1800" dirty="0" smtClean="0">
                <a:solidFill>
                  <a:schemeClr val="accent1"/>
                </a:solidFill>
              </a:rPr>
              <a:t>References the approved CEQA Findings made in May 2013 (Project Area C)</a:t>
            </a:r>
          </a:p>
          <a:p>
            <a:pPr>
              <a:spcBef>
                <a:spcPts val="1800"/>
              </a:spcBef>
            </a:pPr>
            <a:r>
              <a:rPr lang="en-US" sz="1800" dirty="0" smtClean="0"/>
              <a:t>The Water Code § 8610.5 Considerations are included in </a:t>
            </a:r>
            <a:r>
              <a:rPr lang="en-US" sz="1800" dirty="0" smtClean="0">
                <a:solidFill>
                  <a:srgbClr val="FFFF00"/>
                </a:solidFill>
              </a:rPr>
              <a:t>Resolution 2014-01</a:t>
            </a:r>
          </a:p>
        </p:txBody>
      </p:sp>
      <p:sp>
        <p:nvSpPr>
          <p:cNvPr id="5" name="Slide Number Placeholder 4"/>
          <p:cNvSpPr>
            <a:spLocks noGrp="1"/>
          </p:cNvSpPr>
          <p:nvPr>
            <p:ph type="sldNum" sz="quarter" idx="4"/>
          </p:nvPr>
        </p:nvSpPr>
        <p:spPr/>
        <p:txBody>
          <a:bodyPr/>
          <a:lstStyle/>
          <a:p>
            <a:fld id="{9F1FB2E3-2BB6-40B9-8235-D524E987E6E0}"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86800" cy="5257800"/>
          </a:xfrm>
        </p:spPr>
        <p:txBody>
          <a:bodyPr>
            <a:normAutofit/>
          </a:bodyPr>
          <a:lstStyle/>
          <a:p>
            <a:pPr marL="344488" indent="-231775">
              <a:spcBef>
                <a:spcPts val="1200"/>
              </a:spcBef>
              <a:buNone/>
            </a:pPr>
            <a:r>
              <a:rPr lang="en-US" sz="1800" u="sng" dirty="0" smtClean="0">
                <a:solidFill>
                  <a:srgbClr val="FFFF00"/>
                </a:solidFill>
              </a:rPr>
              <a:t>Board staff is recommending the following changes to the Special Conditions below</a:t>
            </a:r>
            <a:r>
              <a:rPr lang="en-US" sz="1800" dirty="0" smtClean="0">
                <a:solidFill>
                  <a:srgbClr val="FFFF00"/>
                </a:solidFill>
              </a:rPr>
              <a:t>:</a:t>
            </a:r>
          </a:p>
          <a:p>
            <a:pPr marL="344488" indent="-231775">
              <a:spcBef>
                <a:spcPts val="1200"/>
              </a:spcBef>
            </a:pPr>
            <a:r>
              <a:rPr lang="en-US" sz="1800" dirty="0" smtClean="0">
                <a:solidFill>
                  <a:srgbClr val="FFFF00"/>
                </a:solidFill>
              </a:rPr>
              <a:t>SEVENTY-TWO:</a:t>
            </a:r>
            <a:r>
              <a:rPr lang="en-US" sz="1800" dirty="0" smtClean="0"/>
              <a:t>  the changes are for consistency within the condition and to reflect that potholing may not be required</a:t>
            </a:r>
          </a:p>
          <a:p>
            <a:pPr marL="344488" indent="-231775">
              <a:spcBef>
                <a:spcPts val="1200"/>
              </a:spcBef>
            </a:pPr>
            <a:endParaRPr lang="en-US" sz="1800" dirty="0" smtClean="0"/>
          </a:p>
          <a:p>
            <a:pPr marL="344488" indent="-231775">
              <a:spcBef>
                <a:spcPts val="1200"/>
              </a:spcBef>
            </a:pPr>
            <a:endParaRPr lang="en-US" sz="1800" dirty="0" smtClean="0"/>
          </a:p>
          <a:p>
            <a:pPr marL="344488" indent="-231775">
              <a:spcBef>
                <a:spcPts val="1200"/>
              </a:spcBef>
              <a:buNone/>
            </a:pPr>
            <a:endParaRPr lang="en-US" sz="1800" dirty="0" smtClean="0"/>
          </a:p>
          <a:p>
            <a:pPr marL="344488" indent="-231775">
              <a:spcBef>
                <a:spcPts val="1200"/>
              </a:spcBef>
            </a:pPr>
            <a:r>
              <a:rPr lang="en-US" sz="1800" dirty="0" smtClean="0">
                <a:solidFill>
                  <a:srgbClr val="FFFF00"/>
                </a:solidFill>
              </a:rPr>
              <a:t>EIGHTY-NINE:  </a:t>
            </a:r>
            <a:r>
              <a:rPr lang="en-US" sz="1800" dirty="0" smtClean="0"/>
              <a:t>the changes are to properly reference the title of the O&amp;M Manual and to properly reflect responsibility of project works excluding the work done under separate permits to bring encroachments into compliance with standards</a:t>
            </a:r>
          </a:p>
        </p:txBody>
      </p:sp>
      <p:sp>
        <p:nvSpPr>
          <p:cNvPr id="2" name="Title 1"/>
          <p:cNvSpPr>
            <a:spLocks noGrp="1"/>
          </p:cNvSpPr>
          <p:nvPr>
            <p:ph type="title"/>
          </p:nvPr>
        </p:nvSpPr>
        <p:spPr/>
        <p:txBody>
          <a:bodyPr/>
          <a:lstStyle/>
          <a:p>
            <a:r>
              <a:rPr lang="en-US" dirty="0" smtClean="0">
                <a:solidFill>
                  <a:schemeClr val="tx1"/>
                </a:solidFill>
              </a:rPr>
              <a:t>RECOMMENDED PERMIT EDITS</a:t>
            </a:r>
            <a:endParaRPr lang="en-US" dirty="0">
              <a:solidFill>
                <a:schemeClr val="tx1"/>
              </a:solidFill>
            </a:endParaRPr>
          </a:p>
        </p:txBody>
      </p:sp>
      <p:pic>
        <p:nvPicPr>
          <p:cNvPr id="29" name="Picture 2"/>
          <p:cNvPicPr>
            <a:picLocks noChangeAspect="1" noChangeArrowheads="1"/>
          </p:cNvPicPr>
          <p:nvPr/>
        </p:nvPicPr>
        <p:blipFill>
          <a:blip r:embed="rId2" cstate="print"/>
          <a:srcRect/>
          <a:stretch>
            <a:fillRect/>
          </a:stretch>
        </p:blipFill>
        <p:spPr bwMode="auto">
          <a:xfrm>
            <a:off x="3411022" y="2366962"/>
            <a:ext cx="2330606" cy="1290638"/>
          </a:xfrm>
          <a:prstGeom prst="rect">
            <a:avLst/>
          </a:prstGeom>
          <a:noFill/>
          <a:ln w="38100">
            <a:solidFill>
              <a:srgbClr val="FFFF00">
                <a:alpha val="50000"/>
              </a:srgbClr>
            </a:solidFill>
            <a:miter lim="800000"/>
            <a:headEnd/>
            <a:tailEnd/>
          </a:ln>
        </p:spPr>
      </p:pic>
      <p:pic>
        <p:nvPicPr>
          <p:cNvPr id="31" name="Picture 3"/>
          <p:cNvPicPr>
            <a:picLocks noChangeAspect="1" noChangeArrowheads="1"/>
          </p:cNvPicPr>
          <p:nvPr/>
        </p:nvPicPr>
        <p:blipFill>
          <a:blip r:embed="rId3" cstate="print"/>
          <a:srcRect/>
          <a:stretch>
            <a:fillRect/>
          </a:stretch>
        </p:blipFill>
        <p:spPr bwMode="auto">
          <a:xfrm>
            <a:off x="3352800" y="4648200"/>
            <a:ext cx="2447050" cy="1784855"/>
          </a:xfrm>
          <a:prstGeom prst="rect">
            <a:avLst/>
          </a:prstGeom>
          <a:noFill/>
          <a:ln w="38100">
            <a:solidFill>
              <a:srgbClr val="FFFF00">
                <a:alpha val="50000"/>
              </a:srgbClr>
            </a:solidFill>
            <a:miter lim="800000"/>
            <a:headEnd/>
            <a:tailEnd/>
          </a:ln>
        </p:spPr>
      </p:pic>
      <p:sp>
        <p:nvSpPr>
          <p:cNvPr id="5" name="Slide Number Placeholder 4"/>
          <p:cNvSpPr>
            <a:spLocks noGrp="1"/>
          </p:cNvSpPr>
          <p:nvPr>
            <p:ph type="sldNum" sz="quarter" idx="4"/>
          </p:nvPr>
        </p:nvSpPr>
        <p:spPr/>
        <p:txBody>
          <a:bodyPr/>
          <a:lstStyle/>
          <a:p>
            <a:fld id="{9F1FB2E3-2BB6-40B9-8235-D524E987E6E0}"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RECOMMENDATION (1/2)</a:t>
            </a:r>
            <a:endParaRPr lang="en-US" dirty="0"/>
          </a:p>
        </p:txBody>
      </p:sp>
      <p:sp>
        <p:nvSpPr>
          <p:cNvPr id="3" name="Content Placeholder 2"/>
          <p:cNvSpPr>
            <a:spLocks noGrp="1"/>
          </p:cNvSpPr>
          <p:nvPr>
            <p:ph idx="1"/>
          </p:nvPr>
        </p:nvSpPr>
        <p:spPr/>
        <p:txBody>
          <a:bodyPr>
            <a:normAutofit lnSpcReduction="10000"/>
          </a:bodyPr>
          <a:lstStyle/>
          <a:p>
            <a:pPr>
              <a:spcBef>
                <a:spcPts val="1800"/>
              </a:spcBef>
              <a:buNone/>
            </a:pPr>
            <a:r>
              <a:rPr lang="en-US" sz="1800" u="sng" dirty="0" smtClean="0">
                <a:solidFill>
                  <a:srgbClr val="FFFF00"/>
                </a:solidFill>
              </a:rPr>
              <a:t>Board Staff is Recommending that the Board</a:t>
            </a:r>
            <a:r>
              <a:rPr lang="en-US" sz="1800" dirty="0" smtClean="0">
                <a:solidFill>
                  <a:srgbClr val="FFFF00"/>
                </a:solidFill>
              </a:rPr>
              <a:t>:</a:t>
            </a:r>
          </a:p>
          <a:p>
            <a:pPr lvl="0">
              <a:spcBef>
                <a:spcPts val="1200"/>
              </a:spcBef>
              <a:buNone/>
            </a:pPr>
            <a:r>
              <a:rPr lang="en-US" sz="1800" b="1" u="sng" dirty="0" smtClean="0"/>
              <a:t>Adopt </a:t>
            </a:r>
            <a:r>
              <a:rPr lang="en-US" sz="1800" dirty="0" smtClean="0"/>
              <a:t>(in substantially the form provided):</a:t>
            </a:r>
          </a:p>
          <a:p>
            <a:pPr lvl="0">
              <a:spcBef>
                <a:spcPts val="200"/>
              </a:spcBef>
            </a:pPr>
            <a:r>
              <a:rPr lang="en-US" sz="1800" dirty="0" smtClean="0"/>
              <a:t>the CEQA findings and Resolution 2014-01</a:t>
            </a:r>
          </a:p>
          <a:p>
            <a:pPr lvl="0">
              <a:spcBef>
                <a:spcPts val="400"/>
              </a:spcBef>
              <a:buNone/>
            </a:pPr>
            <a:r>
              <a:rPr lang="en-US" sz="1800" b="1" u="sng" dirty="0" smtClean="0"/>
              <a:t>Approve</a:t>
            </a:r>
            <a:r>
              <a:rPr lang="en-US" sz="1800" dirty="0" smtClean="0"/>
              <a:t>:</a:t>
            </a:r>
          </a:p>
          <a:p>
            <a:pPr lvl="0">
              <a:spcBef>
                <a:spcPts val="200"/>
              </a:spcBef>
            </a:pPr>
            <a:r>
              <a:rPr lang="en-US" sz="1800" dirty="0" smtClean="0"/>
              <a:t>the requested </a:t>
            </a:r>
            <a:r>
              <a:rPr lang="en-US" sz="1800" dirty="0" smtClean="0">
                <a:solidFill>
                  <a:srgbClr val="FFFF00"/>
                </a:solidFill>
              </a:rPr>
              <a:t>construction variances to Title 23, § 108, 120, and 123 </a:t>
            </a:r>
            <a:r>
              <a:rPr lang="en-US" sz="1800" dirty="0" smtClean="0"/>
              <a:t>(Project Areas B and D) and </a:t>
            </a:r>
            <a:r>
              <a:rPr lang="en-US" sz="1800" dirty="0" smtClean="0">
                <a:solidFill>
                  <a:srgbClr val="FFFF00"/>
                </a:solidFill>
              </a:rPr>
              <a:t>§ 112 </a:t>
            </a:r>
            <a:r>
              <a:rPr lang="en-US" sz="1800" dirty="0" smtClean="0"/>
              <a:t>(Project Area D only) </a:t>
            </a:r>
            <a:r>
              <a:rPr lang="en-US" sz="1800" dirty="0" smtClean="0">
                <a:solidFill>
                  <a:srgbClr val="FFFF00"/>
                </a:solidFill>
              </a:rPr>
              <a:t>pursuant to § 11(a) and (b) </a:t>
            </a:r>
            <a:r>
              <a:rPr lang="en-US" sz="1800" dirty="0" smtClean="0"/>
              <a:t>summarized in Section 7.7, and further detailed in Attachment H, of the submitted staff report;</a:t>
            </a:r>
          </a:p>
          <a:p>
            <a:pPr lvl="0">
              <a:spcBef>
                <a:spcPts val="200"/>
              </a:spcBef>
            </a:pPr>
            <a:r>
              <a:rPr lang="en-US" sz="1800" dirty="0" smtClean="0"/>
              <a:t>Draft Flood System Improvement </a:t>
            </a:r>
            <a:r>
              <a:rPr lang="en-US" sz="1800" dirty="0" smtClean="0">
                <a:solidFill>
                  <a:srgbClr val="FFFF00"/>
                </a:solidFill>
              </a:rPr>
              <a:t>Permit No. 18793-2</a:t>
            </a:r>
            <a:r>
              <a:rPr lang="en-US" sz="1800" dirty="0" smtClean="0"/>
              <a:t>, conditioned on receipt of Section 408 Letter of Permission from the USACE Sacramento District (in substantially the form provided </a:t>
            </a:r>
            <a:r>
              <a:rPr lang="en-US" sz="1800" dirty="0" smtClean="0">
                <a:solidFill>
                  <a:srgbClr val="FFFF00"/>
                </a:solidFill>
              </a:rPr>
              <a:t>including the changes recommended today</a:t>
            </a:r>
            <a:r>
              <a:rPr lang="en-US" sz="1800" dirty="0" smtClean="0"/>
              <a:t>); and</a:t>
            </a:r>
          </a:p>
          <a:p>
            <a:pPr>
              <a:spcBef>
                <a:spcPts val="200"/>
              </a:spcBef>
            </a:pPr>
            <a:r>
              <a:rPr lang="en-US" sz="1800" dirty="0" smtClean="0"/>
              <a:t>Draft Flood System Improvement </a:t>
            </a:r>
            <a:r>
              <a:rPr lang="en-US" sz="1800" dirty="0" smtClean="0">
                <a:solidFill>
                  <a:srgbClr val="FFFF00"/>
                </a:solidFill>
              </a:rPr>
              <a:t>Permit No. 18793-3</a:t>
            </a:r>
            <a:r>
              <a:rPr lang="en-US" sz="1800" dirty="0" smtClean="0"/>
              <a:t>, conditioned on receipt of Section 408 Letter of Permission from the USACE Sacramento District (in substantially the form provided </a:t>
            </a:r>
            <a:r>
              <a:rPr lang="en-US" sz="1800" dirty="0" smtClean="0">
                <a:solidFill>
                  <a:srgbClr val="FFFF00"/>
                </a:solidFill>
              </a:rPr>
              <a:t>including the changes recommended today</a:t>
            </a:r>
            <a:r>
              <a:rPr lang="en-US" sz="1800" dirty="0" smtClean="0"/>
              <a:t>);</a:t>
            </a:r>
          </a:p>
          <a:p>
            <a:pPr>
              <a:spcBef>
                <a:spcPts val="400"/>
              </a:spcBef>
              <a:buNone/>
            </a:pPr>
            <a:r>
              <a:rPr lang="en-US" sz="1800" b="1" u="sng" dirty="0" smtClean="0"/>
              <a:t>Delegate</a:t>
            </a:r>
            <a:r>
              <a:rPr lang="en-US" sz="1800" dirty="0" smtClean="0"/>
              <a:t>:</a:t>
            </a:r>
          </a:p>
          <a:p>
            <a:pPr>
              <a:spcBef>
                <a:spcPts val="200"/>
              </a:spcBef>
            </a:pPr>
            <a:r>
              <a:rPr lang="en-US" sz="1800" dirty="0" smtClean="0"/>
              <a:t>authority to the Executive Officer to make non-substantive changes to the draft permits as needed to incorporate additional design changes submitted by SBFCA prior to receipt of the Letter of Permission, and that if substantive changes to the draft permit(s) are required, the Board staff will bring the permit(s) back to the Board at a future meeting to seek approval for substantive changes</a:t>
            </a:r>
          </a:p>
        </p:txBody>
      </p:sp>
      <p:sp>
        <p:nvSpPr>
          <p:cNvPr id="5" name="Slide Number Placeholder 4"/>
          <p:cNvSpPr>
            <a:spLocks noGrp="1"/>
          </p:cNvSpPr>
          <p:nvPr>
            <p:ph type="sldNum" sz="quarter" idx="4"/>
          </p:nvPr>
        </p:nvSpPr>
        <p:spPr/>
        <p:txBody>
          <a:bodyPr/>
          <a:lstStyle/>
          <a:p>
            <a:fld id="{9F1FB2E3-2BB6-40B9-8235-D524E987E6E0}"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RECOMMENDATION (2/2)</a:t>
            </a:r>
            <a:endParaRPr lang="en-US" dirty="0"/>
          </a:p>
        </p:txBody>
      </p:sp>
      <p:sp>
        <p:nvSpPr>
          <p:cNvPr id="3" name="Content Placeholder 2"/>
          <p:cNvSpPr>
            <a:spLocks noGrp="1"/>
          </p:cNvSpPr>
          <p:nvPr>
            <p:ph idx="1"/>
          </p:nvPr>
        </p:nvSpPr>
        <p:spPr/>
        <p:txBody>
          <a:bodyPr>
            <a:normAutofit/>
          </a:bodyPr>
          <a:lstStyle/>
          <a:p>
            <a:pPr lvl="0">
              <a:spcBef>
                <a:spcPts val="2400"/>
              </a:spcBef>
              <a:buNone/>
            </a:pPr>
            <a:r>
              <a:rPr lang="en-US" sz="1800" b="1" u="sng" dirty="0" smtClean="0"/>
              <a:t>Direct the Executive Officer</a:t>
            </a:r>
            <a:r>
              <a:rPr lang="en-US" sz="1800" dirty="0" smtClean="0"/>
              <a:t>:</a:t>
            </a:r>
          </a:p>
          <a:p>
            <a:pPr lvl="0"/>
            <a:r>
              <a:rPr lang="en-US" sz="1800" dirty="0" smtClean="0"/>
              <a:t>to take the necessary actions to </a:t>
            </a:r>
            <a:r>
              <a:rPr lang="en-US" sz="1800" dirty="0" smtClean="0">
                <a:solidFill>
                  <a:srgbClr val="FFFF00"/>
                </a:solidFill>
              </a:rPr>
              <a:t>prepare and execute Permit Nos. 18793-2 and 18793-3 and all related documents</a:t>
            </a:r>
            <a:r>
              <a:rPr lang="en-US" sz="1800" dirty="0" smtClean="0"/>
              <a:t>;</a:t>
            </a:r>
          </a:p>
          <a:p>
            <a:pPr lvl="0"/>
            <a:r>
              <a:rPr lang="en-US" sz="1800" dirty="0" smtClean="0"/>
              <a:t>to prepare and </a:t>
            </a:r>
            <a:r>
              <a:rPr lang="en-US" sz="1800" dirty="0" smtClean="0">
                <a:solidFill>
                  <a:srgbClr val="FFFF00"/>
                </a:solidFill>
              </a:rPr>
              <a:t>file a Notice of Determination</a:t>
            </a:r>
            <a:r>
              <a:rPr lang="en-US" sz="1800" dirty="0" smtClean="0"/>
              <a:t> pursuant to CEQA with the State Clearinghouse;</a:t>
            </a:r>
          </a:p>
          <a:p>
            <a:pPr lvl="0"/>
            <a:r>
              <a:rPr lang="en-US" sz="1800" dirty="0" smtClean="0"/>
              <a:t>to process applications to </a:t>
            </a:r>
            <a:r>
              <a:rPr lang="en-US" sz="1800" dirty="0" smtClean="0">
                <a:solidFill>
                  <a:srgbClr val="FFFF00"/>
                </a:solidFill>
              </a:rPr>
              <a:t>amend existing or request new encroachment permits </a:t>
            </a:r>
            <a:r>
              <a:rPr lang="en-US" sz="1800" dirty="0" smtClean="0"/>
              <a:t>to owners of utilities within the project areas that will be reconstructed as part of the projects, as detailed in Staff Report Sections 7.7 and 7.10; and</a:t>
            </a:r>
          </a:p>
          <a:p>
            <a:pPr lvl="0"/>
            <a:r>
              <a:rPr lang="en-US" sz="1800" dirty="0" smtClean="0"/>
              <a:t>that if, during construction, additional non-conforming encroachments or constructability issues are discovered by any party SBFCA will consider whether or not they can be brought into compliance during construction.  Board staff will evaluate subsequent proposals for Board approval to be made either by direct Board action or by delegation to the Executive Officer as appropriate; and</a:t>
            </a:r>
          </a:p>
          <a:p>
            <a:r>
              <a:rPr lang="en-US" sz="1800" dirty="0" smtClean="0">
                <a:solidFill>
                  <a:srgbClr val="FFFF00"/>
                </a:solidFill>
              </a:rPr>
              <a:t>authorize</a:t>
            </a:r>
            <a:r>
              <a:rPr lang="en-US" sz="1800" dirty="0" smtClean="0"/>
              <a:t> any additional </a:t>
            </a:r>
            <a:r>
              <a:rPr lang="en-US" sz="1800" dirty="0" smtClean="0">
                <a:solidFill>
                  <a:srgbClr val="FFFF00"/>
                </a:solidFill>
              </a:rPr>
              <a:t>utility relocations and / or elderberry shrub transplants </a:t>
            </a:r>
            <a:r>
              <a:rPr lang="en-US" sz="1800" dirty="0" smtClean="0"/>
              <a:t>deemed necessary for the project.</a:t>
            </a:r>
          </a:p>
        </p:txBody>
      </p:sp>
      <p:sp>
        <p:nvSpPr>
          <p:cNvPr id="5" name="Slide Number Placeholder 4"/>
          <p:cNvSpPr>
            <a:spLocks noGrp="1"/>
          </p:cNvSpPr>
          <p:nvPr>
            <p:ph type="sldNum" sz="quarter" idx="4"/>
          </p:nvPr>
        </p:nvSpPr>
        <p:spPr/>
        <p:txBody>
          <a:bodyPr/>
          <a:lstStyle/>
          <a:p>
            <a:fld id="{9F1FB2E3-2BB6-40B9-8235-D524E987E6E0}"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QUESTIONS</a:t>
            </a:r>
            <a:endParaRPr lang="en-US" dirty="0">
              <a:solidFill>
                <a:schemeClr val="tx1"/>
              </a:solidFill>
            </a:endParaRPr>
          </a:p>
        </p:txBody>
      </p:sp>
      <p:sp>
        <p:nvSpPr>
          <p:cNvPr id="5" name="Slide Number Placeholder 4"/>
          <p:cNvSpPr>
            <a:spLocks noGrp="1"/>
          </p:cNvSpPr>
          <p:nvPr>
            <p:ph type="sldNum" sz="quarter" idx="4"/>
          </p:nvPr>
        </p:nvSpPr>
        <p:spPr/>
        <p:txBody>
          <a:bodyPr/>
          <a:lstStyle/>
          <a:p>
            <a:fld id="{9F1FB2E3-2BB6-40B9-8235-D524E987E6E0}" type="slidenum">
              <a:rPr lang="en-US" smtClean="0"/>
              <a:pPr/>
              <a:t>19</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304800" y="1315402"/>
            <a:ext cx="4187190" cy="4780598"/>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572000" y="1295400"/>
            <a:ext cx="4281803" cy="4800601"/>
          </a:xfrm>
          <a:prstGeom prst="rect">
            <a:avLst/>
          </a:prstGeom>
          <a:noFill/>
          <a:ln w="9525">
            <a:noFill/>
            <a:miter lim="800000"/>
            <a:headEnd/>
            <a:tailEnd/>
          </a:ln>
        </p:spPr>
      </p:pic>
      <p:sp>
        <p:nvSpPr>
          <p:cNvPr id="3" name="Content Placeholder 2"/>
          <p:cNvSpPr>
            <a:spLocks noGrp="1"/>
          </p:cNvSpPr>
          <p:nvPr>
            <p:ph idx="1"/>
          </p:nvPr>
        </p:nvSpPr>
        <p:spPr>
          <a:xfrm>
            <a:off x="228600" y="1219200"/>
            <a:ext cx="8686800" cy="5257800"/>
          </a:xfrm>
          <a:solidFill>
            <a:srgbClr val="03187F">
              <a:alpha val="50000"/>
            </a:srgbClr>
          </a:solidFill>
        </p:spPr>
        <p:txBody>
          <a:bodyPr>
            <a:normAutofit/>
          </a:bodyPr>
          <a:lstStyle/>
          <a:p>
            <a:pPr eaLnBrk="1" hangingPunct="1">
              <a:spcBef>
                <a:spcPts val="0"/>
              </a:spcBef>
              <a:buNone/>
              <a:defRPr/>
            </a:pPr>
            <a:endParaRPr lang="en-US" sz="1400" dirty="0" smtClean="0">
              <a:latin typeface="Arial" charset="0"/>
            </a:endParaRPr>
          </a:p>
          <a:p>
            <a:pPr eaLnBrk="1" hangingPunct="1">
              <a:spcBef>
                <a:spcPts val="0"/>
              </a:spcBef>
              <a:buNone/>
              <a:defRPr/>
            </a:pPr>
            <a:endParaRPr lang="en-US" sz="1400" dirty="0" smtClean="0">
              <a:latin typeface="Arial" charset="0"/>
            </a:endParaRPr>
          </a:p>
          <a:p>
            <a:pPr eaLnBrk="1" hangingPunct="1">
              <a:spcBef>
                <a:spcPts val="0"/>
              </a:spcBef>
              <a:buNone/>
              <a:defRPr/>
            </a:pPr>
            <a:endParaRPr lang="en-US" sz="1400" dirty="0" smtClean="0">
              <a:latin typeface="Arial" charset="0"/>
            </a:endParaRPr>
          </a:p>
          <a:p>
            <a:pPr eaLnBrk="1" hangingPunct="1">
              <a:spcBef>
                <a:spcPts val="0"/>
              </a:spcBef>
              <a:buNone/>
              <a:defRPr/>
            </a:pPr>
            <a:endParaRPr lang="en-US" sz="1400" dirty="0" smtClean="0">
              <a:latin typeface="Arial" charset="0"/>
            </a:endParaRPr>
          </a:p>
          <a:p>
            <a:pPr eaLnBrk="1" hangingPunct="1">
              <a:spcBef>
                <a:spcPts val="0"/>
              </a:spcBef>
              <a:buNone/>
              <a:defRPr/>
            </a:pPr>
            <a:endParaRPr lang="en-US" sz="1400" dirty="0" smtClean="0">
              <a:latin typeface="Arial" charset="0"/>
            </a:endParaRPr>
          </a:p>
          <a:p>
            <a:pPr eaLnBrk="1" hangingPunct="1">
              <a:spcBef>
                <a:spcPts val="0"/>
              </a:spcBef>
              <a:buNone/>
              <a:defRPr/>
            </a:pPr>
            <a:endParaRPr lang="en-US" sz="1400" dirty="0" smtClean="0">
              <a:latin typeface="Arial" charset="0"/>
            </a:endParaRPr>
          </a:p>
          <a:p>
            <a:pPr eaLnBrk="1" hangingPunct="1">
              <a:spcBef>
                <a:spcPts val="0"/>
              </a:spcBef>
              <a:buNone/>
              <a:defRPr/>
            </a:pPr>
            <a:endParaRPr lang="en-US" sz="1400" dirty="0" smtClean="0">
              <a:latin typeface="Arial" charset="0"/>
            </a:endParaRPr>
          </a:p>
          <a:p>
            <a:pPr eaLnBrk="1" hangingPunct="1">
              <a:spcBef>
                <a:spcPts val="0"/>
              </a:spcBef>
              <a:buNone/>
              <a:defRPr/>
            </a:pPr>
            <a:endParaRPr lang="en-US" sz="1400" dirty="0" smtClean="0">
              <a:latin typeface="Arial" charset="0"/>
            </a:endParaRPr>
          </a:p>
          <a:p>
            <a:pPr eaLnBrk="1" hangingPunct="1">
              <a:spcBef>
                <a:spcPts val="0"/>
              </a:spcBef>
              <a:buNone/>
              <a:defRPr/>
            </a:pPr>
            <a:endParaRPr lang="en-US" sz="1400" dirty="0" smtClean="0">
              <a:latin typeface="Arial" charset="0"/>
            </a:endParaRPr>
          </a:p>
          <a:p>
            <a:pPr eaLnBrk="1" hangingPunct="1">
              <a:spcBef>
                <a:spcPts val="0"/>
              </a:spcBef>
              <a:buNone/>
              <a:defRPr/>
            </a:pPr>
            <a:endParaRPr lang="en-US" sz="1400" dirty="0" smtClean="0">
              <a:latin typeface="Arial" charset="0"/>
            </a:endParaRPr>
          </a:p>
          <a:p>
            <a:pPr eaLnBrk="1" hangingPunct="1">
              <a:spcBef>
                <a:spcPts val="0"/>
              </a:spcBef>
              <a:buNone/>
              <a:defRPr/>
            </a:pPr>
            <a:endParaRPr lang="en-US" sz="1400" dirty="0" smtClean="0">
              <a:latin typeface="Arial" charset="0"/>
            </a:endParaRPr>
          </a:p>
          <a:p>
            <a:pPr eaLnBrk="1" hangingPunct="1">
              <a:spcBef>
                <a:spcPts val="0"/>
              </a:spcBef>
              <a:buNone/>
              <a:defRPr/>
            </a:pPr>
            <a:endParaRPr lang="en-US" sz="1400" dirty="0" smtClean="0">
              <a:latin typeface="Arial" charset="0"/>
            </a:endParaRPr>
          </a:p>
          <a:p>
            <a:pPr eaLnBrk="1" hangingPunct="1">
              <a:spcBef>
                <a:spcPts val="0"/>
              </a:spcBef>
              <a:buNone/>
              <a:defRPr/>
            </a:pPr>
            <a:endParaRPr lang="en-US" sz="1200" dirty="0" smtClean="0">
              <a:latin typeface="Arial" charset="0"/>
            </a:endParaRPr>
          </a:p>
          <a:p>
            <a:pPr eaLnBrk="1" hangingPunct="1">
              <a:spcBef>
                <a:spcPts val="0"/>
              </a:spcBef>
              <a:buNone/>
              <a:defRPr/>
            </a:pPr>
            <a:endParaRPr lang="en-US" sz="1200" dirty="0" smtClean="0">
              <a:latin typeface="Arial" charset="0"/>
            </a:endParaRPr>
          </a:p>
          <a:p>
            <a:pPr eaLnBrk="1" hangingPunct="1">
              <a:spcBef>
                <a:spcPts val="0"/>
              </a:spcBef>
              <a:buNone/>
              <a:tabLst>
                <a:tab pos="2062163" algn="l"/>
              </a:tabLst>
              <a:defRPr/>
            </a:pPr>
            <a:endParaRPr lang="en-US" sz="1100" dirty="0" smtClean="0">
              <a:latin typeface="Arial" charset="0"/>
            </a:endParaRPr>
          </a:p>
          <a:p>
            <a:pPr eaLnBrk="1" hangingPunct="1">
              <a:spcBef>
                <a:spcPts val="0"/>
              </a:spcBef>
              <a:buNone/>
              <a:tabLst>
                <a:tab pos="2062163" algn="l"/>
              </a:tabLst>
              <a:defRPr/>
            </a:pPr>
            <a:endParaRPr lang="en-US" sz="1100" dirty="0" smtClean="0">
              <a:latin typeface="Arial" charset="0"/>
            </a:endParaRPr>
          </a:p>
          <a:p>
            <a:pPr eaLnBrk="1" hangingPunct="1">
              <a:spcBef>
                <a:spcPts val="0"/>
              </a:spcBef>
              <a:buNone/>
              <a:tabLst>
                <a:tab pos="2062163" algn="l"/>
              </a:tabLst>
              <a:defRPr/>
            </a:pPr>
            <a:endParaRPr lang="en-US" sz="1100" dirty="0" smtClean="0">
              <a:latin typeface="Arial" charset="0"/>
            </a:endParaRPr>
          </a:p>
          <a:p>
            <a:pPr eaLnBrk="1" hangingPunct="1">
              <a:spcBef>
                <a:spcPts val="0"/>
              </a:spcBef>
              <a:buNone/>
              <a:tabLst>
                <a:tab pos="2062163" algn="l"/>
              </a:tabLst>
              <a:defRPr/>
            </a:pPr>
            <a:endParaRPr lang="en-US" sz="1100" dirty="0" smtClean="0">
              <a:latin typeface="Arial" charset="0"/>
            </a:endParaRPr>
          </a:p>
          <a:p>
            <a:pPr eaLnBrk="1" hangingPunct="1">
              <a:spcBef>
                <a:spcPts val="0"/>
              </a:spcBef>
              <a:buNone/>
              <a:tabLst>
                <a:tab pos="2062163" algn="l"/>
              </a:tabLst>
              <a:defRPr/>
            </a:pPr>
            <a:endParaRPr lang="en-US" sz="1100" dirty="0" smtClean="0">
              <a:latin typeface="Arial" charset="0"/>
            </a:endParaRPr>
          </a:p>
          <a:p>
            <a:pPr eaLnBrk="1" hangingPunct="1">
              <a:spcBef>
                <a:spcPts val="0"/>
              </a:spcBef>
              <a:buNone/>
              <a:tabLst>
                <a:tab pos="2062163" algn="l"/>
              </a:tabLst>
              <a:defRPr/>
            </a:pPr>
            <a:endParaRPr lang="en-US" sz="1100" dirty="0" smtClean="0">
              <a:latin typeface="Arial" charset="0"/>
            </a:endParaRPr>
          </a:p>
          <a:p>
            <a:pPr eaLnBrk="1" hangingPunct="1">
              <a:spcBef>
                <a:spcPts val="0"/>
              </a:spcBef>
              <a:buNone/>
              <a:tabLst>
                <a:tab pos="2062163" algn="l"/>
              </a:tabLst>
              <a:defRPr/>
            </a:pPr>
            <a:endParaRPr lang="en-US" sz="1100" dirty="0" smtClean="0">
              <a:latin typeface="Arial" charset="0"/>
            </a:endParaRPr>
          </a:p>
          <a:p>
            <a:pPr eaLnBrk="1" hangingPunct="1">
              <a:spcBef>
                <a:spcPts val="0"/>
              </a:spcBef>
              <a:buNone/>
              <a:tabLst>
                <a:tab pos="2062163" algn="l"/>
              </a:tabLst>
              <a:defRPr/>
            </a:pPr>
            <a:endParaRPr lang="en-US" sz="1100" dirty="0" smtClean="0">
              <a:latin typeface="Arial" charset="0"/>
            </a:endParaRPr>
          </a:p>
          <a:p>
            <a:pPr eaLnBrk="1" hangingPunct="1">
              <a:spcBef>
                <a:spcPts val="0"/>
              </a:spcBef>
              <a:buNone/>
              <a:tabLst>
                <a:tab pos="2062163" algn="l"/>
              </a:tabLst>
              <a:defRPr/>
            </a:pPr>
            <a:endParaRPr lang="en-US" sz="1100" dirty="0" smtClean="0">
              <a:latin typeface="Arial" charset="0"/>
            </a:endParaRPr>
          </a:p>
          <a:p>
            <a:pPr eaLnBrk="1" hangingPunct="1">
              <a:spcBef>
                <a:spcPts val="0"/>
              </a:spcBef>
              <a:buNone/>
              <a:tabLst>
                <a:tab pos="2062163" algn="l"/>
              </a:tabLst>
              <a:defRPr/>
            </a:pPr>
            <a:endParaRPr lang="en-US" sz="1100" dirty="0" smtClean="0">
              <a:latin typeface="Arial" charset="0"/>
            </a:endParaRPr>
          </a:p>
          <a:p>
            <a:pPr eaLnBrk="1" hangingPunct="1">
              <a:spcBef>
                <a:spcPts val="0"/>
              </a:spcBef>
              <a:buNone/>
              <a:tabLst>
                <a:tab pos="2062163" algn="l"/>
              </a:tabLst>
              <a:defRPr/>
            </a:pPr>
            <a:endParaRPr lang="en-US" sz="1100" dirty="0" smtClean="0">
              <a:latin typeface="Arial" charset="0"/>
            </a:endParaRPr>
          </a:p>
          <a:p>
            <a:pPr eaLnBrk="1" hangingPunct="1">
              <a:spcBef>
                <a:spcPts val="0"/>
              </a:spcBef>
              <a:buNone/>
              <a:tabLst>
                <a:tab pos="2062163" algn="l"/>
              </a:tabLst>
              <a:defRPr/>
            </a:pPr>
            <a:endParaRPr lang="en-US" sz="1100" dirty="0" smtClean="0">
              <a:latin typeface="Arial" charset="0"/>
            </a:endParaRPr>
          </a:p>
          <a:p>
            <a:pPr eaLnBrk="1" hangingPunct="1">
              <a:spcBef>
                <a:spcPts val="0"/>
              </a:spcBef>
              <a:buNone/>
              <a:tabLst>
                <a:tab pos="2062163" algn="l"/>
              </a:tabLst>
              <a:defRPr/>
            </a:pPr>
            <a:r>
              <a:rPr lang="en-US" sz="1100" dirty="0" smtClean="0">
                <a:latin typeface="Arial" charset="0"/>
              </a:rPr>
              <a:t>Presented/prep/reviewed:	Nancy C. Moricz, P.E. – Senior Engineer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381000" y="304800"/>
            <a:ext cx="7467600" cy="7620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b="1" dirty="0" smtClean="0">
                <a:solidFill>
                  <a:schemeClr val="tx1"/>
                </a:solidFill>
              </a:rPr>
              <a:t>BOARD ACTION (1 of 2)</a:t>
            </a:r>
          </a:p>
        </p:txBody>
      </p:sp>
      <p:sp>
        <p:nvSpPr>
          <p:cNvPr id="137219" name="Rectangle 3"/>
          <p:cNvSpPr>
            <a:spLocks noGrp="1" noChangeArrowheads="1"/>
          </p:cNvSpPr>
          <p:nvPr>
            <p:ph type="body" idx="1"/>
          </p:nvPr>
        </p:nvSpPr>
        <p:spPr>
          <a:xfrm>
            <a:off x="228600" y="1219200"/>
            <a:ext cx="8686800" cy="5257800"/>
          </a:xfrm>
        </p:spPr>
        <p:txBody>
          <a:bodyPr>
            <a:noAutofit/>
          </a:bodyPr>
          <a:lstStyle/>
          <a:p>
            <a:pPr marL="112713" indent="0" eaLnBrk="1" hangingPunct="1">
              <a:spcBef>
                <a:spcPts val="2400"/>
              </a:spcBef>
              <a:buFont typeface="Wingdings" pitchFamily="2" charset="2"/>
              <a:buNone/>
              <a:defRPr/>
            </a:pPr>
            <a:r>
              <a:rPr lang="en-US" sz="1800" u="sng" dirty="0" smtClean="0">
                <a:solidFill>
                  <a:srgbClr val="FFFF00"/>
                </a:solidFill>
                <a:latin typeface="Calibri" pitchFamily="34" charset="0"/>
              </a:rPr>
              <a:t>Consider approval of Permit No. 18793-2 (Project Area B) to</a:t>
            </a:r>
            <a:r>
              <a:rPr lang="en-US" sz="1800" dirty="0" smtClean="0">
                <a:solidFill>
                  <a:srgbClr val="FFFF00"/>
                </a:solidFill>
                <a:latin typeface="Calibri" pitchFamily="34" charset="0"/>
              </a:rPr>
              <a:t>:  </a:t>
            </a:r>
            <a:r>
              <a:rPr lang="en-US" sz="1800" dirty="0" smtClean="0"/>
              <a:t>construct approximately 6.1 miles of levee improvements on the west levee of the Feather River (Reaches 7 through 12) from Station 512+00 to 832+40, including the following proposed work:  </a:t>
            </a:r>
          </a:p>
          <a:p>
            <a:pPr marL="344488" indent="-207963">
              <a:spcBef>
                <a:spcPts val="1000"/>
              </a:spcBef>
            </a:pPr>
            <a:r>
              <a:rPr lang="en-US" sz="1800" dirty="0" smtClean="0"/>
              <a:t>degrading of the levee by approximately one third of its overall height; </a:t>
            </a:r>
          </a:p>
          <a:p>
            <a:pPr marL="344488" indent="-207963">
              <a:spcBef>
                <a:spcPts val="1000"/>
              </a:spcBef>
            </a:pPr>
            <a:r>
              <a:rPr lang="en-US" sz="1800" dirty="0" smtClean="0"/>
              <a:t>construction of a cutoff wall (47 to 78 feet in depth) along the levee centerline; </a:t>
            </a:r>
          </a:p>
          <a:p>
            <a:pPr marL="344488" indent="-207963">
              <a:spcBef>
                <a:spcPts val="1000"/>
              </a:spcBef>
            </a:pPr>
            <a:r>
              <a:rPr lang="en-US" sz="1800" dirty="0" smtClean="0"/>
              <a:t>reconstruction of the levee; </a:t>
            </a:r>
          </a:p>
          <a:p>
            <a:pPr marL="344488" indent="-207963">
              <a:spcBef>
                <a:spcPts val="1000"/>
              </a:spcBef>
            </a:pPr>
            <a:r>
              <a:rPr lang="en-US" sz="1800" dirty="0" smtClean="0"/>
              <a:t>installation of 28 new relief wells between Station 543+60 and 568+30; </a:t>
            </a:r>
          </a:p>
          <a:p>
            <a:pPr marL="344488" indent="-207963">
              <a:spcBef>
                <a:spcPts val="1000"/>
              </a:spcBef>
            </a:pPr>
            <a:r>
              <a:rPr lang="en-US" sz="1800" dirty="0" smtClean="0"/>
              <a:t>reconstruction of approximately 3,100 linear-feet of an existing concrete relief well drainage ditch; </a:t>
            </a:r>
          </a:p>
          <a:p>
            <a:pPr marL="344488" indent="-207963">
              <a:spcBef>
                <a:spcPts val="1000"/>
              </a:spcBef>
            </a:pPr>
            <a:r>
              <a:rPr lang="en-US" sz="1800" dirty="0" smtClean="0"/>
              <a:t>construction of an additional 2,500 linear-feet of new concrete relief well drainage ditch; </a:t>
            </a:r>
          </a:p>
          <a:p>
            <a:pPr marL="344488" indent="-207963">
              <a:spcBef>
                <a:spcPts val="1000"/>
              </a:spcBef>
            </a:pPr>
            <a:r>
              <a:rPr lang="en-US" sz="1800" dirty="0" smtClean="0"/>
              <a:t>and correction of various encroachments which do not comply with California Code of Regulations, Title 23</a:t>
            </a:r>
          </a:p>
        </p:txBody>
      </p:sp>
      <p:sp>
        <p:nvSpPr>
          <p:cNvPr id="5" name="Slide Number Placeholder 4"/>
          <p:cNvSpPr>
            <a:spLocks noGrp="1"/>
          </p:cNvSpPr>
          <p:nvPr>
            <p:ph type="sldNum" sz="quarter" idx="4"/>
          </p:nvPr>
        </p:nvSpPr>
        <p:spPr/>
        <p:txBody>
          <a:bodyPr/>
          <a:lstStyle/>
          <a:p>
            <a:fld id="{9F1FB2E3-2BB6-40B9-8235-D524E987E6E0}"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7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72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72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72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381000" y="304800"/>
            <a:ext cx="7467600" cy="7620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b="1" dirty="0" smtClean="0">
                <a:solidFill>
                  <a:schemeClr val="tx1"/>
                </a:solidFill>
              </a:rPr>
              <a:t>BOARD ACTION (2 of 2)</a:t>
            </a:r>
          </a:p>
        </p:txBody>
      </p:sp>
      <p:sp>
        <p:nvSpPr>
          <p:cNvPr id="137219" name="Rectangle 3"/>
          <p:cNvSpPr>
            <a:spLocks noGrp="1" noChangeArrowheads="1"/>
          </p:cNvSpPr>
          <p:nvPr>
            <p:ph type="body" idx="1"/>
          </p:nvPr>
        </p:nvSpPr>
        <p:spPr>
          <a:xfrm>
            <a:off x="228600" y="1219200"/>
            <a:ext cx="8686800" cy="5257800"/>
          </a:xfrm>
        </p:spPr>
        <p:txBody>
          <a:bodyPr>
            <a:noAutofit/>
          </a:bodyPr>
          <a:lstStyle/>
          <a:p>
            <a:pPr marL="112713" indent="0">
              <a:spcBef>
                <a:spcPts val="2400"/>
              </a:spcBef>
              <a:buNone/>
              <a:defRPr/>
            </a:pPr>
            <a:r>
              <a:rPr lang="en-US" sz="1800" b="1" u="sng" dirty="0" smtClean="0">
                <a:solidFill>
                  <a:srgbClr val="FFFF00"/>
                </a:solidFill>
                <a:latin typeface="Calibri" pitchFamily="34" charset="0"/>
              </a:rPr>
              <a:t>And</a:t>
            </a:r>
            <a:r>
              <a:rPr lang="en-US" sz="1800" u="sng" dirty="0" smtClean="0">
                <a:solidFill>
                  <a:srgbClr val="FFFF00"/>
                </a:solidFill>
                <a:latin typeface="Calibri" pitchFamily="34" charset="0"/>
              </a:rPr>
              <a:t> Consider approval of Permit No. 18793-3 (Project Area D) to</a:t>
            </a:r>
            <a:r>
              <a:rPr lang="en-US" sz="1800" dirty="0" smtClean="0">
                <a:solidFill>
                  <a:srgbClr val="FFFF00"/>
                </a:solidFill>
                <a:latin typeface="Calibri" pitchFamily="34" charset="0"/>
              </a:rPr>
              <a:t>: </a:t>
            </a:r>
            <a:r>
              <a:rPr lang="en-US" sz="1800" dirty="0" smtClean="0"/>
              <a:t>construct approximately 11.4 miles of levee improvements on the west levee of the Feather River (reaches 29 through 41) from Station 1765+00 to 2368+26, including the following proposed work:  </a:t>
            </a:r>
          </a:p>
          <a:p>
            <a:pPr marL="344488" indent="-207963">
              <a:spcBef>
                <a:spcPts val="1200"/>
              </a:spcBef>
            </a:pPr>
            <a:r>
              <a:rPr lang="en-US" sz="1800" dirty="0" smtClean="0"/>
              <a:t>degrading of the levee by approximately one third of its overall height; </a:t>
            </a:r>
          </a:p>
          <a:p>
            <a:pPr marL="344488" indent="-207963">
              <a:spcBef>
                <a:spcPts val="1200"/>
              </a:spcBef>
            </a:pPr>
            <a:r>
              <a:rPr lang="en-US" sz="1800" dirty="0" smtClean="0"/>
              <a:t>construction of a cutoff wall (17 to 99 feet in depth) along the levee centerline; </a:t>
            </a:r>
          </a:p>
          <a:p>
            <a:pPr marL="344488" indent="-207963">
              <a:spcBef>
                <a:spcPts val="1200"/>
              </a:spcBef>
            </a:pPr>
            <a:r>
              <a:rPr lang="en-US" sz="1800" dirty="0" smtClean="0"/>
              <a:t>reconstruction of the levee; </a:t>
            </a:r>
          </a:p>
          <a:p>
            <a:pPr marL="344488" indent="-207963">
              <a:spcBef>
                <a:spcPts val="1200"/>
              </a:spcBef>
            </a:pPr>
            <a:r>
              <a:rPr lang="en-US" sz="1800" dirty="0" smtClean="0"/>
              <a:t>construction of seepage berms from 100 to 170 feet in width; </a:t>
            </a:r>
          </a:p>
          <a:p>
            <a:pPr marL="344488" indent="-207963">
              <a:spcBef>
                <a:spcPts val="1200"/>
              </a:spcBef>
            </a:pPr>
            <a:r>
              <a:rPr lang="en-US" sz="1800" dirty="0" smtClean="0"/>
              <a:t>and correction of various encroachments which do not comply with California Code of Regulations, Title 23</a:t>
            </a:r>
          </a:p>
        </p:txBody>
      </p:sp>
      <p:sp>
        <p:nvSpPr>
          <p:cNvPr id="5" name="Slide Number Placeholder 4"/>
          <p:cNvSpPr>
            <a:spLocks noGrp="1"/>
          </p:cNvSpPr>
          <p:nvPr>
            <p:ph type="sldNum" sz="quarter" idx="4"/>
          </p:nvPr>
        </p:nvSpPr>
        <p:spPr/>
        <p:txBody>
          <a:bodyPr/>
          <a:lstStyle/>
          <a:p>
            <a:fld id="{9F1FB2E3-2BB6-40B9-8235-D524E987E6E0}"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7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7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381000" y="304800"/>
            <a:ext cx="7467600" cy="7620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b="1" dirty="0" smtClean="0">
                <a:solidFill>
                  <a:schemeClr val="tx1"/>
                </a:solidFill>
              </a:rPr>
              <a:t>AUTHORITY OF THE BOARD</a:t>
            </a:r>
          </a:p>
        </p:txBody>
      </p:sp>
      <p:sp>
        <p:nvSpPr>
          <p:cNvPr id="137219" name="Rectangle 3"/>
          <p:cNvSpPr>
            <a:spLocks noGrp="1" noChangeArrowheads="1"/>
          </p:cNvSpPr>
          <p:nvPr>
            <p:ph type="body" idx="1"/>
          </p:nvPr>
        </p:nvSpPr>
        <p:spPr>
          <a:xfrm>
            <a:off x="228600" y="1219200"/>
            <a:ext cx="8686800" cy="5257800"/>
          </a:xfrm>
        </p:spPr>
        <p:txBody>
          <a:bodyPr numCol="2">
            <a:noAutofit/>
          </a:bodyPr>
          <a:lstStyle/>
          <a:p>
            <a:pPr marL="112713" lvl="0" indent="0">
              <a:spcBef>
                <a:spcPts val="1600"/>
              </a:spcBef>
              <a:buNone/>
            </a:pPr>
            <a:r>
              <a:rPr lang="en-US" sz="1800" dirty="0" smtClean="0">
                <a:solidFill>
                  <a:srgbClr val="FFFF00"/>
                </a:solidFill>
              </a:rPr>
              <a:t>California Code of Regulations, Title 23, Division 1 (Title 23) </a:t>
            </a:r>
          </a:p>
          <a:p>
            <a:pPr marL="401638" indent="-265113">
              <a:spcBef>
                <a:spcPts val="1600"/>
              </a:spcBef>
            </a:pPr>
            <a:r>
              <a:rPr lang="en-US" sz="1800" dirty="0" smtClean="0"/>
              <a:t>§ 6 – Need for a Permit</a:t>
            </a:r>
          </a:p>
          <a:p>
            <a:pPr marL="401638" indent="-265113">
              <a:spcBef>
                <a:spcPts val="1600"/>
              </a:spcBef>
            </a:pPr>
            <a:r>
              <a:rPr lang="en-US" sz="1800" dirty="0" smtClean="0"/>
              <a:t>§ 11 – Variances</a:t>
            </a:r>
          </a:p>
          <a:p>
            <a:pPr marL="401638" indent="-265113">
              <a:spcBef>
                <a:spcPts val="1600"/>
              </a:spcBef>
            </a:pPr>
            <a:r>
              <a:rPr lang="en-US" sz="1800" dirty="0" smtClean="0"/>
              <a:t>§ 12 – Protests</a:t>
            </a:r>
          </a:p>
          <a:p>
            <a:pPr marL="401638" indent="-265113">
              <a:spcBef>
                <a:spcPts val="1600"/>
              </a:spcBef>
            </a:pPr>
            <a:r>
              <a:rPr lang="en-US" sz="1800" dirty="0" smtClean="0"/>
              <a:t>§ 13 – Evidentiary Hearings</a:t>
            </a:r>
          </a:p>
          <a:p>
            <a:pPr marL="401638" lvl="0" indent="-265113">
              <a:spcBef>
                <a:spcPts val="1600"/>
              </a:spcBef>
            </a:pPr>
            <a:r>
              <a:rPr lang="en-US" sz="1800" dirty="0" smtClean="0"/>
              <a:t>§ 108 – Existing Encroachments</a:t>
            </a:r>
          </a:p>
          <a:p>
            <a:pPr marL="401638" lvl="0" indent="-265113">
              <a:spcBef>
                <a:spcPts val="1600"/>
              </a:spcBef>
            </a:pPr>
            <a:r>
              <a:rPr lang="en-US" sz="1800" dirty="0" smtClean="0"/>
              <a:t>§ 112 – Streams Regulated and Nonpermissible Work Periods</a:t>
            </a:r>
          </a:p>
          <a:p>
            <a:pPr marL="401638" lvl="0" indent="-265113">
              <a:spcBef>
                <a:spcPts val="1600"/>
              </a:spcBef>
            </a:pPr>
            <a:r>
              <a:rPr lang="en-US" sz="1800" dirty="0" smtClean="0"/>
              <a:t>§ 116 – Borrow and Excavation</a:t>
            </a:r>
          </a:p>
          <a:p>
            <a:pPr marL="401638" indent="-265113">
              <a:spcBef>
                <a:spcPts val="1600"/>
              </a:spcBef>
            </a:pPr>
            <a:r>
              <a:rPr lang="en-US" sz="1800" dirty="0" smtClean="0"/>
              <a:t>§ 120 – Levees</a:t>
            </a:r>
          </a:p>
          <a:p>
            <a:pPr marL="401638" lvl="0" indent="-265113">
              <a:spcBef>
                <a:spcPts val="1600"/>
              </a:spcBef>
            </a:pPr>
            <a:r>
              <a:rPr lang="en-US" sz="1800" dirty="0" smtClean="0"/>
              <a:t>§ 121 – Erosion Control</a:t>
            </a:r>
          </a:p>
          <a:p>
            <a:pPr marL="401638" indent="-265113">
              <a:spcBef>
                <a:spcPts val="1600"/>
              </a:spcBef>
            </a:pPr>
            <a:r>
              <a:rPr lang="en-US" sz="1800" dirty="0" smtClean="0"/>
              <a:t>§ 123 – Pipelines, Conduits, and Utility Lines</a:t>
            </a:r>
          </a:p>
          <a:p>
            <a:pPr marL="401638" indent="-265113">
              <a:spcBef>
                <a:spcPts val="1600"/>
              </a:spcBef>
            </a:pPr>
            <a:r>
              <a:rPr lang="en-US" sz="1800" dirty="0" smtClean="0"/>
              <a:t>§ 124 – Abandonment of Pipelines</a:t>
            </a:r>
          </a:p>
          <a:p>
            <a:pPr marL="401638" indent="-265113">
              <a:spcBef>
                <a:spcPts val="1600"/>
              </a:spcBef>
            </a:pPr>
            <a:r>
              <a:rPr lang="en-US" sz="1800" dirty="0" smtClean="0"/>
              <a:t>§ 128 – Bridges</a:t>
            </a:r>
          </a:p>
          <a:p>
            <a:pPr marL="401638" indent="-265113">
              <a:spcBef>
                <a:spcPts val="1600"/>
              </a:spcBef>
            </a:pPr>
            <a:r>
              <a:rPr lang="en-US" sz="1800" dirty="0" smtClean="0"/>
              <a:t>§ 130 – Patrol Roads and Access Ramps</a:t>
            </a:r>
            <a:endParaRPr lang="en-US" sz="1800" dirty="0"/>
          </a:p>
          <a:p>
            <a:pPr marL="112713" indent="0">
              <a:spcBef>
                <a:spcPts val="2400"/>
              </a:spcBef>
              <a:buNone/>
            </a:pPr>
            <a:r>
              <a:rPr lang="en-US" sz="1800" dirty="0" smtClean="0">
                <a:solidFill>
                  <a:srgbClr val="FFFF00"/>
                </a:solidFill>
              </a:rPr>
              <a:t>California Water Code, Division 5, Part 4, Chapters 3 and 4</a:t>
            </a:r>
          </a:p>
          <a:p>
            <a:pPr marL="112713" indent="0">
              <a:spcBef>
                <a:spcPts val="2400"/>
              </a:spcBef>
              <a:buNone/>
            </a:pPr>
            <a:r>
              <a:rPr lang="en-US" sz="1800" dirty="0" smtClean="0">
                <a:solidFill>
                  <a:srgbClr val="FFFF00"/>
                </a:solidFill>
              </a:rPr>
              <a:t>Rivers and Harbors Act of 1899, Title 33,      § 408 (Section 408)</a:t>
            </a:r>
            <a:endParaRPr lang="en-US" sz="1800" dirty="0">
              <a:solidFill>
                <a:srgbClr val="FFFF00"/>
              </a:solidFill>
            </a:endParaRPr>
          </a:p>
        </p:txBody>
      </p:sp>
      <p:sp>
        <p:nvSpPr>
          <p:cNvPr id="5" name="Slide Number Placeholder 4"/>
          <p:cNvSpPr>
            <a:spLocks noGrp="1"/>
          </p:cNvSpPr>
          <p:nvPr>
            <p:ph type="sldNum" sz="quarter" idx="4"/>
          </p:nvPr>
        </p:nvSpPr>
        <p:spPr/>
        <p:txBody>
          <a:bodyPr/>
          <a:lstStyle/>
          <a:p>
            <a:fld id="{9F1FB2E3-2BB6-40B9-8235-D524E987E6E0}"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1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721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721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721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721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721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721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7219">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7219">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7219">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7219">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7219">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7219">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7219">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721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3"/>
          <p:cNvSpPr>
            <a:spLocks noGrp="1" noChangeArrowheads="1"/>
          </p:cNvSpPr>
          <p:nvPr>
            <p:ph sz="half" idx="2"/>
          </p:nvPr>
        </p:nvSpPr>
        <p:spPr>
          <a:xfrm>
            <a:off x="152400" y="1295400"/>
            <a:ext cx="3733800" cy="5181600"/>
          </a:xfrm>
          <a:solidFill>
            <a:srgbClr val="03187F">
              <a:alpha val="70000"/>
            </a:srgbClr>
          </a:solidFill>
        </p:spPr>
        <p:txBody>
          <a:bodyPr tIns="91440">
            <a:normAutofit/>
          </a:bodyPr>
          <a:lstStyle/>
          <a:p>
            <a:pPr marL="288925" indent="-176213" eaLnBrk="1" hangingPunct="1">
              <a:spcBef>
                <a:spcPts val="2000"/>
              </a:spcBef>
              <a:buClr>
                <a:srgbClr val="FFFF00"/>
              </a:buClr>
              <a:defRPr/>
            </a:pPr>
            <a:r>
              <a:rPr lang="en-US" sz="1800" dirty="0" smtClean="0"/>
              <a:t>The </a:t>
            </a:r>
            <a:r>
              <a:rPr lang="en-US" sz="1800" u="sng" dirty="0" smtClean="0">
                <a:solidFill>
                  <a:srgbClr val="FFCCFF"/>
                </a:solidFill>
              </a:rPr>
              <a:t>FRWLP</a:t>
            </a:r>
            <a:r>
              <a:rPr lang="en-US" sz="1800" dirty="0" smtClean="0"/>
              <a:t> extends from:</a:t>
            </a:r>
          </a:p>
          <a:p>
            <a:pPr marL="288925" indent="-176213" eaLnBrk="1" hangingPunct="1">
              <a:spcBef>
                <a:spcPts val="2000"/>
              </a:spcBef>
              <a:buClr>
                <a:srgbClr val="FFFF00"/>
              </a:buClr>
              <a:buFont typeface="Wingdings" pitchFamily="2" charset="2"/>
              <a:buChar char="§"/>
              <a:defRPr/>
            </a:pPr>
            <a:r>
              <a:rPr lang="en-US" sz="1800" dirty="0" smtClean="0"/>
              <a:t>Thermalito Afterbay downstream 41 miles to a point 3.5 miles north of the Feather River’s Confluence with the Sutter Bypass</a:t>
            </a:r>
          </a:p>
          <a:p>
            <a:pPr marL="288925" indent="-176213" eaLnBrk="1" hangingPunct="1">
              <a:spcBef>
                <a:spcPts val="2000"/>
              </a:spcBef>
              <a:buClr>
                <a:srgbClr val="FFFF00"/>
              </a:buClr>
              <a:defRPr/>
            </a:pPr>
            <a:r>
              <a:rPr lang="en-US" sz="1800" u="sng" dirty="0" smtClean="0">
                <a:solidFill>
                  <a:srgbClr val="9FE6FF"/>
                </a:solidFill>
              </a:rPr>
              <a:t>Project Area B</a:t>
            </a:r>
            <a:r>
              <a:rPr lang="en-US" sz="1800" dirty="0" smtClean="0">
                <a:solidFill>
                  <a:srgbClr val="9FE6FF"/>
                </a:solidFill>
              </a:rPr>
              <a:t> </a:t>
            </a:r>
            <a:r>
              <a:rPr lang="en-US" sz="1800" dirty="0" smtClean="0"/>
              <a:t>(approx. 6.1 miles) south of Yuba City </a:t>
            </a:r>
          </a:p>
          <a:p>
            <a:pPr marL="288925" indent="-176213" eaLnBrk="1" hangingPunct="1">
              <a:spcBef>
                <a:spcPts val="2000"/>
              </a:spcBef>
              <a:buClr>
                <a:srgbClr val="FFFF00"/>
              </a:buClr>
              <a:buFont typeface="Wingdings" pitchFamily="2" charset="2"/>
              <a:buChar char="§"/>
              <a:defRPr/>
            </a:pPr>
            <a:r>
              <a:rPr lang="en-US" sz="1800" dirty="0" smtClean="0"/>
              <a:t>from Shanghai Bend to Star Bend, in Sutter County</a:t>
            </a:r>
          </a:p>
          <a:p>
            <a:pPr marL="288925" indent="-176213" eaLnBrk="1" hangingPunct="1">
              <a:spcBef>
                <a:spcPts val="2000"/>
              </a:spcBef>
              <a:buClr>
                <a:srgbClr val="FFFF00"/>
              </a:buClr>
              <a:defRPr/>
            </a:pPr>
            <a:r>
              <a:rPr lang="en-US" sz="1800" u="sng" dirty="0" smtClean="0">
                <a:solidFill>
                  <a:srgbClr val="FFC000"/>
                </a:solidFill>
              </a:rPr>
              <a:t>Project Area D</a:t>
            </a:r>
            <a:r>
              <a:rPr lang="en-US" sz="1800" dirty="0" smtClean="0">
                <a:solidFill>
                  <a:srgbClr val="FFC000"/>
                </a:solidFill>
              </a:rPr>
              <a:t> </a:t>
            </a:r>
            <a:r>
              <a:rPr lang="en-US" sz="1800" dirty="0" smtClean="0"/>
              <a:t>(approx. 11.4 miles)</a:t>
            </a:r>
          </a:p>
          <a:p>
            <a:pPr marL="288925" indent="-176213" eaLnBrk="1" hangingPunct="1">
              <a:spcBef>
                <a:spcPts val="2000"/>
              </a:spcBef>
              <a:buClr>
                <a:srgbClr val="FFFF00"/>
              </a:buClr>
              <a:buFont typeface="Wingdings" pitchFamily="2" charset="2"/>
              <a:buChar char="§"/>
              <a:defRPr/>
            </a:pPr>
            <a:r>
              <a:rPr lang="en-US" sz="1800" dirty="0" smtClean="0"/>
              <a:t>from Gridley upstream to the Thermalito Afterbay, in Butte County</a:t>
            </a:r>
          </a:p>
        </p:txBody>
      </p:sp>
      <p:sp>
        <p:nvSpPr>
          <p:cNvPr id="31" name="Title 30"/>
          <p:cNvSpPr>
            <a:spLocks noGrp="1"/>
          </p:cNvSpPr>
          <p:nvPr>
            <p:ph type="title"/>
          </p:nvPr>
        </p:nvSpPr>
        <p:spPr/>
        <p:txBody>
          <a:bodyPr/>
          <a:lstStyle/>
          <a:p>
            <a:r>
              <a:rPr lang="en-US" b="1" dirty="0" smtClean="0">
                <a:solidFill>
                  <a:schemeClr val="tx1"/>
                </a:solidFill>
              </a:rPr>
              <a:t>PROJECT LOCATION</a:t>
            </a:r>
            <a:endParaRPr lang="en-US" b="1" dirty="0">
              <a:solidFill>
                <a:schemeClr val="tx1"/>
              </a:solidFill>
            </a:endParaRPr>
          </a:p>
        </p:txBody>
      </p:sp>
      <p:pic>
        <p:nvPicPr>
          <p:cNvPr id="1027" name="Picture 3"/>
          <p:cNvPicPr>
            <a:picLocks noChangeAspect="1" noChangeArrowheads="1"/>
          </p:cNvPicPr>
          <p:nvPr/>
        </p:nvPicPr>
        <p:blipFill>
          <a:blip r:embed="rId3" cstate="print"/>
          <a:srcRect/>
          <a:stretch>
            <a:fillRect/>
          </a:stretch>
        </p:blipFill>
        <p:spPr bwMode="auto">
          <a:xfrm>
            <a:off x="4114800" y="1084626"/>
            <a:ext cx="3986213" cy="5418568"/>
          </a:xfrm>
          <a:prstGeom prst="rect">
            <a:avLst/>
          </a:prstGeom>
          <a:noFill/>
          <a:ln w="38100">
            <a:solidFill>
              <a:srgbClr val="FFCCFF">
                <a:alpha val="50000"/>
              </a:srgbClr>
            </a:solidFill>
            <a:miter lim="800000"/>
            <a:headEnd/>
            <a:tailEnd/>
          </a:ln>
        </p:spPr>
      </p:pic>
      <p:sp>
        <p:nvSpPr>
          <p:cNvPr id="48" name="TextBox 47"/>
          <p:cNvSpPr txBox="1"/>
          <p:nvPr/>
        </p:nvSpPr>
        <p:spPr>
          <a:xfrm>
            <a:off x="5638800" y="1676400"/>
            <a:ext cx="685800" cy="246221"/>
          </a:xfrm>
          <a:prstGeom prst="rect">
            <a:avLst/>
          </a:prstGeom>
          <a:solidFill>
            <a:srgbClr val="FFCCFF">
              <a:alpha val="70000"/>
            </a:srgbClr>
          </a:solidFill>
        </p:spPr>
        <p:txBody>
          <a:bodyPr wrap="square" rtlCol="0">
            <a:spAutoFit/>
          </a:bodyPr>
          <a:lstStyle/>
          <a:p>
            <a:pPr algn="ctr"/>
            <a:r>
              <a:rPr lang="en-US" sz="1000" b="1" dirty="0" smtClean="0">
                <a:solidFill>
                  <a:schemeClr val="bg1"/>
                </a:solidFill>
                <a:latin typeface="Calibri" pitchFamily="34" charset="0"/>
                <a:cs typeface="Calibri" pitchFamily="34" charset="0"/>
              </a:rPr>
              <a:t>FRWLP</a:t>
            </a:r>
            <a:endParaRPr lang="en-US" sz="1000" b="1" dirty="0">
              <a:solidFill>
                <a:schemeClr val="bg1"/>
              </a:solidFill>
              <a:latin typeface="Calibri" pitchFamily="34" charset="0"/>
              <a:cs typeface="Calibri" pitchFamily="34" charset="0"/>
            </a:endParaRPr>
          </a:p>
        </p:txBody>
      </p:sp>
      <p:sp>
        <p:nvSpPr>
          <p:cNvPr id="50" name="TextBox 49"/>
          <p:cNvSpPr txBox="1"/>
          <p:nvPr/>
        </p:nvSpPr>
        <p:spPr>
          <a:xfrm>
            <a:off x="5257800" y="1143000"/>
            <a:ext cx="1143000" cy="215444"/>
          </a:xfrm>
          <a:prstGeom prst="rect">
            <a:avLst/>
          </a:prstGeom>
          <a:solidFill>
            <a:srgbClr val="FFCCFF">
              <a:alpha val="70000"/>
            </a:srgbClr>
          </a:solidFill>
        </p:spPr>
        <p:txBody>
          <a:bodyPr wrap="square" rtlCol="0">
            <a:spAutoFit/>
          </a:bodyPr>
          <a:lstStyle/>
          <a:p>
            <a:pPr algn="ctr"/>
            <a:r>
              <a:rPr lang="en-US" sz="800" b="1" dirty="0" smtClean="0">
                <a:solidFill>
                  <a:schemeClr val="bg1"/>
                </a:solidFill>
                <a:latin typeface="Calibri" pitchFamily="34" charset="0"/>
                <a:cs typeface="Calibri" pitchFamily="34" charset="0"/>
              </a:rPr>
              <a:t>Thermalito Afterbay</a:t>
            </a:r>
            <a:endParaRPr lang="en-US" sz="800" b="1" dirty="0">
              <a:solidFill>
                <a:schemeClr val="bg1"/>
              </a:solidFill>
              <a:latin typeface="Calibri" pitchFamily="34" charset="0"/>
              <a:cs typeface="Calibri" pitchFamily="34" charset="0"/>
            </a:endParaRPr>
          </a:p>
        </p:txBody>
      </p:sp>
      <p:sp>
        <p:nvSpPr>
          <p:cNvPr id="51" name="TextBox 50"/>
          <p:cNvSpPr txBox="1"/>
          <p:nvPr/>
        </p:nvSpPr>
        <p:spPr>
          <a:xfrm>
            <a:off x="5257800" y="6248400"/>
            <a:ext cx="1524000" cy="215444"/>
          </a:xfrm>
          <a:prstGeom prst="rect">
            <a:avLst/>
          </a:prstGeom>
          <a:solidFill>
            <a:srgbClr val="FFCCFF">
              <a:alpha val="70000"/>
            </a:srgbClr>
          </a:solidFill>
        </p:spPr>
        <p:txBody>
          <a:bodyPr wrap="square" rtlCol="0">
            <a:spAutoFit/>
          </a:bodyPr>
          <a:lstStyle/>
          <a:p>
            <a:pPr algn="ctr"/>
            <a:r>
              <a:rPr lang="en-US" sz="800" b="1" dirty="0" smtClean="0">
                <a:solidFill>
                  <a:schemeClr val="bg1"/>
                </a:solidFill>
                <a:latin typeface="Calibri" pitchFamily="34" charset="0"/>
                <a:cs typeface="Calibri" pitchFamily="34" charset="0"/>
              </a:rPr>
              <a:t>3.5 miles north confluence</a:t>
            </a:r>
            <a:endParaRPr lang="en-US" sz="800" b="1" dirty="0">
              <a:solidFill>
                <a:schemeClr val="bg1"/>
              </a:solidFill>
              <a:latin typeface="Calibri" pitchFamily="34" charset="0"/>
              <a:cs typeface="Calibri" pitchFamily="34" charset="0"/>
            </a:endParaRPr>
          </a:p>
        </p:txBody>
      </p:sp>
      <p:sp>
        <p:nvSpPr>
          <p:cNvPr id="54" name="Freeform 53"/>
          <p:cNvSpPr/>
          <p:nvPr/>
        </p:nvSpPr>
        <p:spPr>
          <a:xfrm>
            <a:off x="6503436" y="5477069"/>
            <a:ext cx="811763" cy="1007707"/>
          </a:xfrm>
          <a:custGeom>
            <a:avLst/>
            <a:gdLst>
              <a:gd name="connsiteX0" fmla="*/ 1007706 w 1007706"/>
              <a:gd name="connsiteY0" fmla="*/ 0 h 1045029"/>
              <a:gd name="connsiteX1" fmla="*/ 0 w 1007706"/>
              <a:gd name="connsiteY1" fmla="*/ 37322 h 1045029"/>
              <a:gd name="connsiteX2" fmla="*/ 0 w 1007706"/>
              <a:gd name="connsiteY2" fmla="*/ 765110 h 1045029"/>
              <a:gd name="connsiteX3" fmla="*/ 251926 w 1007706"/>
              <a:gd name="connsiteY3" fmla="*/ 1045029 h 1045029"/>
              <a:gd name="connsiteX4" fmla="*/ 643812 w 1007706"/>
              <a:gd name="connsiteY4" fmla="*/ 979714 h 1045029"/>
              <a:gd name="connsiteX5" fmla="*/ 961053 w 1007706"/>
              <a:gd name="connsiteY5" fmla="*/ 522514 h 1045029"/>
              <a:gd name="connsiteX6" fmla="*/ 1007706 w 1007706"/>
              <a:gd name="connsiteY6" fmla="*/ 0 h 1045029"/>
              <a:gd name="connsiteX0" fmla="*/ 1007706 w 1007706"/>
              <a:gd name="connsiteY0" fmla="*/ 0 h 1045029"/>
              <a:gd name="connsiteX1" fmla="*/ 0 w 1007706"/>
              <a:gd name="connsiteY1" fmla="*/ 37322 h 1045029"/>
              <a:gd name="connsiteX2" fmla="*/ 0 w 1007706"/>
              <a:gd name="connsiteY2" fmla="*/ 765110 h 1045029"/>
              <a:gd name="connsiteX3" fmla="*/ 251926 w 1007706"/>
              <a:gd name="connsiteY3" fmla="*/ 1045029 h 1045029"/>
              <a:gd name="connsiteX4" fmla="*/ 643812 w 1007706"/>
              <a:gd name="connsiteY4" fmla="*/ 979714 h 1045029"/>
              <a:gd name="connsiteX5" fmla="*/ 811763 w 1007706"/>
              <a:gd name="connsiteY5" fmla="*/ 503853 h 1045029"/>
              <a:gd name="connsiteX6" fmla="*/ 1007706 w 1007706"/>
              <a:gd name="connsiteY6" fmla="*/ 0 h 1045029"/>
              <a:gd name="connsiteX0" fmla="*/ 811763 w 811763"/>
              <a:gd name="connsiteY0" fmla="*/ 9331 h 1007707"/>
              <a:gd name="connsiteX1" fmla="*/ 0 w 811763"/>
              <a:gd name="connsiteY1" fmla="*/ 0 h 1007707"/>
              <a:gd name="connsiteX2" fmla="*/ 0 w 811763"/>
              <a:gd name="connsiteY2" fmla="*/ 727788 h 1007707"/>
              <a:gd name="connsiteX3" fmla="*/ 251926 w 811763"/>
              <a:gd name="connsiteY3" fmla="*/ 1007707 h 1007707"/>
              <a:gd name="connsiteX4" fmla="*/ 643812 w 811763"/>
              <a:gd name="connsiteY4" fmla="*/ 942392 h 1007707"/>
              <a:gd name="connsiteX5" fmla="*/ 811763 w 811763"/>
              <a:gd name="connsiteY5" fmla="*/ 466531 h 1007707"/>
              <a:gd name="connsiteX6" fmla="*/ 811763 w 811763"/>
              <a:gd name="connsiteY6" fmla="*/ 9331 h 1007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763" h="1007707">
                <a:moveTo>
                  <a:pt x="811763" y="9331"/>
                </a:moveTo>
                <a:lnTo>
                  <a:pt x="0" y="0"/>
                </a:lnTo>
                <a:lnTo>
                  <a:pt x="0" y="727788"/>
                </a:lnTo>
                <a:lnTo>
                  <a:pt x="251926" y="1007707"/>
                </a:lnTo>
                <a:lnTo>
                  <a:pt x="643812" y="942392"/>
                </a:lnTo>
                <a:lnTo>
                  <a:pt x="811763" y="466531"/>
                </a:lnTo>
                <a:lnTo>
                  <a:pt x="811763" y="9331"/>
                </a:lnTo>
                <a:close/>
              </a:path>
            </a:pathLst>
          </a:custGeom>
          <a:solidFill>
            <a:srgbClr val="9FE6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5562600" y="5715000"/>
            <a:ext cx="990600" cy="246221"/>
          </a:xfrm>
          <a:prstGeom prst="rect">
            <a:avLst/>
          </a:prstGeom>
          <a:solidFill>
            <a:srgbClr val="9FE6FF">
              <a:alpha val="70000"/>
            </a:srgbClr>
          </a:solidFill>
        </p:spPr>
        <p:txBody>
          <a:bodyPr wrap="square" rtlCol="0">
            <a:spAutoFit/>
          </a:bodyPr>
          <a:lstStyle/>
          <a:p>
            <a:pPr algn="ctr"/>
            <a:r>
              <a:rPr lang="en-US" sz="1000" b="1" dirty="0" smtClean="0">
                <a:solidFill>
                  <a:schemeClr val="bg1"/>
                </a:solidFill>
                <a:latin typeface="Calibri" pitchFamily="34" charset="0"/>
                <a:cs typeface="Calibri" pitchFamily="34" charset="0"/>
              </a:rPr>
              <a:t>Project Area B</a:t>
            </a:r>
            <a:endParaRPr lang="en-US" sz="1000" b="1" dirty="0">
              <a:solidFill>
                <a:schemeClr val="bg1"/>
              </a:solidFill>
              <a:latin typeface="Calibri" pitchFamily="34" charset="0"/>
              <a:cs typeface="Calibri" pitchFamily="34" charset="0"/>
            </a:endParaRPr>
          </a:p>
        </p:txBody>
      </p:sp>
      <p:sp>
        <p:nvSpPr>
          <p:cNvPr id="56" name="TextBox 55"/>
          <p:cNvSpPr txBox="1"/>
          <p:nvPr/>
        </p:nvSpPr>
        <p:spPr>
          <a:xfrm>
            <a:off x="5943600" y="5410200"/>
            <a:ext cx="609600" cy="215444"/>
          </a:xfrm>
          <a:prstGeom prst="rect">
            <a:avLst/>
          </a:prstGeom>
          <a:solidFill>
            <a:srgbClr val="9FE6FF">
              <a:alpha val="70000"/>
            </a:srgbClr>
          </a:solidFill>
        </p:spPr>
        <p:txBody>
          <a:bodyPr wrap="square" rtlCol="0">
            <a:spAutoFit/>
          </a:bodyPr>
          <a:lstStyle/>
          <a:p>
            <a:pPr algn="ctr"/>
            <a:r>
              <a:rPr lang="en-US" sz="800" b="1" dirty="0" smtClean="0">
                <a:solidFill>
                  <a:schemeClr val="bg1"/>
                </a:solidFill>
                <a:latin typeface="Calibri" pitchFamily="34" charset="0"/>
                <a:cs typeface="Calibri" pitchFamily="34" charset="0"/>
              </a:rPr>
              <a:t>Yuba City</a:t>
            </a:r>
            <a:endParaRPr lang="en-US" sz="800" b="1" dirty="0">
              <a:solidFill>
                <a:schemeClr val="bg1"/>
              </a:solidFill>
              <a:latin typeface="Calibri" pitchFamily="34" charset="0"/>
              <a:cs typeface="Calibri" pitchFamily="34" charset="0"/>
            </a:endParaRPr>
          </a:p>
        </p:txBody>
      </p:sp>
      <p:sp>
        <p:nvSpPr>
          <p:cNvPr id="62" name="Freeform 61"/>
          <p:cNvSpPr/>
          <p:nvPr/>
        </p:nvSpPr>
        <p:spPr>
          <a:xfrm>
            <a:off x="6167535" y="1334278"/>
            <a:ext cx="998375" cy="1399591"/>
          </a:xfrm>
          <a:custGeom>
            <a:avLst/>
            <a:gdLst>
              <a:gd name="connsiteX0" fmla="*/ 27992 w 998375"/>
              <a:gd name="connsiteY0" fmla="*/ 1399591 h 1399591"/>
              <a:gd name="connsiteX1" fmla="*/ 923730 w 998375"/>
              <a:gd name="connsiteY1" fmla="*/ 1399591 h 1399591"/>
              <a:gd name="connsiteX2" fmla="*/ 998375 w 998375"/>
              <a:gd name="connsiteY2" fmla="*/ 550506 h 1399591"/>
              <a:gd name="connsiteX3" fmla="*/ 989045 w 998375"/>
              <a:gd name="connsiteY3" fmla="*/ 0 h 1399591"/>
              <a:gd name="connsiteX4" fmla="*/ 83975 w 998375"/>
              <a:gd name="connsiteY4" fmla="*/ 37322 h 1399591"/>
              <a:gd name="connsiteX5" fmla="*/ 27992 w 998375"/>
              <a:gd name="connsiteY5" fmla="*/ 354563 h 1399591"/>
              <a:gd name="connsiteX6" fmla="*/ 102636 w 998375"/>
              <a:gd name="connsiteY6" fmla="*/ 746449 h 1399591"/>
              <a:gd name="connsiteX7" fmla="*/ 0 w 998375"/>
              <a:gd name="connsiteY7" fmla="*/ 1156995 h 1399591"/>
              <a:gd name="connsiteX8" fmla="*/ 27992 w 998375"/>
              <a:gd name="connsiteY8" fmla="*/ 1399591 h 139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8375" h="1399591">
                <a:moveTo>
                  <a:pt x="27992" y="1399591"/>
                </a:moveTo>
                <a:lnTo>
                  <a:pt x="923730" y="1399591"/>
                </a:lnTo>
                <a:lnTo>
                  <a:pt x="998375" y="550506"/>
                </a:lnTo>
                <a:lnTo>
                  <a:pt x="989045" y="0"/>
                </a:lnTo>
                <a:lnTo>
                  <a:pt x="83975" y="37322"/>
                </a:lnTo>
                <a:lnTo>
                  <a:pt x="27992" y="354563"/>
                </a:lnTo>
                <a:lnTo>
                  <a:pt x="102636" y="746449"/>
                </a:lnTo>
                <a:lnTo>
                  <a:pt x="0" y="1156995"/>
                </a:lnTo>
                <a:lnTo>
                  <a:pt x="27992" y="1399591"/>
                </a:lnTo>
                <a:close/>
              </a:path>
            </a:pathLst>
          </a:cu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7086600" y="1524000"/>
            <a:ext cx="990600" cy="246221"/>
          </a:xfrm>
          <a:prstGeom prst="rect">
            <a:avLst/>
          </a:prstGeom>
          <a:solidFill>
            <a:srgbClr val="FFC000">
              <a:alpha val="70000"/>
            </a:srgbClr>
          </a:solidFill>
        </p:spPr>
        <p:txBody>
          <a:bodyPr wrap="square" rtlCol="0">
            <a:spAutoFit/>
          </a:bodyPr>
          <a:lstStyle/>
          <a:p>
            <a:pPr algn="ctr"/>
            <a:r>
              <a:rPr lang="en-US" sz="1000" b="1" dirty="0" smtClean="0">
                <a:solidFill>
                  <a:schemeClr val="bg1"/>
                </a:solidFill>
                <a:latin typeface="Calibri" pitchFamily="34" charset="0"/>
                <a:cs typeface="Calibri" pitchFamily="34" charset="0"/>
              </a:rPr>
              <a:t>Project Area D</a:t>
            </a:r>
            <a:endParaRPr lang="en-US" sz="1000" b="1" dirty="0">
              <a:solidFill>
                <a:schemeClr val="bg1"/>
              </a:solidFill>
              <a:latin typeface="Calibri" pitchFamily="34" charset="0"/>
              <a:cs typeface="Calibri" pitchFamily="34" charset="0"/>
            </a:endParaRPr>
          </a:p>
        </p:txBody>
      </p:sp>
      <p:sp>
        <p:nvSpPr>
          <p:cNvPr id="64" name="TextBox 63"/>
          <p:cNvSpPr txBox="1"/>
          <p:nvPr/>
        </p:nvSpPr>
        <p:spPr>
          <a:xfrm>
            <a:off x="5638800" y="2286000"/>
            <a:ext cx="609600" cy="215444"/>
          </a:xfrm>
          <a:prstGeom prst="rect">
            <a:avLst/>
          </a:prstGeom>
          <a:solidFill>
            <a:srgbClr val="FFC000">
              <a:alpha val="70000"/>
            </a:srgbClr>
          </a:solidFill>
        </p:spPr>
        <p:txBody>
          <a:bodyPr wrap="square" rtlCol="0">
            <a:spAutoFit/>
          </a:bodyPr>
          <a:lstStyle/>
          <a:p>
            <a:pPr algn="ctr"/>
            <a:r>
              <a:rPr lang="en-US" sz="800" b="1" dirty="0" smtClean="0">
                <a:solidFill>
                  <a:schemeClr val="bg1"/>
                </a:solidFill>
                <a:latin typeface="Calibri" pitchFamily="34" charset="0"/>
                <a:cs typeface="Calibri" pitchFamily="34" charset="0"/>
              </a:rPr>
              <a:t>Gridley</a:t>
            </a:r>
            <a:endParaRPr lang="en-US" sz="800" b="1" dirty="0">
              <a:solidFill>
                <a:schemeClr val="bg1"/>
              </a:solidFill>
              <a:latin typeface="Calibri" pitchFamily="34" charset="0"/>
              <a:cs typeface="Calibri" pitchFamily="34" charset="0"/>
            </a:endParaRPr>
          </a:p>
        </p:txBody>
      </p:sp>
      <p:sp>
        <p:nvSpPr>
          <p:cNvPr id="68" name="Freeform 67"/>
          <p:cNvSpPr/>
          <p:nvPr/>
        </p:nvSpPr>
        <p:spPr>
          <a:xfrm>
            <a:off x="6195527" y="3088433"/>
            <a:ext cx="1119673" cy="2369975"/>
          </a:xfrm>
          <a:custGeom>
            <a:avLst/>
            <a:gdLst>
              <a:gd name="connsiteX0" fmla="*/ 830424 w 1119673"/>
              <a:gd name="connsiteY0" fmla="*/ 0 h 2369975"/>
              <a:gd name="connsiteX1" fmla="*/ 0 w 1119673"/>
              <a:gd name="connsiteY1" fmla="*/ 177281 h 2369975"/>
              <a:gd name="connsiteX2" fmla="*/ 102636 w 1119673"/>
              <a:gd name="connsiteY2" fmla="*/ 895738 h 2369975"/>
              <a:gd name="connsiteX3" fmla="*/ 457200 w 1119673"/>
              <a:gd name="connsiteY3" fmla="*/ 2351314 h 2369975"/>
              <a:gd name="connsiteX4" fmla="*/ 699795 w 1119673"/>
              <a:gd name="connsiteY4" fmla="*/ 2369975 h 2369975"/>
              <a:gd name="connsiteX5" fmla="*/ 1119673 w 1119673"/>
              <a:gd name="connsiteY5" fmla="*/ 2220685 h 2369975"/>
              <a:gd name="connsiteX6" fmla="*/ 1035697 w 1119673"/>
              <a:gd name="connsiteY6" fmla="*/ 839755 h 2369975"/>
              <a:gd name="connsiteX7" fmla="*/ 830424 w 1119673"/>
              <a:gd name="connsiteY7" fmla="*/ 0 h 236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9673" h="2369975">
                <a:moveTo>
                  <a:pt x="830424" y="0"/>
                </a:moveTo>
                <a:lnTo>
                  <a:pt x="0" y="177281"/>
                </a:lnTo>
                <a:lnTo>
                  <a:pt x="102636" y="895738"/>
                </a:lnTo>
                <a:lnTo>
                  <a:pt x="457200" y="2351314"/>
                </a:lnTo>
                <a:lnTo>
                  <a:pt x="699795" y="2369975"/>
                </a:lnTo>
                <a:lnTo>
                  <a:pt x="1119673" y="2220685"/>
                </a:lnTo>
                <a:lnTo>
                  <a:pt x="1035697" y="839755"/>
                </a:lnTo>
                <a:lnTo>
                  <a:pt x="830424" y="0"/>
                </a:lnTo>
                <a:close/>
              </a:path>
            </a:pathLst>
          </a:custGeom>
          <a:solidFill>
            <a:srgbClr val="92D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4724400" y="3810000"/>
            <a:ext cx="1600200" cy="400110"/>
          </a:xfrm>
          <a:prstGeom prst="rect">
            <a:avLst/>
          </a:prstGeom>
          <a:solidFill>
            <a:srgbClr val="92D050">
              <a:alpha val="70000"/>
            </a:srgbClr>
          </a:solidFill>
        </p:spPr>
        <p:txBody>
          <a:bodyPr wrap="square" rtlCol="0">
            <a:spAutoFit/>
          </a:bodyPr>
          <a:lstStyle/>
          <a:p>
            <a:pPr algn="ctr"/>
            <a:r>
              <a:rPr lang="en-US" sz="1000" b="1" dirty="0" smtClean="0">
                <a:solidFill>
                  <a:schemeClr val="bg1"/>
                </a:solidFill>
                <a:latin typeface="Calibri" pitchFamily="34" charset="0"/>
                <a:cs typeface="Calibri" pitchFamily="34" charset="0"/>
              </a:rPr>
              <a:t>Previously permitted Project Area C (18793-1)</a:t>
            </a:r>
            <a:endParaRPr lang="en-US" sz="1000" b="1" dirty="0">
              <a:solidFill>
                <a:schemeClr val="bg1"/>
              </a:solidFill>
              <a:latin typeface="Calibri" pitchFamily="34" charset="0"/>
              <a:cs typeface="Calibri" pitchFamily="34" charset="0"/>
            </a:endParaRPr>
          </a:p>
        </p:txBody>
      </p:sp>
      <p:sp>
        <p:nvSpPr>
          <p:cNvPr id="49" name="Freeform 48"/>
          <p:cNvSpPr/>
          <p:nvPr/>
        </p:nvSpPr>
        <p:spPr>
          <a:xfrm>
            <a:off x="6223518" y="1296955"/>
            <a:ext cx="1073021" cy="5187821"/>
          </a:xfrm>
          <a:custGeom>
            <a:avLst/>
            <a:gdLst>
              <a:gd name="connsiteX0" fmla="*/ 475862 w 1073021"/>
              <a:gd name="connsiteY0" fmla="*/ 0 h 5187821"/>
              <a:gd name="connsiteX1" fmla="*/ 186613 w 1073021"/>
              <a:gd name="connsiteY1" fmla="*/ 0 h 5187821"/>
              <a:gd name="connsiteX2" fmla="*/ 46653 w 1073021"/>
              <a:gd name="connsiteY2" fmla="*/ 214604 h 5187821"/>
              <a:gd name="connsiteX3" fmla="*/ 111968 w 1073021"/>
              <a:gd name="connsiteY3" fmla="*/ 821094 h 5187821"/>
              <a:gd name="connsiteX4" fmla="*/ 0 w 1073021"/>
              <a:gd name="connsiteY4" fmla="*/ 1073021 h 5187821"/>
              <a:gd name="connsiteX5" fmla="*/ 93306 w 1073021"/>
              <a:gd name="connsiteY5" fmla="*/ 1772816 h 5187821"/>
              <a:gd name="connsiteX6" fmla="*/ 139960 w 1073021"/>
              <a:gd name="connsiteY6" fmla="*/ 2547257 h 5187821"/>
              <a:gd name="connsiteX7" fmla="*/ 345233 w 1073021"/>
              <a:gd name="connsiteY7" fmla="*/ 3200400 h 5187821"/>
              <a:gd name="connsiteX8" fmla="*/ 522515 w 1073021"/>
              <a:gd name="connsiteY8" fmla="*/ 4124131 h 5187821"/>
              <a:gd name="connsiteX9" fmla="*/ 438539 w 1073021"/>
              <a:gd name="connsiteY9" fmla="*/ 4814596 h 5187821"/>
              <a:gd name="connsiteX10" fmla="*/ 457200 w 1073021"/>
              <a:gd name="connsiteY10" fmla="*/ 5122506 h 5187821"/>
              <a:gd name="connsiteX11" fmla="*/ 541176 w 1073021"/>
              <a:gd name="connsiteY11" fmla="*/ 5187821 h 5187821"/>
              <a:gd name="connsiteX12" fmla="*/ 849086 w 1073021"/>
              <a:gd name="connsiteY12" fmla="*/ 5066523 h 5187821"/>
              <a:gd name="connsiteX13" fmla="*/ 1073021 w 1073021"/>
              <a:gd name="connsiteY13" fmla="*/ 4572000 h 5187821"/>
              <a:gd name="connsiteX14" fmla="*/ 690466 w 1073021"/>
              <a:gd name="connsiteY14" fmla="*/ 2369976 h 5187821"/>
              <a:gd name="connsiteX15" fmla="*/ 727788 w 1073021"/>
              <a:gd name="connsiteY15" fmla="*/ 1007706 h 5187821"/>
              <a:gd name="connsiteX16" fmla="*/ 634482 w 1073021"/>
              <a:gd name="connsiteY16" fmla="*/ 298580 h 5187821"/>
              <a:gd name="connsiteX17" fmla="*/ 475862 w 1073021"/>
              <a:gd name="connsiteY17" fmla="*/ 0 h 518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3021" h="5187821">
                <a:moveTo>
                  <a:pt x="475862" y="0"/>
                </a:moveTo>
                <a:lnTo>
                  <a:pt x="186613" y="0"/>
                </a:lnTo>
                <a:lnTo>
                  <a:pt x="46653" y="214604"/>
                </a:lnTo>
                <a:lnTo>
                  <a:pt x="111968" y="821094"/>
                </a:lnTo>
                <a:lnTo>
                  <a:pt x="0" y="1073021"/>
                </a:lnTo>
                <a:lnTo>
                  <a:pt x="93306" y="1772816"/>
                </a:lnTo>
                <a:lnTo>
                  <a:pt x="139960" y="2547257"/>
                </a:lnTo>
                <a:lnTo>
                  <a:pt x="345233" y="3200400"/>
                </a:lnTo>
                <a:lnTo>
                  <a:pt x="522515" y="4124131"/>
                </a:lnTo>
                <a:lnTo>
                  <a:pt x="438539" y="4814596"/>
                </a:lnTo>
                <a:lnTo>
                  <a:pt x="457200" y="5122506"/>
                </a:lnTo>
                <a:lnTo>
                  <a:pt x="541176" y="5187821"/>
                </a:lnTo>
                <a:lnTo>
                  <a:pt x="849086" y="5066523"/>
                </a:lnTo>
                <a:lnTo>
                  <a:pt x="1073021" y="4572000"/>
                </a:lnTo>
                <a:lnTo>
                  <a:pt x="690466" y="2369976"/>
                </a:lnTo>
                <a:lnTo>
                  <a:pt x="727788" y="1007706"/>
                </a:lnTo>
                <a:lnTo>
                  <a:pt x="634482" y="298580"/>
                </a:lnTo>
                <a:lnTo>
                  <a:pt x="475862" y="0"/>
                </a:lnTo>
                <a:close/>
              </a:path>
            </a:pathLst>
          </a:custGeom>
          <a:solidFill>
            <a:srgbClr val="FFCC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4"/>
          </p:nvPr>
        </p:nvSpPr>
        <p:spPr/>
        <p:txBody>
          <a:bodyPr/>
          <a:lstStyle/>
          <a:p>
            <a:fld id="{9F1FB2E3-2BB6-40B9-8235-D524E987E6E0}" type="slidenum">
              <a:rPr lang="en-US" smtClean="0"/>
              <a:pPr/>
              <a:t>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48" grpId="0" animBg="1"/>
      <p:bldP spid="50" grpId="0" animBg="1"/>
      <p:bldP spid="51" grpId="0" animBg="1"/>
      <p:bldP spid="54" grpId="0" animBg="1"/>
      <p:bldP spid="55" grpId="0" animBg="1"/>
      <p:bldP spid="56" grpId="0" animBg="1"/>
      <p:bldP spid="62" grpId="0" animBg="1"/>
      <p:bldP spid="63" grpId="0" animBg="1"/>
      <p:bldP spid="64" grpId="0" animBg="1"/>
      <p:bldP spid="68" grpId="0" animBg="1"/>
      <p:bldP spid="69" grpId="0" animBg="1"/>
      <p:bldP spid="4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381000" y="304800"/>
            <a:ext cx="7467600" cy="7620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b="1" dirty="0" smtClean="0">
                <a:solidFill>
                  <a:schemeClr val="tx1"/>
                </a:solidFill>
              </a:rPr>
              <a:t>COMMENTS &amp; ENDORSEMENTS</a:t>
            </a:r>
          </a:p>
        </p:txBody>
      </p:sp>
      <p:sp>
        <p:nvSpPr>
          <p:cNvPr id="137219" name="Rectangle 3"/>
          <p:cNvSpPr>
            <a:spLocks noGrp="1" noChangeArrowheads="1"/>
          </p:cNvSpPr>
          <p:nvPr>
            <p:ph type="body" idx="1"/>
          </p:nvPr>
        </p:nvSpPr>
        <p:spPr>
          <a:xfrm>
            <a:off x="228600" y="1219200"/>
            <a:ext cx="8686800" cy="5257800"/>
          </a:xfrm>
        </p:spPr>
        <p:txBody>
          <a:bodyPr numCol="2">
            <a:noAutofit/>
          </a:bodyPr>
          <a:lstStyle/>
          <a:p>
            <a:pPr marL="112713" lvl="0" indent="0">
              <a:spcBef>
                <a:spcPts val="1600"/>
              </a:spcBef>
              <a:buNone/>
            </a:pPr>
            <a:r>
              <a:rPr lang="en-US" sz="1800" u="sng" dirty="0" smtClean="0">
                <a:solidFill>
                  <a:srgbClr val="9FE6FF"/>
                </a:solidFill>
              </a:rPr>
              <a:t>Project Area B </a:t>
            </a:r>
          </a:p>
          <a:p>
            <a:pPr marL="401638" indent="-265113">
              <a:spcBef>
                <a:spcPts val="1600"/>
              </a:spcBef>
            </a:pPr>
            <a:r>
              <a:rPr lang="en-US" sz="1800" dirty="0" smtClean="0"/>
              <a:t>U.S. Army Corps of Engineers (USACE) Washington DC headquarters </a:t>
            </a:r>
            <a:r>
              <a:rPr lang="en-US" sz="1800" dirty="0" smtClean="0">
                <a:solidFill>
                  <a:srgbClr val="FFFF00"/>
                </a:solidFill>
              </a:rPr>
              <a:t>Section</a:t>
            </a:r>
            <a:r>
              <a:rPr lang="en-US" sz="1800" dirty="0" smtClean="0"/>
              <a:t> </a:t>
            </a:r>
            <a:r>
              <a:rPr lang="en-US" sz="1800" dirty="0" smtClean="0">
                <a:solidFill>
                  <a:srgbClr val="FFFF00"/>
                </a:solidFill>
              </a:rPr>
              <a:t>408 Record of Decision (ROD) – </a:t>
            </a:r>
            <a:r>
              <a:rPr lang="en-US" sz="1800" dirty="0" smtClean="0"/>
              <a:t>September 13, 2013 </a:t>
            </a:r>
            <a:r>
              <a:rPr lang="en-US" sz="1800" dirty="0" smtClean="0">
                <a:solidFill>
                  <a:schemeClr val="accent2"/>
                </a:solidFill>
              </a:rPr>
              <a:t>(Exhibit A)</a:t>
            </a:r>
          </a:p>
          <a:p>
            <a:pPr marL="401638" indent="-265113">
              <a:spcBef>
                <a:spcPts val="1600"/>
              </a:spcBef>
            </a:pPr>
            <a:r>
              <a:rPr lang="en-US" sz="1800" dirty="0" smtClean="0"/>
              <a:t>USACE  Sacramento District </a:t>
            </a:r>
            <a:r>
              <a:rPr lang="en-US" sz="1800" dirty="0" smtClean="0">
                <a:solidFill>
                  <a:srgbClr val="FFFF00"/>
                </a:solidFill>
              </a:rPr>
              <a:t>Letter of Permission (LOP) –</a:t>
            </a:r>
            <a:r>
              <a:rPr lang="en-US" sz="1800" dirty="0" smtClean="0"/>
              <a:t> anticipated late February </a:t>
            </a:r>
            <a:r>
              <a:rPr lang="en-US" sz="1800" dirty="0" smtClean="0">
                <a:solidFill>
                  <a:schemeClr val="accent2"/>
                </a:solidFill>
              </a:rPr>
              <a:t>(Exhibit B)</a:t>
            </a:r>
          </a:p>
          <a:p>
            <a:pPr marL="401638" indent="-265113">
              <a:spcBef>
                <a:spcPts val="1600"/>
              </a:spcBef>
            </a:pPr>
            <a:r>
              <a:rPr lang="en-US" sz="1800" dirty="0" smtClean="0"/>
              <a:t>LD 1 Endorsement </a:t>
            </a:r>
            <a:r>
              <a:rPr lang="en-US" sz="1800" dirty="0" smtClean="0">
                <a:solidFill>
                  <a:schemeClr val="accent2"/>
                </a:solidFill>
              </a:rPr>
              <a:t>(Exhibit C)</a:t>
            </a:r>
          </a:p>
          <a:p>
            <a:pPr marL="401638" indent="-265113">
              <a:spcBef>
                <a:spcPts val="1600"/>
              </a:spcBef>
            </a:pPr>
            <a:endParaRPr lang="en-US" sz="1800" dirty="0" smtClean="0">
              <a:solidFill>
                <a:schemeClr val="accent2"/>
              </a:solidFill>
            </a:endParaRPr>
          </a:p>
          <a:p>
            <a:pPr marL="401638" indent="-265113">
              <a:spcBef>
                <a:spcPts val="1600"/>
              </a:spcBef>
            </a:pPr>
            <a:endParaRPr lang="en-US" sz="1800" dirty="0" smtClean="0">
              <a:solidFill>
                <a:schemeClr val="accent2"/>
              </a:solidFill>
            </a:endParaRPr>
          </a:p>
          <a:p>
            <a:pPr marL="401638" indent="-265113">
              <a:spcBef>
                <a:spcPts val="1600"/>
              </a:spcBef>
            </a:pPr>
            <a:endParaRPr lang="en-US" sz="1800" dirty="0" smtClean="0">
              <a:solidFill>
                <a:schemeClr val="accent2"/>
              </a:solidFill>
            </a:endParaRPr>
          </a:p>
          <a:p>
            <a:pPr marL="401638" indent="-265113">
              <a:spcBef>
                <a:spcPts val="1600"/>
              </a:spcBef>
            </a:pPr>
            <a:endParaRPr lang="en-US" sz="1800" dirty="0" smtClean="0">
              <a:solidFill>
                <a:schemeClr val="accent2"/>
              </a:solidFill>
            </a:endParaRPr>
          </a:p>
          <a:p>
            <a:pPr marL="112713" lvl="0" indent="0">
              <a:spcBef>
                <a:spcPts val="1600"/>
              </a:spcBef>
              <a:buNone/>
            </a:pPr>
            <a:r>
              <a:rPr lang="en-US" sz="1800" u="sng" dirty="0" smtClean="0">
                <a:solidFill>
                  <a:srgbClr val="FFCF37"/>
                </a:solidFill>
              </a:rPr>
              <a:t>Project Area D </a:t>
            </a:r>
          </a:p>
          <a:p>
            <a:pPr marL="401638" indent="-265113">
              <a:spcBef>
                <a:spcPts val="1600"/>
              </a:spcBef>
            </a:pPr>
            <a:r>
              <a:rPr lang="en-US" sz="1800" dirty="0" smtClean="0"/>
              <a:t>USACE Washington DC headquarters </a:t>
            </a:r>
            <a:r>
              <a:rPr lang="en-US" sz="1800" dirty="0" smtClean="0">
                <a:solidFill>
                  <a:srgbClr val="FFFF00"/>
                </a:solidFill>
              </a:rPr>
              <a:t>Section 408 ROD – </a:t>
            </a:r>
            <a:r>
              <a:rPr lang="en-US" sz="1800" dirty="0" smtClean="0"/>
              <a:t>September 13, 2013 </a:t>
            </a:r>
            <a:r>
              <a:rPr lang="en-US" sz="1800" dirty="0" smtClean="0">
                <a:solidFill>
                  <a:schemeClr val="accent2"/>
                </a:solidFill>
              </a:rPr>
              <a:t>(Exhibit A)</a:t>
            </a:r>
          </a:p>
          <a:p>
            <a:pPr marL="401638" indent="-265113">
              <a:spcBef>
                <a:spcPts val="1600"/>
              </a:spcBef>
            </a:pPr>
            <a:r>
              <a:rPr lang="en-US" sz="1800" dirty="0" smtClean="0"/>
              <a:t>USACE  Sacramento District </a:t>
            </a:r>
            <a:r>
              <a:rPr lang="en-US" sz="1800" dirty="0" smtClean="0">
                <a:solidFill>
                  <a:srgbClr val="FFFF00"/>
                </a:solidFill>
              </a:rPr>
              <a:t>LOP –</a:t>
            </a:r>
            <a:r>
              <a:rPr lang="en-US" sz="1800" dirty="0" smtClean="0"/>
              <a:t> anticipated late February </a:t>
            </a:r>
            <a:r>
              <a:rPr lang="en-US" sz="1800" dirty="0" smtClean="0">
                <a:solidFill>
                  <a:schemeClr val="accent2"/>
                </a:solidFill>
              </a:rPr>
              <a:t>(Exhibit B)</a:t>
            </a:r>
          </a:p>
          <a:p>
            <a:pPr marL="401638" indent="-265113">
              <a:spcBef>
                <a:spcPts val="1600"/>
              </a:spcBef>
            </a:pPr>
            <a:r>
              <a:rPr lang="en-US" sz="1800" dirty="0" smtClean="0"/>
              <a:t>MA 7 Endorsement </a:t>
            </a:r>
            <a:r>
              <a:rPr lang="en-US" sz="1800" dirty="0" smtClean="0">
                <a:solidFill>
                  <a:schemeClr val="accent2"/>
                </a:solidFill>
              </a:rPr>
              <a:t>(Exhibit C)</a:t>
            </a:r>
          </a:p>
        </p:txBody>
      </p:sp>
      <p:sp>
        <p:nvSpPr>
          <p:cNvPr id="5" name="Slide Number Placeholder 4"/>
          <p:cNvSpPr>
            <a:spLocks noGrp="1"/>
          </p:cNvSpPr>
          <p:nvPr>
            <p:ph type="sldNum" sz="quarter" idx="4"/>
          </p:nvPr>
        </p:nvSpPr>
        <p:spPr/>
        <p:txBody>
          <a:bodyPr/>
          <a:lstStyle/>
          <a:p>
            <a:fld id="{9F1FB2E3-2BB6-40B9-8235-D524E987E6E0}"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721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7219">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7219">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721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381000" y="304800"/>
            <a:ext cx="7467600" cy="7620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b="1" dirty="0" smtClean="0">
                <a:solidFill>
                  <a:schemeClr val="tx1"/>
                </a:solidFill>
              </a:rPr>
              <a:t>PROJECT BACKGROUND</a:t>
            </a:r>
          </a:p>
        </p:txBody>
      </p:sp>
      <p:sp>
        <p:nvSpPr>
          <p:cNvPr id="137219" name="Rectangle 3"/>
          <p:cNvSpPr>
            <a:spLocks noGrp="1" noChangeArrowheads="1"/>
          </p:cNvSpPr>
          <p:nvPr>
            <p:ph type="body" idx="1"/>
          </p:nvPr>
        </p:nvSpPr>
        <p:spPr>
          <a:xfrm>
            <a:off x="228600" y="1219200"/>
            <a:ext cx="8686800" cy="5257800"/>
          </a:xfrm>
        </p:spPr>
        <p:txBody>
          <a:bodyPr>
            <a:noAutofit/>
          </a:bodyPr>
          <a:lstStyle/>
          <a:p>
            <a:pPr marL="344488" lvl="0" indent="-231775"/>
            <a:r>
              <a:rPr lang="en-US" sz="1750" dirty="0" smtClean="0"/>
              <a:t>Levee performance problems have included such issues as: through- and under-seepage, landside and waterside instability, and erosion</a:t>
            </a:r>
          </a:p>
          <a:p>
            <a:pPr marL="344488" lvl="0" indent="-231775"/>
            <a:r>
              <a:rPr lang="en-US" sz="1750" dirty="0" smtClean="0"/>
              <a:t>SBFCA was formed as a JPA in 2007</a:t>
            </a:r>
          </a:p>
          <a:p>
            <a:pPr marL="344488" lvl="0" indent="-231775"/>
            <a:r>
              <a:rPr lang="en-US" sz="1750" dirty="0" smtClean="0"/>
              <a:t>SBFCA’s project goals are to achieve a minimum 200-year level of flood protection for urban and urbanizing areas within the Sutter Basin</a:t>
            </a:r>
          </a:p>
          <a:p>
            <a:pPr marL="344488" lvl="0" indent="-231775"/>
            <a:r>
              <a:rPr lang="en-US" sz="1750" dirty="0" smtClean="0">
                <a:solidFill>
                  <a:srgbClr val="FFCCFF"/>
                </a:solidFill>
              </a:rPr>
              <a:t>October 30, 2012 – </a:t>
            </a:r>
            <a:r>
              <a:rPr lang="en-US" sz="1750" dirty="0" smtClean="0"/>
              <a:t>Board sent a letter to USACE requesting Section 408 approval</a:t>
            </a:r>
          </a:p>
          <a:p>
            <a:pPr marL="344488" lvl="0" indent="-231775"/>
            <a:r>
              <a:rPr lang="en-US" sz="1750" dirty="0" smtClean="0">
                <a:solidFill>
                  <a:srgbClr val="B2DE82"/>
                </a:solidFill>
              </a:rPr>
              <a:t>May 24, 2013 – </a:t>
            </a:r>
            <a:r>
              <a:rPr lang="en-US" sz="1750" dirty="0" smtClean="0"/>
              <a:t>Board conditionally approved Permit No. 18793-1 (Project Area C)</a:t>
            </a:r>
          </a:p>
          <a:p>
            <a:pPr marL="344488" lvl="0" indent="-231775"/>
            <a:r>
              <a:rPr lang="en-US" sz="1750" dirty="0" smtClean="0">
                <a:solidFill>
                  <a:srgbClr val="B2DE82"/>
                </a:solidFill>
              </a:rPr>
              <a:t>July 19, 2013 – </a:t>
            </a:r>
            <a:r>
              <a:rPr lang="en-US" sz="1750" dirty="0" smtClean="0"/>
              <a:t>ROD  for Project Area C (</a:t>
            </a:r>
            <a:r>
              <a:rPr lang="en-US" sz="1750" u="sng" dirty="0" smtClean="0"/>
              <a:t>Reach 13 only</a:t>
            </a:r>
            <a:r>
              <a:rPr lang="en-US" sz="1750" dirty="0" smtClean="0"/>
              <a:t>) issued</a:t>
            </a:r>
          </a:p>
          <a:p>
            <a:pPr marL="344488" lvl="0" indent="-231775"/>
            <a:r>
              <a:rPr lang="en-US" sz="1750" dirty="0" smtClean="0">
                <a:solidFill>
                  <a:srgbClr val="B2DE82"/>
                </a:solidFill>
              </a:rPr>
              <a:t>July 22, 2013 – </a:t>
            </a:r>
            <a:r>
              <a:rPr lang="en-US" sz="1750" dirty="0" smtClean="0"/>
              <a:t>LOP for Project Area C (</a:t>
            </a:r>
            <a:r>
              <a:rPr lang="en-US" sz="1750" u="sng" dirty="0" smtClean="0"/>
              <a:t>Reach 13 only</a:t>
            </a:r>
            <a:r>
              <a:rPr lang="en-US" sz="1750" dirty="0" smtClean="0"/>
              <a:t>) issued</a:t>
            </a:r>
          </a:p>
          <a:p>
            <a:pPr marL="344488" lvl="0" indent="-231775"/>
            <a:r>
              <a:rPr lang="en-US" sz="1750" dirty="0" smtClean="0">
                <a:solidFill>
                  <a:srgbClr val="B2DE82"/>
                </a:solidFill>
              </a:rPr>
              <a:t>July 23, 2013 – </a:t>
            </a:r>
            <a:r>
              <a:rPr lang="en-US" sz="1750" dirty="0" smtClean="0"/>
              <a:t>Board Permit for Project Area C (</a:t>
            </a:r>
            <a:r>
              <a:rPr lang="en-US" sz="1750" u="sng" dirty="0" smtClean="0"/>
              <a:t>Reach 13 only</a:t>
            </a:r>
            <a:r>
              <a:rPr lang="en-US" sz="1750" dirty="0" smtClean="0"/>
              <a:t>) issued</a:t>
            </a:r>
          </a:p>
          <a:p>
            <a:pPr marL="344488" lvl="0" indent="-231775"/>
            <a:r>
              <a:rPr lang="en-US" sz="1750" dirty="0" smtClean="0">
                <a:solidFill>
                  <a:srgbClr val="FFCCFF"/>
                </a:solidFill>
              </a:rPr>
              <a:t>September 13, 2013 – </a:t>
            </a:r>
            <a:r>
              <a:rPr lang="en-US" sz="1750" dirty="0" smtClean="0"/>
              <a:t>ROD for the remaining reaches of the FRWLP issued</a:t>
            </a:r>
          </a:p>
          <a:p>
            <a:pPr marL="344488" lvl="0" indent="-231775"/>
            <a:r>
              <a:rPr lang="en-US" sz="1750" dirty="0" smtClean="0">
                <a:solidFill>
                  <a:srgbClr val="B2DE82"/>
                </a:solidFill>
              </a:rPr>
              <a:t>September 19, 2013 – </a:t>
            </a:r>
            <a:r>
              <a:rPr lang="en-US" sz="1750" dirty="0" smtClean="0"/>
              <a:t>LOP for the remaining reaches of Project Area C issued</a:t>
            </a:r>
          </a:p>
          <a:p>
            <a:pPr marL="344488" lvl="0" indent="-231775"/>
            <a:r>
              <a:rPr lang="en-US" sz="1750" dirty="0" smtClean="0">
                <a:solidFill>
                  <a:srgbClr val="B2DE82"/>
                </a:solidFill>
              </a:rPr>
              <a:t>September 27, 2013 – </a:t>
            </a:r>
            <a:r>
              <a:rPr lang="en-US" sz="1750" dirty="0" smtClean="0"/>
              <a:t>Amended Permit for Project Area C approved and issued by Board to authorize construction of the </a:t>
            </a:r>
            <a:r>
              <a:rPr lang="en-US" sz="1750" u="sng" dirty="0" smtClean="0"/>
              <a:t>entire</a:t>
            </a:r>
            <a:r>
              <a:rPr lang="en-US" sz="1750" dirty="0" smtClean="0"/>
              <a:t> Project Area C (</a:t>
            </a:r>
            <a:r>
              <a:rPr lang="en-US" sz="1750" u="sng" dirty="0" smtClean="0"/>
              <a:t>Reaches 13 through 24</a:t>
            </a:r>
            <a:r>
              <a:rPr lang="en-US" sz="1750" dirty="0" smtClean="0"/>
              <a:t>) and authorize a </a:t>
            </a:r>
            <a:r>
              <a:rPr lang="en-US" sz="1750" u="sng" dirty="0" smtClean="0"/>
              <a:t>Project Design Change</a:t>
            </a:r>
            <a:r>
              <a:rPr lang="en-US" sz="1750" dirty="0" smtClean="0"/>
              <a:t> for construction field conditions</a:t>
            </a:r>
          </a:p>
          <a:p>
            <a:pPr marL="344488" indent="-231775"/>
            <a:r>
              <a:rPr lang="en-US" sz="1750" dirty="0" smtClean="0"/>
              <a:t>Oct – Dec 2013 – Permit applications for Areas </a:t>
            </a:r>
            <a:r>
              <a:rPr lang="en-US" sz="1750" dirty="0" smtClean="0">
                <a:solidFill>
                  <a:srgbClr val="9FE6FF"/>
                </a:solidFill>
              </a:rPr>
              <a:t>B (18793-2) </a:t>
            </a:r>
            <a:r>
              <a:rPr lang="en-US" sz="1750" dirty="0" smtClean="0"/>
              <a:t>and </a:t>
            </a:r>
            <a:r>
              <a:rPr lang="en-US" sz="1750" dirty="0" smtClean="0">
                <a:solidFill>
                  <a:srgbClr val="FFCF37"/>
                </a:solidFill>
              </a:rPr>
              <a:t>D (18793-3)</a:t>
            </a:r>
            <a:r>
              <a:rPr lang="en-US" sz="1750" dirty="0" smtClean="0"/>
              <a:t> and 90% and 100 % plans and specifications received by Board staff</a:t>
            </a:r>
          </a:p>
        </p:txBody>
      </p:sp>
      <p:sp>
        <p:nvSpPr>
          <p:cNvPr id="5" name="Slide Number Placeholder 4"/>
          <p:cNvSpPr>
            <a:spLocks noGrp="1"/>
          </p:cNvSpPr>
          <p:nvPr>
            <p:ph type="sldNum" sz="quarter" idx="4"/>
          </p:nvPr>
        </p:nvSpPr>
        <p:spPr/>
        <p:txBody>
          <a:bodyPr/>
          <a:lstStyle/>
          <a:p>
            <a:fld id="{9F1FB2E3-2BB6-40B9-8235-D524E987E6E0}"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7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7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72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72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721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721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721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7219">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721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PROJECT BENEFITS</a:t>
            </a:r>
            <a:endParaRPr lang="en-US" dirty="0">
              <a:solidFill>
                <a:schemeClr val="tx1"/>
              </a:solidFill>
            </a:endParaRPr>
          </a:p>
        </p:txBody>
      </p:sp>
      <p:sp>
        <p:nvSpPr>
          <p:cNvPr id="3" name="Content Placeholder 2"/>
          <p:cNvSpPr>
            <a:spLocks noGrp="1"/>
          </p:cNvSpPr>
          <p:nvPr>
            <p:ph idx="1"/>
          </p:nvPr>
        </p:nvSpPr>
        <p:spPr/>
        <p:txBody>
          <a:bodyPr>
            <a:normAutofit/>
          </a:bodyPr>
          <a:lstStyle/>
          <a:p>
            <a:pPr marL="344488" lvl="0" indent="-231775">
              <a:spcBef>
                <a:spcPts val="1200"/>
              </a:spcBef>
              <a:buNone/>
            </a:pPr>
            <a:r>
              <a:rPr lang="en-US" sz="1800" u="sng" dirty="0" smtClean="0">
                <a:solidFill>
                  <a:srgbClr val="FFFF00"/>
                </a:solidFill>
              </a:rPr>
              <a:t>The proposed projects are expected to provide the following benefits</a:t>
            </a:r>
            <a:r>
              <a:rPr lang="en-US" sz="1800" dirty="0" smtClean="0">
                <a:solidFill>
                  <a:srgbClr val="FFFF00"/>
                </a:solidFill>
              </a:rPr>
              <a:t>:</a:t>
            </a:r>
          </a:p>
          <a:p>
            <a:pPr marL="344488" lvl="0" indent="-231775">
              <a:spcBef>
                <a:spcPts val="1200"/>
              </a:spcBef>
            </a:pPr>
            <a:r>
              <a:rPr lang="en-US" sz="1800" dirty="0" smtClean="0"/>
              <a:t>Address major geotechnical concerns such as through- and under-seepage, slope stability, and the condition and impact of existing encroachments </a:t>
            </a:r>
          </a:p>
          <a:p>
            <a:pPr marL="344488" lvl="0" indent="-231775">
              <a:spcBef>
                <a:spcPts val="1200"/>
              </a:spcBef>
            </a:pPr>
            <a:r>
              <a:rPr lang="en-US" sz="1800" dirty="0" smtClean="0"/>
              <a:t>Reduce the risk of flooding for existing urban areas, agricultural commodities, infrastructure, and other properties</a:t>
            </a:r>
          </a:p>
          <a:p>
            <a:pPr marL="344488" lvl="0" indent="-231775">
              <a:spcBef>
                <a:spcPts val="1200"/>
              </a:spcBef>
            </a:pPr>
            <a:r>
              <a:rPr lang="en-US" sz="1800" dirty="0" smtClean="0"/>
              <a:t>Increase the level of flood protection to a targeted 200-year level, which is consistent with the adopted CVFPP and pursuant to the legislative mandates of the Central Valley Flood Protection Act of 2008 (Water Code §§ 9600 – 9625), for the City of Yuba City (Project Areas B and D) and the cities of Biggs, Gridley, and Live Oak (Project Area D)</a:t>
            </a:r>
          </a:p>
          <a:p>
            <a:pPr marL="344488" indent="-231775">
              <a:spcBef>
                <a:spcPts val="1200"/>
              </a:spcBef>
            </a:pPr>
            <a:r>
              <a:rPr lang="en-US" sz="1800" dirty="0" smtClean="0"/>
              <a:t>Bring existing encroachments surveyed by SBFCA into compliance with Title 23, while addressing 100 percent of the encroachment issues categorized by the USACE in their 2010 periodic inspections as “Unacceptable – likely to prevent performance in the next flood event”</a:t>
            </a:r>
            <a:endParaRPr lang="en-US" sz="1800" dirty="0"/>
          </a:p>
        </p:txBody>
      </p:sp>
      <p:sp>
        <p:nvSpPr>
          <p:cNvPr id="5" name="Slide Number Placeholder 4"/>
          <p:cNvSpPr>
            <a:spLocks noGrp="1"/>
          </p:cNvSpPr>
          <p:nvPr>
            <p:ph type="sldNum" sz="quarter" idx="4"/>
          </p:nvPr>
        </p:nvSpPr>
        <p:spPr/>
        <p:txBody>
          <a:bodyPr/>
          <a:lstStyle/>
          <a:p>
            <a:fld id="{9F1FB2E3-2BB6-40B9-8235-D524E987E6E0}"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a:spLocks noGrp="1"/>
          </p:cNvSpPr>
          <p:nvPr>
            <p:ph idx="1"/>
          </p:nvPr>
        </p:nvSpPr>
        <p:spPr>
          <a:xfrm>
            <a:off x="152400" y="1295400"/>
            <a:ext cx="8839200" cy="5181600"/>
          </a:xfrm>
        </p:spPr>
        <p:txBody>
          <a:bodyPr>
            <a:noAutofit/>
          </a:bodyPr>
          <a:lstStyle/>
          <a:p>
            <a:pPr>
              <a:spcBef>
                <a:spcPts val="600"/>
              </a:spcBef>
              <a:buNone/>
            </a:pPr>
            <a:r>
              <a:rPr lang="en-US" sz="1700" u="sng" dirty="0" smtClean="0">
                <a:solidFill>
                  <a:srgbClr val="FFFF00"/>
                </a:solidFill>
              </a:rPr>
              <a:t>Board staff has reviewed the following technical documents provided by SBFCA</a:t>
            </a:r>
            <a:r>
              <a:rPr lang="en-US" sz="1700" dirty="0" smtClean="0">
                <a:solidFill>
                  <a:srgbClr val="FFFF00"/>
                </a:solidFill>
              </a:rPr>
              <a:t>:</a:t>
            </a:r>
          </a:p>
          <a:p>
            <a:pPr marL="344488" lvl="0" indent="-231775"/>
            <a:r>
              <a:rPr lang="en-US" sz="1800" dirty="0" smtClean="0"/>
              <a:t>90 % plans and specifications</a:t>
            </a:r>
          </a:p>
          <a:p>
            <a:pPr marL="344488" lvl="0" indent="-231775"/>
            <a:r>
              <a:rPr lang="en-US" sz="1800" dirty="0" smtClean="0"/>
              <a:t>Permit Application Packages </a:t>
            </a:r>
            <a:r>
              <a:rPr lang="en-US" sz="1800" dirty="0" smtClean="0">
                <a:solidFill>
                  <a:schemeClr val="accent2"/>
                </a:solidFill>
              </a:rPr>
              <a:t>(October 2013)</a:t>
            </a:r>
          </a:p>
          <a:p>
            <a:pPr marL="344488" lvl="0" indent="-231775"/>
            <a:r>
              <a:rPr lang="en-US" sz="1800" dirty="0" smtClean="0"/>
              <a:t>100 % plans and specifications</a:t>
            </a:r>
          </a:p>
          <a:p>
            <a:pPr marL="112713" indent="0">
              <a:spcBef>
                <a:spcPts val="1000"/>
              </a:spcBef>
              <a:buNone/>
            </a:pPr>
            <a:r>
              <a:rPr lang="en-US" sz="1800" dirty="0" smtClean="0"/>
              <a:t>Note:  Any subsequent plans and specifications or addenda shall be handled in a manner consistent with Special Conditions </a:t>
            </a:r>
            <a:r>
              <a:rPr lang="en-US" sz="1800" dirty="0" smtClean="0">
                <a:solidFill>
                  <a:srgbClr val="FFFF00"/>
                </a:solidFill>
              </a:rPr>
              <a:t>FORTY-TWO and FORTY-THREE</a:t>
            </a:r>
            <a:endParaRPr lang="en-US" sz="1700" dirty="0">
              <a:solidFill>
                <a:srgbClr val="FFFF00"/>
              </a:solidFill>
            </a:endParaRPr>
          </a:p>
          <a:p>
            <a:pPr>
              <a:spcBef>
                <a:spcPts val="1800"/>
              </a:spcBef>
              <a:buNone/>
            </a:pPr>
            <a:r>
              <a:rPr lang="en-US" sz="1700" u="sng" dirty="0" smtClean="0">
                <a:solidFill>
                  <a:srgbClr val="9FE6FF"/>
                </a:solidFill>
              </a:rPr>
              <a:t>Project Area B (18793-2)</a:t>
            </a:r>
            <a:r>
              <a:rPr lang="en-US" sz="1700" dirty="0" smtClean="0">
                <a:solidFill>
                  <a:srgbClr val="FFC000"/>
                </a:solidFill>
              </a:rPr>
              <a:t> 				</a:t>
            </a:r>
            <a:r>
              <a:rPr lang="en-US" sz="1700" u="sng" dirty="0" smtClean="0">
                <a:solidFill>
                  <a:srgbClr val="FFCF37"/>
                </a:solidFill>
              </a:rPr>
              <a:t>Project Area D (18793-3)</a:t>
            </a:r>
            <a:endParaRPr lang="en-US" sz="1700" dirty="0" smtClean="0">
              <a:solidFill>
                <a:srgbClr val="FFCF37"/>
              </a:solidFill>
            </a:endParaRPr>
          </a:p>
        </p:txBody>
      </p:sp>
      <p:sp>
        <p:nvSpPr>
          <p:cNvPr id="2" name="Title 1"/>
          <p:cNvSpPr>
            <a:spLocks noGrp="1"/>
          </p:cNvSpPr>
          <p:nvPr>
            <p:ph type="title"/>
          </p:nvPr>
        </p:nvSpPr>
        <p:spPr/>
        <p:txBody>
          <a:bodyPr/>
          <a:lstStyle/>
          <a:p>
            <a:r>
              <a:rPr lang="en-US" dirty="0" smtClean="0">
                <a:solidFill>
                  <a:schemeClr val="tx1"/>
                </a:solidFill>
              </a:rPr>
              <a:t>PROJECT DESIGN</a:t>
            </a:r>
            <a:endParaRPr lang="en-US" dirty="0">
              <a:solidFill>
                <a:schemeClr val="tx1"/>
              </a:solidFill>
            </a:endParaRPr>
          </a:p>
        </p:txBody>
      </p:sp>
      <p:pic>
        <p:nvPicPr>
          <p:cNvPr id="6" name="Picture 2"/>
          <p:cNvPicPr>
            <a:picLocks noChangeAspect="1" noChangeArrowheads="1"/>
          </p:cNvPicPr>
          <p:nvPr/>
        </p:nvPicPr>
        <p:blipFill>
          <a:blip r:embed="rId2" cstate="print"/>
          <a:srcRect/>
          <a:stretch>
            <a:fillRect/>
          </a:stretch>
        </p:blipFill>
        <p:spPr bwMode="auto">
          <a:xfrm>
            <a:off x="610172" y="3886200"/>
            <a:ext cx="1701250" cy="533400"/>
          </a:xfrm>
          <a:prstGeom prst="rect">
            <a:avLst/>
          </a:prstGeom>
          <a:noFill/>
          <a:ln w="38100">
            <a:solidFill>
              <a:srgbClr val="9FE6FF">
                <a:alpha val="50000"/>
              </a:srgbClr>
            </a:solid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651519" y="4561858"/>
            <a:ext cx="1618556" cy="533857"/>
          </a:xfrm>
          <a:prstGeom prst="rect">
            <a:avLst/>
          </a:prstGeom>
          <a:noFill/>
          <a:ln w="38100">
            <a:solidFill>
              <a:srgbClr val="9FE6FF">
                <a:alpha val="50000"/>
              </a:srgbClr>
            </a:solidFill>
            <a:miter lim="800000"/>
            <a:headEnd/>
            <a:tailEnd/>
          </a:ln>
        </p:spPr>
      </p:pic>
      <p:pic>
        <p:nvPicPr>
          <p:cNvPr id="10" name="Picture 4"/>
          <p:cNvPicPr>
            <a:picLocks noChangeAspect="1" noChangeArrowheads="1"/>
          </p:cNvPicPr>
          <p:nvPr/>
        </p:nvPicPr>
        <p:blipFill>
          <a:blip r:embed="rId4" cstate="print"/>
          <a:srcRect/>
          <a:stretch>
            <a:fillRect/>
          </a:stretch>
        </p:blipFill>
        <p:spPr bwMode="auto">
          <a:xfrm>
            <a:off x="638635" y="5237973"/>
            <a:ext cx="1644325" cy="480993"/>
          </a:xfrm>
          <a:prstGeom prst="rect">
            <a:avLst/>
          </a:prstGeom>
          <a:noFill/>
          <a:ln w="38100">
            <a:solidFill>
              <a:srgbClr val="9FE6FF">
                <a:alpha val="50000"/>
              </a:srgbClr>
            </a:solidFill>
            <a:miter lim="800000"/>
            <a:headEnd/>
            <a:tailEnd/>
          </a:ln>
        </p:spPr>
      </p:pic>
      <p:pic>
        <p:nvPicPr>
          <p:cNvPr id="12" name="Picture 5"/>
          <p:cNvPicPr>
            <a:picLocks noChangeAspect="1" noChangeArrowheads="1"/>
          </p:cNvPicPr>
          <p:nvPr/>
        </p:nvPicPr>
        <p:blipFill>
          <a:blip r:embed="rId5" cstate="print"/>
          <a:srcRect/>
          <a:stretch>
            <a:fillRect/>
          </a:stretch>
        </p:blipFill>
        <p:spPr bwMode="auto">
          <a:xfrm>
            <a:off x="559395" y="5861224"/>
            <a:ext cx="1802805" cy="539576"/>
          </a:xfrm>
          <a:prstGeom prst="rect">
            <a:avLst/>
          </a:prstGeom>
          <a:noFill/>
          <a:ln w="38100">
            <a:solidFill>
              <a:srgbClr val="9FE6FF">
                <a:alpha val="50000"/>
              </a:srgbClr>
            </a:solidFill>
            <a:miter lim="800000"/>
            <a:headEnd/>
            <a:tailEnd/>
          </a:ln>
        </p:spPr>
      </p:pic>
      <p:pic>
        <p:nvPicPr>
          <p:cNvPr id="16" name="Picture 7"/>
          <p:cNvPicPr>
            <a:picLocks noChangeAspect="1" noChangeArrowheads="1"/>
          </p:cNvPicPr>
          <p:nvPr/>
        </p:nvPicPr>
        <p:blipFill>
          <a:blip r:embed="rId6" cstate="print"/>
          <a:srcRect/>
          <a:stretch>
            <a:fillRect/>
          </a:stretch>
        </p:blipFill>
        <p:spPr bwMode="auto">
          <a:xfrm>
            <a:off x="4686300" y="3886200"/>
            <a:ext cx="1143000" cy="878261"/>
          </a:xfrm>
          <a:prstGeom prst="rect">
            <a:avLst/>
          </a:prstGeom>
          <a:noFill/>
          <a:ln w="38100">
            <a:solidFill>
              <a:srgbClr val="FFC000">
                <a:alpha val="50000"/>
              </a:srgbClr>
            </a:solidFill>
            <a:miter lim="800000"/>
            <a:headEnd/>
            <a:tailEnd/>
          </a:ln>
        </p:spPr>
      </p:pic>
      <p:pic>
        <p:nvPicPr>
          <p:cNvPr id="18" name="Picture 8"/>
          <p:cNvPicPr>
            <a:picLocks noChangeAspect="1" noChangeArrowheads="1"/>
          </p:cNvPicPr>
          <p:nvPr/>
        </p:nvPicPr>
        <p:blipFill>
          <a:blip r:embed="rId7" cstate="print"/>
          <a:srcRect/>
          <a:stretch>
            <a:fillRect/>
          </a:stretch>
        </p:blipFill>
        <p:spPr bwMode="auto">
          <a:xfrm>
            <a:off x="4572000" y="4907752"/>
            <a:ext cx="1371600" cy="578815"/>
          </a:xfrm>
          <a:prstGeom prst="rect">
            <a:avLst/>
          </a:prstGeom>
          <a:noFill/>
          <a:ln w="38100">
            <a:solidFill>
              <a:srgbClr val="FFC000">
                <a:alpha val="50000"/>
              </a:srgbClr>
            </a:solidFill>
            <a:miter lim="800000"/>
            <a:headEnd/>
            <a:tailEnd/>
          </a:ln>
        </p:spPr>
      </p:pic>
      <p:pic>
        <p:nvPicPr>
          <p:cNvPr id="20" name="Picture 9"/>
          <p:cNvPicPr>
            <a:picLocks noChangeAspect="1" noChangeArrowheads="1"/>
          </p:cNvPicPr>
          <p:nvPr/>
        </p:nvPicPr>
        <p:blipFill>
          <a:blip r:embed="rId8" cstate="print"/>
          <a:srcRect/>
          <a:stretch>
            <a:fillRect/>
          </a:stretch>
        </p:blipFill>
        <p:spPr bwMode="auto">
          <a:xfrm>
            <a:off x="6172200" y="3886200"/>
            <a:ext cx="1371600" cy="539288"/>
          </a:xfrm>
          <a:prstGeom prst="rect">
            <a:avLst/>
          </a:prstGeom>
          <a:noFill/>
          <a:ln w="38100">
            <a:solidFill>
              <a:srgbClr val="FFC000">
                <a:alpha val="50000"/>
              </a:srgbClr>
            </a:solidFill>
            <a:miter lim="800000"/>
            <a:headEnd/>
            <a:tailEnd/>
          </a:ln>
        </p:spPr>
      </p:pic>
      <p:pic>
        <p:nvPicPr>
          <p:cNvPr id="22" name="Picture 10"/>
          <p:cNvPicPr>
            <a:picLocks noChangeAspect="1" noChangeArrowheads="1"/>
          </p:cNvPicPr>
          <p:nvPr/>
        </p:nvPicPr>
        <p:blipFill>
          <a:blip r:embed="rId9" cstate="print"/>
          <a:srcRect/>
          <a:stretch>
            <a:fillRect/>
          </a:stretch>
        </p:blipFill>
        <p:spPr bwMode="auto">
          <a:xfrm>
            <a:off x="6424613" y="4557833"/>
            <a:ext cx="866775" cy="567622"/>
          </a:xfrm>
          <a:prstGeom prst="rect">
            <a:avLst/>
          </a:prstGeom>
          <a:noFill/>
          <a:ln w="38100">
            <a:solidFill>
              <a:srgbClr val="FFC000">
                <a:alpha val="50000"/>
              </a:srgbClr>
            </a:solidFill>
            <a:miter lim="800000"/>
            <a:headEnd/>
            <a:tailEnd/>
          </a:ln>
        </p:spPr>
      </p:pic>
      <p:pic>
        <p:nvPicPr>
          <p:cNvPr id="24" name="Picture 11"/>
          <p:cNvPicPr>
            <a:picLocks noChangeAspect="1" noChangeArrowheads="1"/>
          </p:cNvPicPr>
          <p:nvPr/>
        </p:nvPicPr>
        <p:blipFill>
          <a:blip r:embed="rId10" cstate="print"/>
          <a:srcRect/>
          <a:stretch>
            <a:fillRect/>
          </a:stretch>
        </p:blipFill>
        <p:spPr bwMode="auto">
          <a:xfrm>
            <a:off x="6268657" y="5257800"/>
            <a:ext cx="1178687" cy="685800"/>
          </a:xfrm>
          <a:prstGeom prst="rect">
            <a:avLst/>
          </a:prstGeom>
          <a:noFill/>
          <a:ln w="38100">
            <a:solidFill>
              <a:srgbClr val="FFC000">
                <a:alpha val="50000"/>
              </a:srgbClr>
            </a:solidFill>
            <a:miter lim="800000"/>
            <a:headEnd/>
            <a:tailEnd/>
          </a:ln>
        </p:spPr>
      </p:pic>
      <p:pic>
        <p:nvPicPr>
          <p:cNvPr id="27" name="Picture 12"/>
          <p:cNvPicPr>
            <a:picLocks noChangeAspect="1" noChangeArrowheads="1"/>
          </p:cNvPicPr>
          <p:nvPr/>
        </p:nvPicPr>
        <p:blipFill>
          <a:blip r:embed="rId11" cstate="print"/>
          <a:srcRect/>
          <a:stretch>
            <a:fillRect/>
          </a:stretch>
        </p:blipFill>
        <p:spPr bwMode="auto">
          <a:xfrm>
            <a:off x="7772400" y="4646398"/>
            <a:ext cx="1085850" cy="611402"/>
          </a:xfrm>
          <a:prstGeom prst="rect">
            <a:avLst/>
          </a:prstGeom>
          <a:noFill/>
          <a:ln w="38100">
            <a:solidFill>
              <a:srgbClr val="FFC000">
                <a:alpha val="50000"/>
              </a:srgbClr>
            </a:solidFill>
            <a:miter lim="800000"/>
            <a:headEnd/>
            <a:tailEnd/>
          </a:ln>
        </p:spPr>
      </p:pic>
      <p:pic>
        <p:nvPicPr>
          <p:cNvPr id="29" name="Picture 14"/>
          <p:cNvPicPr>
            <a:picLocks noChangeAspect="1" noChangeArrowheads="1"/>
          </p:cNvPicPr>
          <p:nvPr/>
        </p:nvPicPr>
        <p:blipFill>
          <a:blip r:embed="rId12" cstate="print"/>
          <a:srcRect/>
          <a:stretch>
            <a:fillRect/>
          </a:stretch>
        </p:blipFill>
        <p:spPr bwMode="auto">
          <a:xfrm>
            <a:off x="7858125" y="3886200"/>
            <a:ext cx="914400" cy="589411"/>
          </a:xfrm>
          <a:prstGeom prst="rect">
            <a:avLst/>
          </a:prstGeom>
          <a:noFill/>
          <a:ln w="38100">
            <a:solidFill>
              <a:srgbClr val="FFC000">
                <a:alpha val="50000"/>
              </a:srgbClr>
            </a:solidFill>
            <a:miter lim="800000"/>
            <a:headEnd/>
            <a:tailEnd/>
          </a:ln>
        </p:spPr>
      </p:pic>
      <p:sp>
        <p:nvSpPr>
          <p:cNvPr id="5" name="Slide Number Placeholder 4"/>
          <p:cNvSpPr>
            <a:spLocks noGrp="1"/>
          </p:cNvSpPr>
          <p:nvPr>
            <p:ph type="sldNum" sz="quarter" idx="4"/>
          </p:nvPr>
        </p:nvSpPr>
        <p:spPr/>
        <p:txBody>
          <a:bodyPr/>
          <a:lstStyle/>
          <a:p>
            <a:fld id="{9F1FB2E3-2BB6-40B9-8235-D524E987E6E0}" type="slidenum">
              <a:rPr lang="en-US" smtClean="0"/>
              <a:pPr/>
              <a:t>9</a:t>
            </a:fld>
            <a:endParaRPr lang="en-US"/>
          </a:p>
        </p:txBody>
      </p:sp>
      <p:sp>
        <p:nvSpPr>
          <p:cNvPr id="28" name="Rectangle 27"/>
          <p:cNvSpPr/>
          <p:nvPr/>
        </p:nvSpPr>
        <p:spPr>
          <a:xfrm>
            <a:off x="3505200" y="2971800"/>
            <a:ext cx="3048000" cy="304800"/>
          </a:xfrm>
          <a:prstGeom prst="rect">
            <a:avLst/>
          </a:prstGeom>
          <a:solidFill>
            <a:schemeClr val="tx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P spid="2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8794</TotalTime>
  <Words>2290</Words>
  <Application>Microsoft Office PowerPoint</Application>
  <PresentationFormat>On-screen Show (4:3)</PresentationFormat>
  <Paragraphs>247</Paragraphs>
  <Slides>19</Slides>
  <Notes>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Apex</vt:lpstr>
      <vt:lpstr>Sutter Butte Flood Control Agency (SBFCA)  Feather River West Levee Project (FRWLP) Project Areas B and D, Sutter and Butte Counties  February 28, 2014</vt:lpstr>
      <vt:lpstr>BOARD ACTION (1 of 2)</vt:lpstr>
      <vt:lpstr>BOARD ACTION (2 of 2)</vt:lpstr>
      <vt:lpstr>AUTHORITY OF THE BOARD</vt:lpstr>
      <vt:lpstr>PROJECT LOCATION</vt:lpstr>
      <vt:lpstr>COMMENTS &amp; ENDORSEMENTS</vt:lpstr>
      <vt:lpstr>PROJECT BACKGROUND</vt:lpstr>
      <vt:lpstr>PROJECT BENEFITS</vt:lpstr>
      <vt:lpstr>PROJECT DESIGN</vt:lpstr>
      <vt:lpstr>HYDRAULIC SUMMARY</vt:lpstr>
      <vt:lpstr>GEOTECHNICAL SUMMARY</vt:lpstr>
      <vt:lpstr>VARIANCES TO TITLE 23</vt:lpstr>
      <vt:lpstr>AUTHORIZATIONS / UTILITIES</vt:lpstr>
      <vt:lpstr>PROTESTS</vt:lpstr>
      <vt:lpstr>CEQA / WATER CODE 8610.5</vt:lpstr>
      <vt:lpstr>RECOMMENDED PERMIT EDITS</vt:lpstr>
      <vt:lpstr>STAFF RECOMMENDATION (1/2)</vt:lpstr>
      <vt:lpstr>STAFF RECOMMENDATION (2/2)</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nmoricz</dc:creator>
  <cp:lastModifiedBy>nmoricz</cp:lastModifiedBy>
  <cp:revision>1154</cp:revision>
  <dcterms:created xsi:type="dcterms:W3CDTF">2010-03-04T17:56:25Z</dcterms:created>
  <dcterms:modified xsi:type="dcterms:W3CDTF">2014-02-27T20:27:51Z</dcterms:modified>
</cp:coreProperties>
</file>