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8" r:id="rId2"/>
    <p:sldId id="294" r:id="rId3"/>
    <p:sldId id="298" r:id="rId4"/>
    <p:sldId id="297" r:id="rId5"/>
    <p:sldId id="301" r:id="rId6"/>
    <p:sldId id="296" r:id="rId7"/>
    <p:sldId id="299" r:id="rId8"/>
    <p:sldId id="300" r:id="rId9"/>
    <p:sldId id="304" r:id="rId10"/>
    <p:sldId id="305" r:id="rId11"/>
    <p:sldId id="306" r:id="rId12"/>
    <p:sldId id="307" r:id="rId13"/>
    <p:sldId id="308" r:id="rId14"/>
    <p:sldId id="284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utler, Eric@DWR" initials="ERB" lastIdx="6" clrIdx="0"/>
  <p:cmAuthor id="1" name="mporbaha" initials="m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20000"/>
    <a:srgbClr val="004A82"/>
    <a:srgbClr val="9FE6FF"/>
    <a:srgbClr val="996633"/>
    <a:srgbClr val="532476"/>
    <a:srgbClr val="FFE497"/>
    <a:srgbClr val="DCC5ED"/>
    <a:srgbClr val="03187F"/>
    <a:srgbClr val="99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400DD-9E1F-47BE-B9DD-7180311EF892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05D83-1514-4086-A668-3BE4368AB9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5478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FDB1EA0-47C7-4CEE-8CB5-FFFCA7020C63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A1BCFE-8DEC-415F-9950-CB51D84C6D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8912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B17715-CBF2-4C06-ADE0-FDEE1BDCE861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889D32-BA3A-41C3-AF09-9DB13E4F4B5B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8229600" cy="3733800"/>
          </a:xfrm>
        </p:spPr>
        <p:txBody>
          <a:bodyPr vert="horz" lIns="45720" tIns="0" rIns="45720" bIns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0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Title Placeholder 21"/>
          <p:cNvSpPr txBox="1">
            <a:spLocks/>
          </p:cNvSpPr>
          <p:nvPr userDrawn="1"/>
        </p:nvSpPr>
        <p:spPr>
          <a:xfrm>
            <a:off x="304800" y="274638"/>
            <a:ext cx="7620000" cy="792162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5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Blue Highway" pitchFamily="2" charset="0"/>
              <a:ea typeface="+mj-ea"/>
              <a:cs typeface="+mj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600200"/>
            <a:ext cx="88392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152400" y="6629400"/>
            <a:ext cx="8763000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04800" y="304800"/>
            <a:ext cx="7620000" cy="838200"/>
          </a:xfrm>
          <a:prstGeom prst="rect">
            <a:avLst/>
          </a:prstGeom>
          <a:solidFill>
            <a:schemeClr val="accent2">
              <a:lumMod val="50000"/>
              <a:alpha val="5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4000" b="1">
                <a:latin typeface="Calibri" pitchFamily="34" charset="0"/>
              </a:rPr>
              <a:t/>
            </a:r>
            <a:br>
              <a:rPr lang="en-US" altLang="en-US" sz="4000" b="1">
                <a:latin typeface="Calibri" pitchFamily="34" charset="0"/>
              </a:rPr>
            </a:br>
            <a:endParaRPr lang="en-US" altLang="en-US" sz="4000" b="1">
              <a:latin typeface="Calibri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81000" y="2362200"/>
            <a:ext cx="8305800" cy="3429000"/>
          </a:xfrm>
          <a:prstGeom prst="rect">
            <a:avLst/>
          </a:prstGeom>
          <a:solidFill>
            <a:schemeClr val="accent2">
              <a:lumMod val="50000"/>
              <a:alpha val="5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800" dirty="0">
              <a:latin typeface="Calibri" pitchFamily="34" charset="0"/>
            </a:endParaRPr>
          </a:p>
        </p:txBody>
      </p:sp>
      <p:sp>
        <p:nvSpPr>
          <p:cNvPr id="5" name="Freeform 5"/>
          <p:cNvSpPr>
            <a:spLocks noChangeArrowheads="1"/>
          </p:cNvSpPr>
          <p:nvPr/>
        </p:nvSpPr>
        <p:spPr bwMode="auto">
          <a:xfrm>
            <a:off x="228600" y="2286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333399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81000" y="2133600"/>
            <a:ext cx="8321675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28600" y="6553200"/>
            <a:ext cx="525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200" i="1" dirty="0">
                <a:latin typeface="Garamond" pitchFamily="18" charset="0"/>
              </a:rPr>
              <a:t>Central Valley Flood Protection Board Meeting – Agenda Item No. </a:t>
            </a:r>
            <a:r>
              <a:rPr lang="en-US" altLang="en-US" sz="1200" i="1" dirty="0" smtClean="0">
                <a:latin typeface="Garamond" pitchFamily="18" charset="0"/>
              </a:rPr>
              <a:t>8</a:t>
            </a:r>
            <a:endParaRPr lang="en-US" altLang="en-US" sz="1200" i="1" dirty="0">
              <a:latin typeface="Garamond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67818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  <a:defRPr/>
            </a:pPr>
            <a:fld id="{1FB973E5-D437-4106-8FBC-D84C508B6EC8}" type="slidenum">
              <a:rPr lang="en-US" altLang="en-US" sz="1200">
                <a:latin typeface="Garamond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‹#›</a:t>
            </a:fld>
            <a:endParaRPr lang="en-US" altLang="en-US" sz="1200">
              <a:latin typeface="Garamond" pitchFamily="18" charset="0"/>
            </a:endParaRPr>
          </a:p>
        </p:txBody>
      </p:sp>
      <p:pic>
        <p:nvPicPr>
          <p:cNvPr id="9" name="Picture 10" descr="CVFPB_logo_update3"/>
          <p:cNvPicPr preferRelativeResize="0"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152400"/>
            <a:ext cx="102393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>
          <a:xfrm>
            <a:off x="7086600" y="6583680"/>
            <a:ext cx="9144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00B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MOU</a:t>
            </a:r>
            <a:endParaRPr lang="en-US" sz="1400" b="1" dirty="0">
              <a:ln w="11430"/>
              <a:solidFill>
                <a:srgbClr val="00B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6583680" y="6583680"/>
            <a:ext cx="4572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SR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7909560" y="6583680"/>
            <a:ext cx="7620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LD1</a:t>
            </a:r>
            <a:endParaRPr lang="en-US" sz="1400" b="1" dirty="0">
              <a:ln w="11430"/>
              <a:solidFill>
                <a:srgbClr val="FF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FFFF00"/>
              </a:buClr>
              <a:buSzPct val="80000"/>
              <a:buFont typeface="Wingdings" pitchFamily="2" charset="2"/>
              <a:buChar char="§"/>
              <a:defRPr sz="2200">
                <a:latin typeface="Calibri" pitchFamily="34" charset="0"/>
              </a:defRPr>
            </a:lvl1pPr>
            <a:lvl2pPr>
              <a:buClr>
                <a:srgbClr val="FFC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tx1">
                    <a:lumMod val="85000"/>
                  </a:schemeClr>
                </a:solidFill>
                <a:latin typeface="Calibri" pitchFamily="34" charset="0"/>
              </a:defRPr>
            </a:lvl2pPr>
            <a:lvl3pPr>
              <a:buClr>
                <a:srgbClr val="FF66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tx1">
                    <a:lumMod val="75000"/>
                  </a:schemeClr>
                </a:solidFill>
                <a:latin typeface="Calibri" pitchFamily="34" charset="0"/>
              </a:defRPr>
            </a:lvl3pPr>
            <a:lvl4pPr>
              <a:buClr>
                <a:srgbClr val="FF0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tx1">
                    <a:lumMod val="65000"/>
                  </a:schemeClr>
                </a:solidFill>
                <a:latin typeface="Calibri" pitchFamily="34" charset="0"/>
              </a:defRPr>
            </a:lvl4pPr>
            <a:lvl5pPr>
              <a:buClr>
                <a:srgbClr val="D00028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tx1">
                    <a:lumMod val="50000"/>
                  </a:schemeClr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8" name="Date Placeholder 13"/>
          <p:cNvSpPr>
            <a:spLocks noGrp="1"/>
          </p:cNvSpPr>
          <p:nvPr>
            <p:ph type="dt" sz="half" idx="2"/>
          </p:nvPr>
        </p:nvSpPr>
        <p:spPr>
          <a:xfrm>
            <a:off x="762000" y="5638800"/>
            <a:ext cx="5029200" cy="30480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67200" cy="5105400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buClr>
                <a:srgbClr val="FFFF00"/>
              </a:buClr>
              <a:buSzPct val="80000"/>
              <a:buFont typeface="Wingdings" pitchFamily="2" charset="2"/>
              <a:buChar char="§"/>
              <a:defRPr sz="2200">
                <a:latin typeface="Calibri" pitchFamily="34" charset="0"/>
              </a:defRPr>
            </a:lvl1pPr>
            <a:lvl2pPr>
              <a:spcBef>
                <a:spcPts val="1200"/>
              </a:spcBef>
              <a:buClr>
                <a:srgbClr val="FFC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2pPr>
            <a:lvl3pPr>
              <a:spcBef>
                <a:spcPts val="1200"/>
              </a:spcBef>
              <a:buClr>
                <a:srgbClr val="FF66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4"/>
                </a:solidFill>
                <a:latin typeface="Calibri" pitchFamily="34" charset="0"/>
              </a:defRPr>
            </a:lvl3pPr>
            <a:lvl4pPr>
              <a:spcBef>
                <a:spcPts val="1200"/>
              </a:spcBef>
              <a:buClr>
                <a:srgbClr val="FF0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5"/>
                </a:solidFill>
                <a:latin typeface="Calibri" pitchFamily="34" charset="0"/>
              </a:defRPr>
            </a:lvl4pPr>
            <a:lvl5pPr>
              <a:spcBef>
                <a:spcPts val="1200"/>
              </a:spcBef>
              <a:buClr>
                <a:srgbClr val="A50021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6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267200" cy="5105401"/>
          </a:xfrm>
          <a:solidFill>
            <a:srgbClr val="03187F">
              <a:alpha val="50000"/>
            </a:srgbClr>
          </a:solidFill>
        </p:spPr>
        <p:txBody>
          <a:bodyPr vert="horz">
            <a:normAutofit/>
          </a:bodyPr>
          <a:lstStyle>
            <a:lvl1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None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</a:lstStyle>
          <a:p>
            <a:pPr lvl="0" eaLnBrk="1" latinLnBrk="0" hangingPunct="1"/>
            <a:endParaRPr kumimoji="0" lang="en-US" dirty="0"/>
          </a:p>
        </p:txBody>
      </p:sp>
      <p:sp>
        <p:nvSpPr>
          <p:cNvPr id="9" name="Date Placeholder 1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hyperlink" Target="CVFPB%20Strategic%20Plan%2006%2019%2013%20v2jsp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CVFPB%20Draft%20Governance%20Principles%2006%2019%2013.pdf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4800" y="274638"/>
            <a:ext cx="7620000" cy="792162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686800" cy="5181600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7" name="Picture 6" descr="CVFPB_logo_update3"/>
          <p:cNvPicPr preferRelativeResize="0">
            <a:picLocks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152400"/>
            <a:ext cx="102393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reeform 7"/>
          <p:cNvSpPr/>
          <p:nvPr userDrawn="1"/>
        </p:nvSpPr>
        <p:spPr>
          <a:xfrm>
            <a:off x="178025" y="137565"/>
            <a:ext cx="7986839" cy="930584"/>
          </a:xfrm>
          <a:custGeom>
            <a:avLst/>
            <a:gdLst>
              <a:gd name="connsiteX0" fmla="*/ 0 w 7986839"/>
              <a:gd name="connsiteY0" fmla="*/ 930584 h 930584"/>
              <a:gd name="connsiteX1" fmla="*/ 0 w 7986839"/>
              <a:gd name="connsiteY1" fmla="*/ 0 h 930584"/>
              <a:gd name="connsiteX2" fmla="*/ 7986839 w 7986839"/>
              <a:gd name="connsiteY2" fmla="*/ 0 h 93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86839" h="930584">
                <a:moveTo>
                  <a:pt x="0" y="930584"/>
                </a:moveTo>
                <a:lnTo>
                  <a:pt x="0" y="0"/>
                </a:lnTo>
                <a:lnTo>
                  <a:pt x="7986839" y="0"/>
                </a:lnTo>
              </a:path>
            </a:pathLst>
          </a:cu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6553200"/>
            <a:ext cx="88392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15" action="ppaction://hlinkfile"/>
          </p:cNvPr>
          <p:cNvSpPr/>
          <p:nvPr userDrawn="1"/>
        </p:nvSpPr>
        <p:spPr>
          <a:xfrm>
            <a:off x="7010400" y="6553200"/>
            <a:ext cx="1447800" cy="30777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Scope of Work</a:t>
            </a:r>
            <a:endParaRPr lang="en-US" sz="1400" b="1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" y="6581001"/>
            <a:ext cx="533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Draft Action Plan Update – Agenda Item No. 5D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11" name="Rectangle 10">
            <a:hlinkClick r:id="rId16" action="ppaction://hlinkfile"/>
          </p:cNvPr>
          <p:cNvSpPr/>
          <p:nvPr userDrawn="1"/>
        </p:nvSpPr>
        <p:spPr>
          <a:xfrm>
            <a:off x="5334000" y="6553200"/>
            <a:ext cx="1447800" cy="30777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Strategic Plan</a:t>
            </a:r>
            <a:endParaRPr lang="en-US" sz="14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latinLnBrk="0" hangingPunct="1">
        <a:spcBef>
          <a:spcPct val="0"/>
        </a:spcBef>
        <a:buNone/>
        <a:defRPr kumimoji="0" sz="4500" b="1" u="none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Blue Highway" pitchFamily="2" charset="0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457200" y="2209800"/>
            <a:ext cx="8229600" cy="3810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Status update of the </a:t>
            </a:r>
            <a:r>
              <a:rPr lang="en-US" sz="38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sz="38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3600" dirty="0" smtClean="0">
                <a:solidFill>
                  <a:srgbClr val="FFC000"/>
                </a:solidFill>
              </a:rPr>
              <a:t>Action Plan for Implementing the Board’s Strategic Plan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sz="40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sz="40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3200" cap="none" dirty="0" smtClean="0">
                <a:solidFill>
                  <a:schemeClr val="tx1"/>
                </a:solidFill>
                <a:latin typeface="Calibri" pitchFamily="34" charset="0"/>
              </a:rPr>
              <a:t>January 10, 2014</a:t>
            </a:r>
            <a:endParaRPr lang="en-US" sz="3200" b="1" cap="none" dirty="0" smtClean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304800"/>
            <a:ext cx="7620000" cy="762000"/>
          </a:xfrm>
          <a:noFill/>
        </p:spPr>
        <p:txBody>
          <a:bodyPr>
            <a:normAutofit/>
          </a:bodyPr>
          <a:lstStyle/>
          <a:p>
            <a:pPr marL="0" indent="0" algn="ctr" eaLnBrk="1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ue Highway" pitchFamily="2" charset="0"/>
                <a:cs typeface="Arial" pitchFamily="34" charset="0"/>
              </a:rPr>
              <a:t>Central Valley Flood Protection 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Board’s Input for Strategy 3.1.1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Today Board staff seeks Board’s Input regarding the </a:t>
            </a:r>
            <a:r>
              <a:rPr lang="en-US" dirty="0" smtClean="0">
                <a:solidFill>
                  <a:srgbClr val="FFC000"/>
                </a:solidFill>
              </a:rPr>
              <a:t>proposed </a:t>
            </a:r>
            <a:r>
              <a:rPr lang="en-US" dirty="0" smtClean="0">
                <a:solidFill>
                  <a:srgbClr val="FFC000"/>
                </a:solidFill>
              </a:rPr>
              <a:t>Actions for:</a:t>
            </a:r>
          </a:p>
          <a:p>
            <a:pPr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Strategy 3.1.1: </a:t>
            </a:r>
            <a:r>
              <a:rPr lang="en-US" dirty="0" smtClean="0"/>
              <a:t>Provide a forum for redefining the future roles and responsibilities of federal, state and local flood protection agencies.</a:t>
            </a:r>
          </a:p>
          <a:p>
            <a:pPr lvl="1">
              <a:buNone/>
            </a:pPr>
            <a:endParaRPr lang="en-US" dirty="0" smtClean="0"/>
          </a:p>
          <a:p>
            <a:pPr lvl="2"/>
            <a:r>
              <a:rPr lang="en-US" dirty="0" smtClean="0">
                <a:solidFill>
                  <a:srgbClr val="FFC000"/>
                </a:solidFill>
              </a:rPr>
              <a:t>Action 1: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Play a leadership role in the forum established by DWR to redefine roles and responsibilities. </a:t>
            </a:r>
          </a:p>
          <a:p>
            <a:pPr lvl="2">
              <a:buNone/>
            </a:pP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 </a:t>
            </a:r>
          </a:p>
          <a:p>
            <a:pPr lvl="2"/>
            <a:r>
              <a:rPr lang="en-US" dirty="0" smtClean="0">
                <a:solidFill>
                  <a:srgbClr val="FFC000"/>
                </a:solidFill>
              </a:rPr>
              <a:t>Action 2: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Join the efforts to assure that Central Valley concerns over flood insurance program are addressed.</a:t>
            </a:r>
          </a:p>
          <a:p>
            <a:pPr>
              <a:buNone/>
            </a:pPr>
            <a:endParaRPr lang="en-US" sz="1800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Board’s Input for Strategy 3.1.3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Today Board staff seeks Board’s Input regarding the </a:t>
            </a:r>
            <a:r>
              <a:rPr lang="en-US" dirty="0" smtClean="0">
                <a:solidFill>
                  <a:srgbClr val="FFC000"/>
                </a:solidFill>
              </a:rPr>
              <a:t>proposed </a:t>
            </a:r>
            <a:r>
              <a:rPr lang="en-US" dirty="0" smtClean="0">
                <a:solidFill>
                  <a:srgbClr val="FFC000"/>
                </a:solidFill>
              </a:rPr>
              <a:t>Action for: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Strategy 3.1.3: </a:t>
            </a:r>
            <a:r>
              <a:rPr lang="en-US" dirty="0" smtClean="0"/>
              <a:t>Examine the State’s internal planning and operating processes and recommend potential changes.</a:t>
            </a:r>
          </a:p>
          <a:p>
            <a:pPr lvl="1">
              <a:buNone/>
            </a:pPr>
            <a:endParaRPr lang="en-US" dirty="0" smtClean="0"/>
          </a:p>
          <a:p>
            <a:pPr lvl="2"/>
            <a:r>
              <a:rPr lang="en-US" dirty="0" smtClean="0">
                <a:solidFill>
                  <a:srgbClr val="FFC000"/>
                </a:solidFill>
              </a:rPr>
              <a:t>Action 1: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Work with federal and state agencies to assure Board can provide input into proposed projects during planning phases.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Board’s Input for Strategy 4.1.1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Today Board staff seeks Board’s Input regarding the </a:t>
            </a:r>
            <a:r>
              <a:rPr lang="en-US" dirty="0" smtClean="0">
                <a:solidFill>
                  <a:srgbClr val="FFC000"/>
                </a:solidFill>
              </a:rPr>
              <a:t>proposed </a:t>
            </a:r>
            <a:r>
              <a:rPr lang="en-US" dirty="0" smtClean="0">
                <a:solidFill>
                  <a:srgbClr val="FFC000"/>
                </a:solidFill>
              </a:rPr>
              <a:t>Action for: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Strategy 4.1.1: </a:t>
            </a:r>
            <a:r>
              <a:rPr lang="en-US" dirty="0" smtClean="0"/>
              <a:t>Partner with DWR, USACE, and local and regional agencies to build support for additional measures and funding to protect public safety and reduce state liability, including deep flood prone areas.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>
                <a:solidFill>
                  <a:srgbClr val="FFC000"/>
                </a:solidFill>
              </a:rPr>
              <a:t>Action </a:t>
            </a:r>
            <a:r>
              <a:rPr lang="en-US" dirty="0" smtClean="0">
                <a:solidFill>
                  <a:srgbClr val="FFC000"/>
                </a:solidFill>
              </a:rPr>
              <a:t>1: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Track relevant planning efforts and provide comment.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>
              <a:solidFill>
                <a:schemeClr val="tx1">
                  <a:lumMod val="85000"/>
                </a:schemeClr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Board’s Input for Strategy 4.1.3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Today Board staff seeks Board’s Input regarding the </a:t>
            </a:r>
            <a:r>
              <a:rPr lang="en-US" dirty="0" smtClean="0">
                <a:solidFill>
                  <a:srgbClr val="FFC000"/>
                </a:solidFill>
              </a:rPr>
              <a:t>p</a:t>
            </a:r>
            <a:r>
              <a:rPr lang="en-US" dirty="0" smtClean="0">
                <a:solidFill>
                  <a:srgbClr val="FFC000"/>
                </a:solidFill>
              </a:rPr>
              <a:t>roposed </a:t>
            </a:r>
            <a:r>
              <a:rPr lang="en-US" dirty="0" smtClean="0">
                <a:solidFill>
                  <a:srgbClr val="FFC000"/>
                </a:solidFill>
              </a:rPr>
              <a:t>Action for: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Strategy 4.1.3: </a:t>
            </a:r>
            <a:r>
              <a:rPr lang="en-US" dirty="0" smtClean="0"/>
              <a:t>Ascertain viability of and explore options for the Central Valley Flood Protection Board’s Designated Floodway Program.</a:t>
            </a:r>
          </a:p>
          <a:p>
            <a:pPr lvl="1">
              <a:buNone/>
            </a:pPr>
            <a:endParaRPr lang="en-US" dirty="0" smtClean="0"/>
          </a:p>
          <a:p>
            <a:pPr lvl="2"/>
            <a:r>
              <a:rPr lang="en-US" dirty="0" smtClean="0">
                <a:solidFill>
                  <a:srgbClr val="FFC000"/>
                </a:solidFill>
              </a:rPr>
              <a:t>Action </a:t>
            </a:r>
            <a:r>
              <a:rPr lang="en-US" dirty="0" smtClean="0">
                <a:solidFill>
                  <a:srgbClr val="FFC000"/>
                </a:solidFill>
              </a:rPr>
              <a:t>1: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Explore what legal and policy impediments exist, if any, to updating the Designated Floodway Program.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334000"/>
          </a:xfrm>
          <a:solidFill>
            <a:srgbClr val="03187F">
              <a:alpha val="70000"/>
            </a:srgbClr>
          </a:solidFill>
        </p:spPr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tabLst>
                <a:tab pos="2062163" algn="l"/>
              </a:tabLst>
              <a:defRPr/>
            </a:pPr>
            <a:endParaRPr lang="en-US" sz="11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tabLst>
                <a:tab pos="2062163" algn="l"/>
              </a:tabLst>
              <a:defRPr/>
            </a:pPr>
            <a:endParaRPr lang="en-US" sz="11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tabLst>
                <a:tab pos="2062163" algn="l"/>
              </a:tabLst>
              <a:defRPr/>
            </a:pPr>
            <a:endParaRPr lang="en-US" sz="11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tabLst>
                <a:tab pos="2062163" algn="l"/>
              </a:tabLst>
              <a:defRPr/>
            </a:pPr>
            <a:endParaRPr lang="en-US" sz="11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tabLst>
                <a:tab pos="2062163" algn="l"/>
              </a:tabLst>
              <a:defRPr/>
            </a:pPr>
            <a:endParaRPr lang="en-US" sz="11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tabLst>
                <a:tab pos="2062163" algn="l"/>
              </a:tabLst>
              <a:defRPr/>
            </a:pPr>
            <a:endParaRPr lang="en-US" sz="11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tabLst>
                <a:tab pos="2062163" algn="l"/>
              </a:tabLst>
              <a:defRPr/>
            </a:pPr>
            <a:endParaRPr lang="en-US" sz="1100" dirty="0" smtClean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Thank you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86200" y="1905000"/>
            <a:ext cx="1322798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en-US" sz="20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7467600" cy="762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chemeClr val="tx1"/>
                </a:solidFill>
              </a:rPr>
              <a:t>Objectives of Implementation Planning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5257800"/>
          </a:xfrm>
        </p:spPr>
        <p:txBody>
          <a:bodyPr>
            <a:noAutofit/>
          </a:bodyPr>
          <a:lstStyle/>
          <a:p>
            <a:pPr marL="401638" lvl="0" indent="-265113">
              <a:spcBef>
                <a:spcPts val="200"/>
              </a:spcBef>
              <a:buNone/>
            </a:pPr>
            <a:r>
              <a:rPr lang="en-US" dirty="0" smtClean="0">
                <a:solidFill>
                  <a:srgbClr val="FFC000"/>
                </a:solidFill>
              </a:rPr>
              <a:t>The specific objectives of implementation planning for the strategies identified in the Board's Strategic Plan include:</a:t>
            </a:r>
          </a:p>
          <a:p>
            <a:pPr marL="401638" indent="-265113">
              <a:spcBef>
                <a:spcPts val="1600"/>
              </a:spcBef>
            </a:pPr>
            <a:r>
              <a:rPr lang="en-US" dirty="0" smtClean="0"/>
              <a:t>Defining tasks/actions associated with each “high priority” strategy.</a:t>
            </a:r>
          </a:p>
          <a:p>
            <a:pPr marL="401638" indent="-265113">
              <a:spcBef>
                <a:spcPts val="1600"/>
              </a:spcBef>
            </a:pPr>
            <a:r>
              <a:rPr lang="en-US" dirty="0" smtClean="0"/>
              <a:t>Determining accountability for each task – who, what, and when.</a:t>
            </a:r>
          </a:p>
          <a:p>
            <a:pPr marL="401638" indent="-265113">
              <a:spcBef>
                <a:spcPts val="1600"/>
              </a:spcBef>
            </a:pPr>
            <a:r>
              <a:rPr lang="en-US" dirty="0" smtClean="0"/>
              <a:t>Quantifying the level of resources required for each strategy – and whether those resources are in place or not (and if not, the budget for acquiring them).</a:t>
            </a:r>
          </a:p>
          <a:p>
            <a:pPr marL="401638" indent="-265113">
              <a:spcBef>
                <a:spcPts val="1600"/>
              </a:spcBef>
            </a:pPr>
            <a:r>
              <a:rPr lang="en-US" dirty="0" smtClean="0"/>
              <a:t>Deciding on metrics for measuring successful completion of each task or strategy.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CVFPB’s Strategic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The CVFPB Strategic Plan Adopted by the Board on June 28, 2013 has 4 Goals: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Goal 1</a:t>
            </a:r>
            <a:r>
              <a:rPr lang="en-US" dirty="0" smtClean="0"/>
              <a:t>: Preserve the Integrity and Function of Flood Protection Systems in the Central Valley.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Goal 2</a:t>
            </a:r>
            <a:r>
              <a:rPr lang="en-US" dirty="0" smtClean="0"/>
              <a:t>: Oversee the Implementation of the Central Valley Flood Protection Plan.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Goal 3</a:t>
            </a:r>
            <a:r>
              <a:rPr lang="en-US" dirty="0" smtClean="0"/>
              <a:t>: Provide Leadership in Optimizing Flood Protection Planning, Management and Operations.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Goal 4</a:t>
            </a:r>
            <a:r>
              <a:rPr lang="en-US" dirty="0" smtClean="0"/>
              <a:t>: Develop Broad Public Support for Regional and System-Wide Multi-Benefit Flood Risk Reduction Projects and Programs.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1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Goal 1: Preserve the Integrity and Function of Flood Protection Systems in the Central Valley</a:t>
            </a:r>
          </a:p>
          <a:p>
            <a:pPr lvl="1"/>
            <a:r>
              <a:rPr lang="en-US" dirty="0" smtClean="0"/>
              <a:t>3 Objectives; 12 Strategies; </a:t>
            </a:r>
            <a:r>
              <a:rPr lang="en-US" u="sng" dirty="0" smtClean="0"/>
              <a:t>36 Proposed Actions.</a:t>
            </a:r>
          </a:p>
          <a:p>
            <a:pPr lvl="1"/>
            <a:r>
              <a:rPr lang="en-US" dirty="0" smtClean="0"/>
              <a:t>Timeline for Implementation: 70% in 2014, 30% in 2015 and some “Ongoing” </a:t>
            </a:r>
          </a:p>
          <a:p>
            <a:pPr lvl="1"/>
            <a:r>
              <a:rPr lang="en-US" dirty="0" smtClean="0"/>
              <a:t>Resource Analysis: </a:t>
            </a:r>
          </a:p>
          <a:p>
            <a:pPr lvl="2"/>
            <a:r>
              <a:rPr lang="en-US" dirty="0" smtClean="0"/>
              <a:t>Most proposed actions can be accomplished with existing resources, however:</a:t>
            </a:r>
          </a:p>
          <a:p>
            <a:pPr lvl="3"/>
            <a:r>
              <a:rPr lang="en-US" dirty="0" smtClean="0"/>
              <a:t>Consultant help is needed to update the Board’s regulations.</a:t>
            </a:r>
          </a:p>
          <a:p>
            <a:pPr lvl="3"/>
            <a:r>
              <a:rPr lang="en-US" dirty="0" smtClean="0"/>
              <a:t>Five additional technical staff and one surveyor are needed</a:t>
            </a:r>
          </a:p>
          <a:p>
            <a:pPr lvl="1"/>
            <a:endParaRPr lang="en-US" dirty="0" smtClean="0"/>
          </a:p>
          <a:p>
            <a:pPr lvl="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2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Goal 2: Oversee the Implementation of the Central Valley Flood Protection Plan</a:t>
            </a:r>
          </a:p>
          <a:p>
            <a:pPr lvl="1"/>
            <a:r>
              <a:rPr lang="en-US" dirty="0" smtClean="0"/>
              <a:t>2 Objectives; 9 Strategies; </a:t>
            </a:r>
            <a:r>
              <a:rPr lang="en-US" u="sng" dirty="0" smtClean="0"/>
              <a:t>20 Proposed Actions.</a:t>
            </a:r>
          </a:p>
          <a:p>
            <a:pPr lvl="1"/>
            <a:r>
              <a:rPr lang="en-US" dirty="0" smtClean="0"/>
              <a:t>Timeline for Implementation: Mostly “Ongoing” </a:t>
            </a:r>
          </a:p>
          <a:p>
            <a:pPr lvl="1"/>
            <a:r>
              <a:rPr lang="en-US" dirty="0" smtClean="0"/>
              <a:t>Resource Analysis: </a:t>
            </a:r>
          </a:p>
          <a:p>
            <a:pPr lvl="2"/>
            <a:r>
              <a:rPr lang="en-US" dirty="0" smtClean="0"/>
              <a:t>Proposed actions can be accomplished with existing resources.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3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Goal 3: Provide Leadership in Optimizing Flood Protection Planning, Management and Operations</a:t>
            </a:r>
          </a:p>
          <a:p>
            <a:pPr lvl="1"/>
            <a:r>
              <a:rPr lang="en-US" dirty="0" smtClean="0"/>
              <a:t>2 Objectives; 5 Strategies; </a:t>
            </a:r>
            <a:r>
              <a:rPr lang="en-US" u="sng" dirty="0" smtClean="0"/>
              <a:t>8 Proposed Actions.</a:t>
            </a:r>
          </a:p>
          <a:p>
            <a:pPr lvl="1"/>
            <a:r>
              <a:rPr lang="en-US" dirty="0" smtClean="0"/>
              <a:t>Timeline for Implementation: 50% in 2014 and some “Ongoing” </a:t>
            </a:r>
          </a:p>
          <a:p>
            <a:pPr lvl="1"/>
            <a:r>
              <a:rPr lang="en-US" dirty="0" smtClean="0"/>
              <a:t>Resource Analysis: </a:t>
            </a:r>
          </a:p>
          <a:p>
            <a:pPr lvl="2"/>
            <a:r>
              <a:rPr lang="en-US" dirty="0" smtClean="0"/>
              <a:t>Proposed actions can be accomplished with existing resources.</a:t>
            </a:r>
          </a:p>
          <a:p>
            <a:pPr lvl="2"/>
            <a:r>
              <a:rPr lang="en-US" dirty="0" smtClean="0"/>
              <a:t>Analysis may identify additional staffing needs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4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Goal 4: Develop Broad Public Support for Regional and System-Wide Multi-Benefit Flood Risk Reduction Projects and Programs</a:t>
            </a:r>
          </a:p>
          <a:p>
            <a:pPr lvl="1"/>
            <a:r>
              <a:rPr lang="en-US" dirty="0" smtClean="0"/>
              <a:t>1 Objective; 1 Strategy; </a:t>
            </a:r>
            <a:r>
              <a:rPr lang="en-US" u="sng" dirty="0" smtClean="0"/>
              <a:t>5 Proposed Actions.</a:t>
            </a:r>
          </a:p>
          <a:p>
            <a:pPr lvl="1"/>
            <a:r>
              <a:rPr lang="en-US" dirty="0" smtClean="0"/>
              <a:t>Timeline for Implementation: Mostly “Ongoing” </a:t>
            </a:r>
          </a:p>
          <a:p>
            <a:pPr lvl="1"/>
            <a:r>
              <a:rPr lang="en-US" dirty="0" smtClean="0"/>
              <a:t>Resource Analysis: </a:t>
            </a:r>
          </a:p>
          <a:p>
            <a:pPr lvl="2"/>
            <a:r>
              <a:rPr lang="en-US" dirty="0" smtClean="0"/>
              <a:t>Proposed actions can be accomplished with existing resources and pending hires.</a:t>
            </a:r>
          </a:p>
          <a:p>
            <a:pPr lvl="2"/>
            <a:r>
              <a:rPr lang="en-US" dirty="0" smtClean="0"/>
              <a:t>Future updates / modifications to the Designated Floodway Program may require additional staffing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Current Status:</a:t>
            </a:r>
          </a:p>
          <a:p>
            <a:pPr lvl="1"/>
            <a:r>
              <a:rPr lang="en-US" dirty="0" smtClean="0"/>
              <a:t>69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Action Items have been identified in the proposed implementation plan based on several work group meetings with the Board staff. 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Some Proposed Actions Require CEQA Analysis:</a:t>
            </a:r>
          </a:p>
          <a:p>
            <a:pPr lvl="1"/>
            <a:r>
              <a:rPr lang="en-US" dirty="0" smtClean="0"/>
              <a:t>Updating the Board’s Regulations.</a:t>
            </a:r>
          </a:p>
          <a:p>
            <a:pPr lvl="1"/>
            <a:r>
              <a:rPr lang="en-US" dirty="0" smtClean="0"/>
              <a:t>Updating the Designated Floodway Program.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Next Steps:</a:t>
            </a:r>
          </a:p>
          <a:p>
            <a:pPr lvl="1"/>
            <a:r>
              <a:rPr lang="en-US" dirty="0" smtClean="0"/>
              <a:t>Facilitate discussions with full Board and Executive Committee  to build consensus around the draft implementation plan.</a:t>
            </a:r>
          </a:p>
          <a:p>
            <a:pPr lvl="1"/>
            <a:r>
              <a:rPr lang="en-US" dirty="0" smtClean="0"/>
              <a:t>Conduct Board workshop(s) to refine the draft Action Plan.</a:t>
            </a:r>
          </a:p>
          <a:p>
            <a:pPr lvl="1"/>
            <a:r>
              <a:rPr lang="en-US" dirty="0" smtClean="0"/>
              <a:t>Finalize the implementation plan based on feedback.</a:t>
            </a:r>
          </a:p>
          <a:p>
            <a:pPr lvl="1"/>
            <a:r>
              <a:rPr lang="en-US" dirty="0" smtClean="0"/>
              <a:t>Analyze staffing needs and determine capacity needed based on the Action Plan. </a:t>
            </a:r>
          </a:p>
          <a:p>
            <a:pPr lvl="1"/>
            <a:r>
              <a:rPr lang="en-US" dirty="0" smtClean="0"/>
              <a:t>Monitor plan implementation and provide regular update to the Board.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Board’s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Today Board staff seeks Board’s Input regarding the </a:t>
            </a:r>
            <a:r>
              <a:rPr lang="en-US" dirty="0" smtClean="0">
                <a:solidFill>
                  <a:srgbClr val="FFC000"/>
                </a:solidFill>
              </a:rPr>
              <a:t>proposed </a:t>
            </a:r>
            <a:r>
              <a:rPr lang="en-US" dirty="0" smtClean="0">
                <a:solidFill>
                  <a:srgbClr val="FFC000"/>
                </a:solidFill>
              </a:rPr>
              <a:t>Actions for the following four Strategies: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Strategy 3.1.1: </a:t>
            </a:r>
            <a:r>
              <a:rPr lang="en-US" dirty="0" smtClean="0"/>
              <a:t>Provide a forum for redefining the future roles and responsibilities of federal, state and local flood protection agencies.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Strategy 3.1.3: </a:t>
            </a:r>
            <a:r>
              <a:rPr lang="en-US" dirty="0" smtClean="0"/>
              <a:t>Examine the State’s internal planning and operating processes and recommend potential changes.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Strategy 4.1.1: </a:t>
            </a:r>
            <a:r>
              <a:rPr lang="en-US" dirty="0" smtClean="0"/>
              <a:t>Partner with DWR, USACE, and local and regional agencies to build support for additional measures and funding to protect public safety and reduce state liability, including deep flood prone areas.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Strategy 4.1.3: </a:t>
            </a:r>
            <a:r>
              <a:rPr lang="en-US" dirty="0" smtClean="0"/>
              <a:t>Ascertain viability of and explore options for the Central Valley Flood Protection Board’s Designated Floodway Program.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7966</TotalTime>
  <Words>912</Words>
  <Application>Microsoft Office PowerPoint</Application>
  <PresentationFormat>On-screen Show (4:3)</PresentationFormat>
  <Paragraphs>128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Status update of the  Action Plan for Implementing the Board’s Strategic Plan    January 10, 2014</vt:lpstr>
      <vt:lpstr>Objectives of Implementation Planning</vt:lpstr>
      <vt:lpstr>Goals of CVFPB’s Strategic Plan</vt:lpstr>
      <vt:lpstr>Goal 1 Implementation</vt:lpstr>
      <vt:lpstr>Goal 2 Implementation</vt:lpstr>
      <vt:lpstr>Goal 3 Implementation</vt:lpstr>
      <vt:lpstr>Goal 4 Implementation</vt:lpstr>
      <vt:lpstr>Summary</vt:lpstr>
      <vt:lpstr>Board’s Input</vt:lpstr>
      <vt:lpstr>Board’s Input for Strategy 3.1.1</vt:lpstr>
      <vt:lpstr>Board’s Input for Strategy 3.1.3</vt:lpstr>
      <vt:lpstr>Board’s Input for Strategy 4.1.1</vt:lpstr>
      <vt:lpstr>Board’s Input for Strategy 4.1.3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</dc:title>
  <dc:creator>ALI  PORBAHA</dc:creator>
  <cp:lastModifiedBy>mporbaha</cp:lastModifiedBy>
  <cp:revision>840</cp:revision>
  <dcterms:created xsi:type="dcterms:W3CDTF">2010-03-04T17:56:25Z</dcterms:created>
  <dcterms:modified xsi:type="dcterms:W3CDTF">2014-01-09T17:15:18Z</dcterms:modified>
</cp:coreProperties>
</file>