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79" r:id="rId3"/>
    <p:sldId id="283" r:id="rId4"/>
    <p:sldId id="260" r:id="rId5"/>
    <p:sldId id="281" r:id="rId6"/>
    <p:sldId id="284" r:id="rId7"/>
    <p:sldId id="282" r:id="rId8"/>
    <p:sldId id="285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64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2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6583680" y="6583681"/>
            <a:ext cx="240792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TIMELINE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6581001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Agenda Item No. 5C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Informational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Briefing</a:t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Agenda item 5c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cap="none" dirty="0">
                <a:solidFill>
                  <a:schemeClr val="tx1"/>
                </a:solidFill>
                <a:latin typeface="Calibri" pitchFamily="34" charset="0"/>
              </a:rPr>
              <a:t>Concept to Involve the </a:t>
            </a:r>
            <a: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  <a:t>Board more </a:t>
            </a:r>
            <a:r>
              <a:rPr lang="en-US" sz="3600" cap="none" dirty="0">
                <a:solidFill>
                  <a:schemeClr val="tx1"/>
                </a:solidFill>
                <a:latin typeface="Calibri" pitchFamily="34" charset="0"/>
              </a:rPr>
              <a:t>Actively in </a:t>
            </a:r>
            <a: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sz="3600" cap="none" dirty="0">
                <a:solidFill>
                  <a:schemeClr val="tx1"/>
                </a:solidFill>
                <a:latin typeface="Calibri" pitchFamily="34" charset="0"/>
              </a:rPr>
              <a:t>Annual Budget Process</a:t>
            </a:r>
            <a: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  <a:t>January 10, 2014</a:t>
            </a:r>
            <a:endParaRPr lang="en-US" sz="36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Central Valley Flood Protection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600" dirty="0" smtClean="0"/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sz="13800" dirty="0" smtClean="0"/>
              <a:t>?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600" dirty="0" smtClean="0"/>
              <a:t>Presented by:	Eric Butler, Supervising Engineer, WR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6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600" dirty="0" smtClean="0"/>
              <a:t>Prepared by:	Eric Butler, based on concepts suggested by William (Bill) Edgar, Board President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6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600" dirty="0" smtClean="0"/>
              <a:t>With input from:	Kathie </a:t>
            </a:r>
            <a:r>
              <a:rPr lang="en-US" sz="1600" dirty="0" err="1" smtClean="0"/>
              <a:t>Kishaba</a:t>
            </a:r>
            <a:r>
              <a:rPr lang="en-US" sz="1600" dirty="0" smtClean="0"/>
              <a:t>, DWR Deputy Director of Business Operations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		</a:t>
            </a:r>
            <a:r>
              <a:rPr lang="en-US" sz="1600" dirty="0" err="1" smtClean="0"/>
              <a:t>Duard</a:t>
            </a:r>
            <a:r>
              <a:rPr lang="en-US" sz="1600" dirty="0" smtClean="0"/>
              <a:t> </a:t>
            </a:r>
            <a:r>
              <a:rPr lang="en-US" sz="1600" dirty="0" err="1" smtClean="0"/>
              <a:t>MacFarland</a:t>
            </a:r>
            <a:r>
              <a:rPr lang="en-US" sz="1600" dirty="0" smtClean="0"/>
              <a:t>, DWR Budget Office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6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600" dirty="0" smtClean="0"/>
              <a:t>Reviewed by:	Len Marino, Chief Engineer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ISSUE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u="sng" dirty="0">
                <a:solidFill>
                  <a:srgbClr val="FFC000"/>
                </a:solidFill>
              </a:rPr>
              <a:t>What should the role of the </a:t>
            </a:r>
            <a:r>
              <a:rPr lang="en-US" sz="2800" u="sng" dirty="0" smtClean="0">
                <a:solidFill>
                  <a:srgbClr val="FFC000"/>
                </a:solidFill>
              </a:rPr>
              <a:t>Board members </a:t>
            </a:r>
            <a:r>
              <a:rPr lang="en-US" sz="2800" u="sng" dirty="0">
                <a:solidFill>
                  <a:srgbClr val="FFC000"/>
                </a:solidFill>
              </a:rPr>
              <a:t>be in the preparation, adoption, and amendment of the </a:t>
            </a:r>
            <a:r>
              <a:rPr lang="en-US" sz="2800" u="sng" dirty="0" smtClean="0">
                <a:solidFill>
                  <a:srgbClr val="FFC000"/>
                </a:solidFill>
              </a:rPr>
              <a:t>Board’s annual </a:t>
            </a:r>
            <a:r>
              <a:rPr lang="en-US" sz="2800" u="sng" dirty="0">
                <a:solidFill>
                  <a:srgbClr val="FFC000"/>
                </a:solidFill>
              </a:rPr>
              <a:t>budget</a:t>
            </a:r>
            <a:r>
              <a:rPr lang="en-US" sz="2800" u="sng" dirty="0" smtClean="0">
                <a:solidFill>
                  <a:srgbClr val="FFC000"/>
                </a:solidFill>
              </a:rPr>
              <a:t>?</a:t>
            </a:r>
          </a:p>
          <a:p>
            <a:pPr>
              <a:spcBef>
                <a:spcPts val="1800"/>
              </a:spcBef>
              <a:defRPr/>
            </a:pPr>
            <a:endParaRPr lang="en-US" sz="2600" dirty="0"/>
          </a:p>
          <a:p>
            <a:pPr>
              <a:buNone/>
              <a:defRPr/>
            </a:pPr>
            <a:r>
              <a:rPr lang="en-US" sz="2800" u="sng" dirty="0" smtClean="0">
                <a:solidFill>
                  <a:srgbClr val="FFC000"/>
                </a:solidFill>
                <a:latin typeface="Calibri" pitchFamily="34" charset="0"/>
              </a:rPr>
              <a:t>Any Board involvement must </a:t>
            </a:r>
            <a:r>
              <a:rPr lang="en-US" sz="2800" u="sng" dirty="0" smtClean="0">
                <a:solidFill>
                  <a:srgbClr val="FFC000"/>
                </a:solidFill>
              </a:rPr>
              <a:t>be carried out </a:t>
            </a:r>
            <a:r>
              <a:rPr lang="en-US" sz="2800" u="sng" dirty="0" smtClean="0">
                <a:solidFill>
                  <a:srgbClr val="FFC000"/>
                </a:solidFill>
                <a:latin typeface="Calibri" pitchFamily="34" charset="0"/>
              </a:rPr>
              <a:t>within all State budget requirements and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u="sng" dirty="0" smtClean="0">
                <a:solidFill>
                  <a:srgbClr val="FFC000"/>
                </a:solidFill>
              </a:rPr>
              <a:t>In recent years: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/>
              <a:t>Board staff submits proposed changes in baseline budget to DWR Budget Office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/>
              <a:t>DWR Budget Office review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/>
              <a:t>DWR Executive Management review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/>
              <a:t>Natural Resources Agency review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/>
              <a:t>Department of Finance review for final approval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/>
              <a:t>Staff implements approved changes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BUDGET PROCESS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28600" y="1295400"/>
            <a:ext cx="42672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Fiscal year runs July 1 – June 30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Constitution requires Governor to submit proposed budget to Legislature by January 10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Budget reviewed by Legislative Analyst’s Office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Formal budget hearings in various committees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Legislature enacts a budget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Governor approves Budget Act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Executive Branch administers budget through the year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half" idx="1"/>
          </p:nvPr>
        </p:nvSpPr>
        <p:spPr>
          <a:xfrm>
            <a:off x="4648200" y="1295400"/>
            <a:ext cx="4267200" cy="52578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BUDGET TIMELINE (1 of 2)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28600" y="1295400"/>
            <a:ext cx="4267200" cy="5257800"/>
          </a:xfrm>
        </p:spPr>
        <p:txBody>
          <a:bodyPr/>
          <a:lstStyle/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March to June – State departments prepare Budget Change Concept Papers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Early June – Concept Papers submitted to Agency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Mid-July – Agency decisions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Through fall – Budget Change Papers (BCP) developed</a:t>
            </a:r>
          </a:p>
          <a:p>
            <a:pPr lvl="1">
              <a:spcBef>
                <a:spcPts val="2800"/>
              </a:spcBef>
              <a:buClr>
                <a:srgbClr val="FFFF00"/>
              </a:buClr>
              <a:defRPr/>
            </a:pPr>
            <a:r>
              <a:rPr lang="en-US" sz="2050" dirty="0" smtClean="0"/>
              <a:t>to Agency mid-August</a:t>
            </a:r>
          </a:p>
          <a:p>
            <a:pPr lvl="1">
              <a:spcBef>
                <a:spcPts val="2800"/>
              </a:spcBef>
              <a:buClr>
                <a:srgbClr val="FFFF00"/>
              </a:buClr>
              <a:defRPr/>
            </a:pPr>
            <a:r>
              <a:rPr lang="en-US" sz="2050" dirty="0" smtClean="0"/>
              <a:t>to DOF mid-September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half" idx="1"/>
          </p:nvPr>
        </p:nvSpPr>
        <p:spPr>
          <a:xfrm>
            <a:off x="4648200" y="1295400"/>
            <a:ext cx="4267200" cy="5257800"/>
          </a:xfrm>
        </p:spPr>
        <p:txBody>
          <a:bodyPr/>
          <a:lstStyle/>
          <a:p>
            <a:r>
              <a:rPr lang="en-US" dirty="0" smtClean="0"/>
              <a:t>By Jan 10 – Governor releases proposed budget</a:t>
            </a:r>
          </a:p>
          <a:p>
            <a:r>
              <a:rPr lang="en-US" dirty="0" smtClean="0"/>
              <a:t>Feb to early May – Legislative review</a:t>
            </a:r>
          </a:p>
          <a:p>
            <a:r>
              <a:rPr lang="en-US" dirty="0" smtClean="0"/>
              <a:t>Jan-April 1 – Spring Finance Letters propose changes to proposed budget</a:t>
            </a:r>
          </a:p>
          <a:p>
            <a:r>
              <a:rPr lang="en-US" dirty="0" smtClean="0"/>
              <a:t>April 1 – Governor’s “April Letter” to Legislature</a:t>
            </a:r>
          </a:p>
          <a:p>
            <a:r>
              <a:rPr lang="en-US" dirty="0" smtClean="0"/>
              <a:t>May Revise BCPs – late budget needs not in proposed budget</a:t>
            </a:r>
          </a:p>
          <a:p>
            <a:r>
              <a:rPr lang="en-US" dirty="0" smtClean="0"/>
              <a:t>By May 14 – Governor releases May Revision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3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BUDGET TIMELINE (2 of 2)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28600" y="1295400"/>
            <a:ext cx="42672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Late May to June – Senate and Assembly prepare their versions of the budget</a:t>
            </a:r>
          </a:p>
          <a:p>
            <a:pPr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/>
              <a:t>Late May to June – </a:t>
            </a:r>
            <a:r>
              <a:rPr lang="en-US" sz="2050" dirty="0" smtClean="0"/>
              <a:t>Differences resolved in committee, leaders meet to address outstanding issues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June 15th – Constitutional deadline for Legislature to pass a budget bill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July 1 – New fiscal (budget) year begins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half" idx="1"/>
          </p:nvPr>
        </p:nvSpPr>
        <p:spPr>
          <a:xfrm>
            <a:off x="4648200" y="1295400"/>
            <a:ext cx="4267200" cy="5257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 (1 of 2)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28600" y="1295400"/>
            <a:ext cx="42672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December – Board staff meets with DWR Budget Office to review current budget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January – staff develops materials to:</a:t>
            </a:r>
          </a:p>
          <a:p>
            <a:pPr lvl="1">
              <a:spcBef>
                <a:spcPts val="2800"/>
              </a:spcBef>
              <a:buClr>
                <a:srgbClr val="FFFF00"/>
              </a:buClr>
              <a:defRPr/>
            </a:pPr>
            <a:r>
              <a:rPr lang="en-US" sz="2050" dirty="0" smtClean="0"/>
              <a:t>review historical budget and expenditures</a:t>
            </a:r>
          </a:p>
          <a:p>
            <a:pPr lvl="1">
              <a:spcBef>
                <a:spcPts val="2800"/>
              </a:spcBef>
              <a:buClr>
                <a:srgbClr val="FFFF00"/>
              </a:buClr>
              <a:defRPr/>
            </a:pPr>
            <a:r>
              <a:rPr lang="en-US" sz="2050" dirty="0" smtClean="0"/>
              <a:t>Discuss current workload demands and additional resource needs</a:t>
            </a:r>
            <a:endParaRPr lang="en-US" sz="2050" dirty="0"/>
          </a:p>
          <a:p>
            <a:pPr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/>
              <a:t>February </a:t>
            </a:r>
            <a:r>
              <a:rPr lang="en-US" sz="2050" dirty="0" smtClean="0"/>
              <a:t>– Board public workshop to discuss above and consider proposals for budget changes</a:t>
            </a:r>
            <a:endParaRPr lang="en-US" sz="20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half" idx="1"/>
          </p:nvPr>
        </p:nvSpPr>
        <p:spPr>
          <a:xfrm>
            <a:off x="4648200" y="1295400"/>
            <a:ext cx="4267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March – staff and Board Executive Committee complete Budget Change </a:t>
            </a:r>
            <a:r>
              <a:rPr lang="en-US" sz="2100" dirty="0"/>
              <a:t>Concept</a:t>
            </a:r>
            <a:r>
              <a:rPr lang="en-US" dirty="0" smtClean="0"/>
              <a:t> papers for submittal to Budget Office</a:t>
            </a:r>
          </a:p>
          <a:p>
            <a:r>
              <a:rPr lang="en-US" dirty="0" smtClean="0"/>
              <a:t>Board President and / or Executive Officer may meet with DWR Executive Review Team in support of Board Concept Papers</a:t>
            </a:r>
          </a:p>
          <a:p>
            <a:r>
              <a:rPr lang="en-US" dirty="0" smtClean="0"/>
              <a:t>Early June – Budget Office submits Concept papers to Agency</a:t>
            </a:r>
          </a:p>
          <a:p>
            <a:r>
              <a:rPr lang="en-US" dirty="0" smtClean="0"/>
              <a:t>June - Board President and / or Executive Officer will meet with Agency Staff if needed in support of Board Concept Papers</a:t>
            </a:r>
          </a:p>
          <a:p>
            <a:r>
              <a:rPr lang="en-US" dirty="0" smtClean="0"/>
              <a:t>Mid July – Concept Paper decisions from Agency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 (2 of 2)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28600" y="1295400"/>
            <a:ext cx="42672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Late July – Board staff (in coordination with Executive Committee, and assisted by Budget Office) prepare and submit detailed Budget Change Proposals (BCP) to Budget Office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Mid August – Budget Office transmits all DWR and Board BCPs to Agency</a:t>
            </a:r>
          </a:p>
          <a:p>
            <a:pPr eaLnBrk="1" hangingPunct="1"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Mid September – Agency approved BCPs transmitted to Department of Finance</a:t>
            </a:r>
          </a:p>
          <a:p>
            <a:pPr>
              <a:spcBef>
                <a:spcPts val="2800"/>
              </a:spcBef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050" dirty="0" smtClean="0"/>
              <a:t>Fall to December – Board staff may continue work with Budget Office to further refine BCPs in response to DOF inquiries prior to January proposed budget</a:t>
            </a:r>
            <a:endParaRPr lang="en-US" sz="20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half" idx="1"/>
          </p:nvPr>
        </p:nvSpPr>
        <p:spPr>
          <a:xfrm>
            <a:off x="4648200" y="1295400"/>
            <a:ext cx="4267200" cy="52578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The Governor’s </a:t>
            </a:r>
            <a:r>
              <a:rPr lang="en-US" dirty="0">
                <a:solidFill>
                  <a:srgbClr val="FFC000"/>
                </a:solidFill>
              </a:rPr>
              <a:t>Budget </a:t>
            </a:r>
            <a:r>
              <a:rPr lang="en-US" dirty="0" smtClean="0">
                <a:solidFill>
                  <a:srgbClr val="FFC000"/>
                </a:solidFill>
              </a:rPr>
              <a:t>is confidential</a:t>
            </a:r>
          </a:p>
          <a:p>
            <a:r>
              <a:rPr lang="en-US" dirty="0" smtClean="0"/>
              <a:t>Specific </a:t>
            </a:r>
            <a:r>
              <a:rPr lang="en-US" dirty="0"/>
              <a:t>details regarding future Budget Change Concepts and Proposals should be avoided in public </a:t>
            </a:r>
            <a:r>
              <a:rPr lang="en-US" dirty="0" smtClean="0"/>
              <a:t>discussions (i.e., Board meetings) including:</a:t>
            </a:r>
          </a:p>
          <a:p>
            <a:pPr lvl="1"/>
            <a:r>
              <a:rPr lang="en-US" dirty="0" smtClean="0"/>
              <a:t>dollar amounts</a:t>
            </a:r>
          </a:p>
          <a:p>
            <a:pPr lvl="1"/>
            <a:r>
              <a:rPr lang="en-US" dirty="0" smtClean="0"/>
              <a:t>position classifications</a:t>
            </a:r>
          </a:p>
          <a:p>
            <a:pPr lvl="1"/>
            <a:r>
              <a:rPr lang="en-US" dirty="0" smtClean="0"/>
              <a:t>intent </a:t>
            </a:r>
            <a:r>
              <a:rPr lang="en-US" dirty="0"/>
              <a:t>to submit concepts or </a:t>
            </a:r>
            <a:r>
              <a:rPr lang="en-US" dirty="0" smtClean="0"/>
              <a:t>proposals to Administration</a:t>
            </a:r>
          </a:p>
          <a:p>
            <a:r>
              <a:rPr lang="en-US" dirty="0" smtClean="0"/>
              <a:t>Public </a:t>
            </a:r>
            <a:r>
              <a:rPr lang="en-US" dirty="0"/>
              <a:t>discussion should be limited to analyses of workload demands and resource needs without specific </a:t>
            </a:r>
            <a:r>
              <a:rPr lang="en-US" dirty="0" smtClean="0"/>
              <a:t>dollars, number of position, </a:t>
            </a:r>
            <a:r>
              <a:rPr lang="en-US" dirty="0"/>
              <a:t>or classifications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FFC000"/>
                </a:solidFill>
              </a:rPr>
              <a:t>When this item </a:t>
            </a:r>
            <a:r>
              <a:rPr lang="en-US" u="sng" dirty="0" smtClean="0">
                <a:solidFill>
                  <a:srgbClr val="FFC000"/>
                </a:solidFill>
              </a:rPr>
              <a:t>is </a:t>
            </a:r>
            <a:r>
              <a:rPr lang="en-US" u="sng" dirty="0">
                <a:solidFill>
                  <a:srgbClr val="FFC000"/>
                </a:solidFill>
              </a:rPr>
              <a:t>brought to the </a:t>
            </a:r>
            <a:r>
              <a:rPr lang="en-US" u="sng" dirty="0" smtClean="0">
                <a:solidFill>
                  <a:srgbClr val="FFC000"/>
                </a:solidFill>
              </a:rPr>
              <a:t>Board for </a:t>
            </a:r>
            <a:r>
              <a:rPr lang="en-US" u="sng" dirty="0">
                <a:solidFill>
                  <a:srgbClr val="FFC000"/>
                </a:solidFill>
              </a:rPr>
              <a:t>its final approval </a:t>
            </a:r>
            <a:r>
              <a:rPr lang="en-US" u="sng" dirty="0" smtClean="0">
                <a:solidFill>
                  <a:srgbClr val="FFC000"/>
                </a:solidFill>
              </a:rPr>
              <a:t>staff </a:t>
            </a:r>
            <a:r>
              <a:rPr lang="en-US" u="sng" dirty="0">
                <a:solidFill>
                  <a:srgbClr val="FFC000"/>
                </a:solidFill>
              </a:rPr>
              <a:t>will recommend that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Board approve the proposed </a:t>
            </a:r>
            <a:r>
              <a:rPr lang="en-US" dirty="0" smtClean="0"/>
              <a:t>process as </a:t>
            </a:r>
            <a:r>
              <a:rPr lang="en-US" dirty="0"/>
              <a:t>outlined </a:t>
            </a:r>
            <a:r>
              <a:rPr lang="en-US" dirty="0" smtClean="0"/>
              <a:t>in </a:t>
            </a:r>
            <a:r>
              <a:rPr lang="en-US" i="1" dirty="0" smtClean="0">
                <a:solidFill>
                  <a:srgbClr val="FFC000"/>
                </a:solidFill>
              </a:rPr>
              <a:t>“Proposed Involvement of the CVFPB in </a:t>
            </a:r>
            <a:r>
              <a:rPr lang="en-US" i="1" dirty="0">
                <a:solidFill>
                  <a:srgbClr val="FFC000"/>
                </a:solidFill>
              </a:rPr>
              <a:t>the Annual Budget Process”</a:t>
            </a:r>
            <a:r>
              <a:rPr lang="en-US" dirty="0"/>
              <a:t> on pages 3 thru 4 of </a:t>
            </a:r>
            <a:r>
              <a:rPr lang="en-US" dirty="0" smtClean="0"/>
              <a:t>today’s Concept Paper, and</a:t>
            </a:r>
          </a:p>
          <a:p>
            <a:endParaRPr lang="en-US" dirty="0" smtClean="0"/>
          </a:p>
          <a:p>
            <a:r>
              <a:rPr lang="en-US" dirty="0" smtClean="0"/>
              <a:t>This process will be </a:t>
            </a:r>
            <a:r>
              <a:rPr lang="en-US" dirty="0"/>
              <a:t>converted to </a:t>
            </a:r>
            <a:r>
              <a:rPr lang="en-US" dirty="0" smtClean="0"/>
              <a:t>a </a:t>
            </a:r>
            <a:r>
              <a:rPr lang="en-US" i="1" dirty="0" smtClean="0">
                <a:solidFill>
                  <a:srgbClr val="FFC000"/>
                </a:solidFill>
              </a:rPr>
              <a:t>“Standard Operating Procedure”</a:t>
            </a:r>
            <a:r>
              <a:rPr lang="en-US" dirty="0" smtClean="0"/>
              <a:t> and </a:t>
            </a:r>
            <a:r>
              <a:rPr lang="en-US" dirty="0"/>
              <a:t>incorporated into the CVFPB’s </a:t>
            </a:r>
            <a:r>
              <a:rPr lang="en-US" i="1" dirty="0">
                <a:solidFill>
                  <a:srgbClr val="FFC000"/>
                </a:solidFill>
              </a:rPr>
              <a:t>“Administrative Policies and Procedures Manual”</a:t>
            </a:r>
            <a:r>
              <a:rPr lang="en-US" dirty="0"/>
              <a:t> when the manual is developed by the staff in the coming months.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692</Words>
  <Application>Microsoft Office PowerPoint</Application>
  <PresentationFormat>On-screen Show (4:3)</PresentationFormat>
  <Paragraphs>96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Informational Briefing Agenda item 5c  Concept to Involve the Board more Actively in the Annual Budget Process  January 10, 2014</vt:lpstr>
      <vt:lpstr>ISSUE</vt:lpstr>
      <vt:lpstr>HISTORY</vt:lpstr>
      <vt:lpstr>STATE BUDGET PROCESS</vt:lpstr>
      <vt:lpstr>STATE BUDGET TIMELINE (1 of 2)</vt:lpstr>
      <vt:lpstr>STATE BUDGET TIMELINE (2 of 2)</vt:lpstr>
      <vt:lpstr>PROPOSED PROCESS (1 of 2)</vt:lpstr>
      <vt:lpstr>PROPOSED PROCESS (2 of 2)</vt:lpstr>
      <vt:lpstr>UPCOMING RECOMMENDATION</vt:lpstr>
      <vt:lpstr>QUESTIONS &amp; 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Butler, Eric@DWR</cp:lastModifiedBy>
  <cp:revision>52</cp:revision>
  <dcterms:created xsi:type="dcterms:W3CDTF">2010-03-04T17:56:25Z</dcterms:created>
  <dcterms:modified xsi:type="dcterms:W3CDTF">2014-01-09T20:07:14Z</dcterms:modified>
</cp:coreProperties>
</file>