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61" r:id="rId4"/>
    <p:sldId id="260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58" r:id="rId14"/>
    <p:sldId id="25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41" autoAdjust="0"/>
  </p:normalViewPr>
  <p:slideViewPr>
    <p:cSldViewPr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85493-43AE-4D19-82DF-F8970048B76C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34779D-ED63-488C-B221-576469EB2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LSJLD 5, 14, 15 – inactive</a:t>
            </a:r>
          </a:p>
          <a:p>
            <a:r>
              <a:rPr lang="en-US" dirty="0" smtClean="0"/>
              <a:t>Maintenance Area 05 Unit 1 – Inactive</a:t>
            </a:r>
          </a:p>
          <a:p>
            <a:r>
              <a:rPr lang="en-US" dirty="0" smtClean="0"/>
              <a:t>Maintenance Area 05 Unit 2 – Inactive</a:t>
            </a:r>
          </a:p>
          <a:p>
            <a:r>
              <a:rPr lang="en-US" dirty="0" smtClean="0"/>
              <a:t>Brannan</a:t>
            </a:r>
            <a:r>
              <a:rPr lang="en-US" baseline="0" dirty="0" smtClean="0"/>
              <a:t> – Andrus LMD and RD 556 - Inactive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779D-ED63-488C-B221-576469EB27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Signed March 26, 2013</a:t>
            </a:r>
          </a:p>
          <a:p>
            <a:r>
              <a:rPr lang="en-US" dirty="0" smtClean="0"/>
              <a:t>Inactive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C37AD-317A-4EEF-9013-39E862ACF43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</a:t>
            </a:r>
            <a:r>
              <a:rPr lang="en-US" dirty="0" smtClean="0"/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 placed above and upstream of drop structure. 2 pipes placed thru fill, but filled in with sediment. Only way for water to pass the drop structure is thru culverts on headwalls of the drop structure.</a:t>
            </a:r>
            <a:r>
              <a:rPr lang="en-US" dirty="0" smtClean="0"/>
              <a:t> </a:t>
            </a:r>
            <a:r>
              <a:rPr lang="en-US" baseline="0" dirty="0" smtClean="0"/>
              <a:t>Channel design flow is 5,000 </a:t>
            </a:r>
            <a:r>
              <a:rPr lang="en-US" baseline="0" dirty="0" err="1" smtClean="0"/>
              <a:t>cfs</a:t>
            </a:r>
            <a:r>
              <a:rPr lang="en-US" baseline="0" dirty="0" smtClean="0"/>
              <a:t>.  </a:t>
            </a:r>
            <a:endParaRPr lang="en-US" dirty="0" smtClean="0"/>
          </a:p>
          <a:p>
            <a:r>
              <a:rPr lang="en-US" dirty="0" smtClean="0"/>
              <a:t>Top Right: Head cutting in channel</a:t>
            </a:r>
            <a:r>
              <a:rPr lang="en-US" baseline="0" dirty="0" smtClean="0"/>
              <a:t> downstream of bridge. </a:t>
            </a:r>
            <a:r>
              <a:rPr lang="en-US" baseline="0" dirty="0" smtClean="0"/>
              <a:t>Bottom </a:t>
            </a:r>
            <a:r>
              <a:rPr lang="en-US" baseline="0" dirty="0" smtClean="0"/>
              <a:t>of channel to bottom of scour is about 40 feet.</a:t>
            </a:r>
          </a:p>
          <a:p>
            <a:r>
              <a:rPr lang="en-US" baseline="0" dirty="0" smtClean="0"/>
              <a:t>Bottom Left: Animal Burrow</a:t>
            </a:r>
          </a:p>
          <a:p>
            <a:r>
              <a:rPr lang="en-US" baseline="0" dirty="0" smtClean="0"/>
              <a:t>Bottom </a:t>
            </a:r>
            <a:r>
              <a:rPr lang="en-US" baseline="0" dirty="0" smtClean="0"/>
              <a:t>Right: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LS slope. Possible seepage location.  Vegetation obscures ring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C37AD-317A-4EEF-9013-39E862ACF43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Signed Marc</a:t>
            </a:r>
            <a:r>
              <a:rPr lang="en-US" baseline="0" dirty="0" smtClean="0"/>
              <a:t>h 26, 2013</a:t>
            </a:r>
          </a:p>
          <a:p>
            <a:r>
              <a:rPr lang="en-US" baseline="0" dirty="0" smtClean="0"/>
              <a:t>Inactive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779D-ED63-488C-B221-576469EB27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Bottom Left: </a:t>
            </a:r>
            <a:r>
              <a:rPr lang="en-US" sz="1200" dirty="0" smtClean="0">
                <a:solidFill>
                  <a:srgbClr val="000000"/>
                </a:solidFill>
              </a:rPr>
              <a:t>Culvert through levee; unable to locate waterside outlet; landside is silted in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Bottom Right: </a:t>
            </a:r>
            <a:r>
              <a:rPr lang="en-US" sz="1200" dirty="0" smtClean="0"/>
              <a:t>Erosion and bank caving on the landside at ditch about 35 feet long and 4 to 6 feet vertically above water elevation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779D-ED63-488C-B221-576469EB27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Signed</a:t>
            </a:r>
            <a:r>
              <a:rPr lang="en-US" baseline="0" dirty="0" smtClean="0"/>
              <a:t> March 27, 2013</a:t>
            </a:r>
          </a:p>
          <a:p>
            <a:r>
              <a:rPr lang="en-US" baseline="0" dirty="0" smtClean="0"/>
              <a:t>Inactive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779D-ED63-488C-B221-576469EB27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</a:t>
            </a:r>
            <a:r>
              <a:rPr lang="en-US" baseline="0" dirty="0" smtClean="0"/>
              <a:t> Left: </a:t>
            </a:r>
            <a:r>
              <a:rPr lang="en-US" sz="1200" dirty="0" smtClean="0">
                <a:solidFill>
                  <a:srgbClr val="000000"/>
                </a:solidFill>
              </a:rPr>
              <a:t>culvert is missing both flap and sluice gates</a:t>
            </a:r>
            <a:endParaRPr lang="en-US" baseline="0" dirty="0" smtClean="0"/>
          </a:p>
          <a:p>
            <a:r>
              <a:rPr lang="en-US" baseline="0" dirty="0" smtClean="0"/>
              <a:t>Bottom Left: </a:t>
            </a:r>
            <a:r>
              <a:rPr lang="en-US" sz="1200" dirty="0" smtClean="0">
                <a:solidFill>
                  <a:srgbClr val="000000"/>
                </a:solidFill>
              </a:rPr>
              <a:t>Waterside flap gate is missing</a:t>
            </a:r>
            <a:endParaRPr lang="en-US" baseline="0" dirty="0" smtClean="0"/>
          </a:p>
          <a:p>
            <a:r>
              <a:rPr lang="en-US" baseline="0" dirty="0" smtClean="0"/>
              <a:t>Bottom Right: Animal Burrows </a:t>
            </a:r>
            <a:r>
              <a:rPr lang="en-US" sz="1200" dirty="0" smtClean="0">
                <a:solidFill>
                  <a:srgbClr val="000000"/>
                </a:solidFill>
              </a:rPr>
              <a:t>were up to 48 inches deep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779D-ED63-488C-B221-576469EB27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Signed</a:t>
            </a:r>
            <a:r>
              <a:rPr lang="en-US" baseline="0" dirty="0" smtClean="0"/>
              <a:t> March 26, 2013</a:t>
            </a:r>
          </a:p>
          <a:p>
            <a:r>
              <a:rPr lang="en-US" baseline="0" dirty="0" smtClean="0"/>
              <a:t>Inactive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779D-ED63-488C-B221-576469EB27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Top: </a:t>
            </a:r>
            <a:r>
              <a:rPr lang="en-US" sz="1200" dirty="0" smtClean="0">
                <a:solidFill>
                  <a:srgbClr val="000000"/>
                </a:solidFill>
              </a:rPr>
              <a:t>Single burrow on the levee crown;5 inches wide; 8.5 feet deep. Few small burrows on waterside</a:t>
            </a:r>
            <a:endParaRPr lang="en-US" baseline="0" dirty="0" smtClean="0"/>
          </a:p>
          <a:p>
            <a:r>
              <a:rPr lang="en-US" baseline="0" dirty="0" smtClean="0"/>
              <a:t>Bottom Left: historical sand boils. Two sites, one at mid LS slope, another 2 ft above toe, with sandbag ring barriers. According to LMA this boil spot was from 1997 flood and no further mitigation has been made.</a:t>
            </a:r>
          </a:p>
          <a:p>
            <a:r>
              <a:rPr lang="en-US" baseline="0" dirty="0" smtClean="0"/>
              <a:t>Bottom Right: </a:t>
            </a:r>
            <a:r>
              <a:rPr lang="en-US" sz="1200" dirty="0" smtClean="0">
                <a:solidFill>
                  <a:srgbClr val="000000"/>
                </a:solidFill>
              </a:rPr>
              <a:t>Extensive erosion and slope failure site on the waterside slope and bank. 70 feet wide, up to 12 feet deep and extends up to 30 feet into the slope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779D-ED63-488C-B221-576469EB27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Left:</a:t>
            </a:r>
            <a:r>
              <a:rPr lang="en-US" baseline="0" dirty="0" smtClean="0"/>
              <a:t> Crack on the LS shoulder below the guard rail and along the asphalt surfacing about 200 ft long, 14 inches wide, up to 18 inches deep, with about 3 inches of vertical displacement.</a:t>
            </a:r>
          </a:p>
          <a:p>
            <a:r>
              <a:rPr lang="en-US" baseline="0" dirty="0" smtClean="0"/>
              <a:t>Top Right: Surface runoff erosion rills on the WS slope from crest to bank up to 5 ft wide and up to 24 inches deep every 25 to 50 ft. Condition extends for 300 ft.</a:t>
            </a:r>
          </a:p>
          <a:p>
            <a:r>
              <a:rPr lang="en-US" baseline="0" dirty="0" smtClean="0"/>
              <a:t>Bottom Left: </a:t>
            </a:r>
            <a:r>
              <a:rPr lang="en-US" sz="1200" dirty="0" smtClean="0">
                <a:solidFill>
                  <a:srgbClr val="000000"/>
                </a:solidFill>
              </a:rPr>
              <a:t>Abandoned concrete box culvert crossing through the levee, with the culvert invert about 6 feet below the crown.</a:t>
            </a:r>
            <a:endParaRPr lang="en-US" baseline="0" dirty="0" smtClean="0"/>
          </a:p>
          <a:p>
            <a:r>
              <a:rPr lang="en-US" baseline="0" dirty="0" smtClean="0"/>
              <a:t>Bottom Right: Concrete brick shed cuts into the lower half of the LS slope. Utility pole located 5 ft from LS toe.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779D-ED63-488C-B221-576469EB27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Signed March 26, 2013</a:t>
            </a:r>
          </a:p>
          <a:p>
            <a:r>
              <a:rPr lang="en-US" dirty="0" smtClean="0"/>
              <a:t>Inactive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C37AD-317A-4EEF-9013-39E862ACF43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14505-9B94-4DC2-BF67-B2842F1D3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6E24-DE3D-47D7-9499-F2EA7E1B1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78E7-33AC-43DC-BF91-343787A89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D566-8F7A-4F44-BAB0-198261C1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05E4-84AD-4354-9CEE-5EB7BB36F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AE86-C928-41C9-AEA3-CD78E6F36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3E87-15C4-44EF-B7E9-EA6DB634C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4973-FCB7-42FA-80A9-4A08C656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6462-1D2B-4892-8F38-677243054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726B-5A3B-47A7-BA45-81EFAD3C9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97836-4D1E-4ACC-869D-B6E904AEF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8FA9-E87B-48F3-B5DA-04AC56973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FloodFighter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334000" y="15049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9" descr="FloodFighter4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3810000" y="3381375"/>
            <a:ext cx="533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3" descr="ppt_camo_bkgrnd-0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1" descr="white_curv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1925" y="1571625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USACE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5334000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/>
              <a:t>US Army Corps of Engineers</a:t>
            </a:r>
          </a:p>
          <a:p>
            <a:pPr>
              <a:defRPr/>
            </a:pPr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DEC92955-ADC1-40D0-B149-EDB0B9859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001000" cy="20574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CVFPB Meeting April 5, 2013</a:t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USACE INSPECTION RESULTS</a:t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Meegan G Nagy, PE</a:t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Levee Safety Program Manager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\\crystal\geotech\LEVEE SAFETY\Periodic Inspections\Submittals\PI Complete Filing System\Brannan-Andrus LMD - RD 0556\Database\inspection_projects\BRN2\2011_p\photos\USACE_CESPK_BRN2_2011_p_0264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71850"/>
            <a:ext cx="3886200" cy="2914650"/>
          </a:xfrm>
          <a:prstGeom prst="rect">
            <a:avLst/>
          </a:prstGeom>
          <a:noFill/>
        </p:spPr>
      </p:pic>
      <p:pic>
        <p:nvPicPr>
          <p:cNvPr id="9219" name="Picture 3" descr="\\crystal\geotech\LEVEE SAFETY\Periodic Inspections\Submittals\PI Complete Filing System\Brannan-Andrus LMD - RD 0556\Database\inspection_projects\BRN2\2011_p\photos\USACE_CESPK_BRN2_2011_p_0583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3733800" cy="2789412"/>
          </a:xfrm>
          <a:prstGeom prst="rect">
            <a:avLst/>
          </a:prstGeom>
          <a:noFill/>
        </p:spPr>
      </p:pic>
      <p:pic>
        <p:nvPicPr>
          <p:cNvPr id="9220" name="Picture 4" descr="\\crystal\geotech\LEVEE SAFETY\Periodic Inspections\Submittals\PI Complete Filing System\Brannan-Andrus LMD - RD 0556\Database\inspection_projects\BRN2\2011_p\photos\USACE_CESPK_BRN2_2011_p_0502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8600"/>
            <a:ext cx="3837692" cy="2867026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429000"/>
            <a:ext cx="38290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LSJLD – Units 5, 14, 15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L2PMCRTL\Desktop\Ca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686800" cy="552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LSJLD – Units 5, 14, 15</a:t>
            </a:r>
            <a:endParaRPr lang="en-US" sz="36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990600"/>
            <a:ext cx="7295817" cy="53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O:\ICW\!_Inspections\_System Folders\LSJLD-Units 5, 14, and 15 - Ash and Berenda Slghs\2011 - CEI UI\Supporting Info\Original Photos\R0015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3886200" cy="2857500"/>
          </a:xfrm>
          <a:prstGeom prst="rect">
            <a:avLst/>
          </a:prstGeom>
          <a:noFill/>
        </p:spPr>
      </p:pic>
      <p:pic>
        <p:nvPicPr>
          <p:cNvPr id="1027" name="Picture 3" descr="O:\ICW\!_Inspections\_System Folders\LSJLD-Units 5, 14, and 15 - Ash and Berenda Slghs\2011 - CEI UI\Supporting Info\Original Photos\R0015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"/>
            <a:ext cx="3886200" cy="2914650"/>
          </a:xfrm>
          <a:prstGeom prst="rect">
            <a:avLst/>
          </a:prstGeom>
          <a:noFill/>
        </p:spPr>
      </p:pic>
      <p:pic>
        <p:nvPicPr>
          <p:cNvPr id="1028" name="Picture 4" descr="O:\ICW\!_Inspections\_System Folders\LSJLD-Units 5, 14, and 15 - Ash and Berenda Slghs\2011 - CEI UI\Supporting Info\Original Photos\R00153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3810000" cy="2857500"/>
          </a:xfrm>
          <a:prstGeom prst="rect">
            <a:avLst/>
          </a:prstGeom>
          <a:noFill/>
        </p:spPr>
      </p:pic>
      <p:pic>
        <p:nvPicPr>
          <p:cNvPr id="1029" name="Picture 5" descr="O:\ICW\!_Inspections\_System Folders\LSJLD-Units 5, 14, and 15 - Ash and Berenda Slghs\2011 - CEI UI\Supporting Info\Original Photos\R00154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Maintenance Area 05</a:t>
            </a:r>
            <a:endParaRPr lang="en-US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4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Maintenance Area 05 – Unit 1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1195"/>
            <a:ext cx="8077199" cy="420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S:\Adrian Gotauco\Butte Creek Photos\MA5B\USACE_CESPK_MA5B_2011_p_004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80661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S:\Adrian Gotauco\Butte Creek Photos\MA5A\USACE_CESPK_MA5A_2011_p_0226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Maintenance Area 05 – Unit 2</a:t>
            </a:r>
            <a:endParaRPr lang="en-US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553024" cy="447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S:\Adrian Gotauco\Butte Creek Photos\MA5D\2011_p\photos\USACE_CESPK_MA5D_2011_p_015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3886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:\Adrian Gotauco\Butte Creek Photos\MA5C\USACE_CESPK_MA5C_2011_p_0231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886200" cy="291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Brannan-Andrus LMD – RD 0556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L2PMCRTL\Desktop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153400" cy="5374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Brannan-Andrus LMD – RD 0556</a:t>
            </a:r>
            <a:endParaRPr lang="en-US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8001000" cy="48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\\crystal\geotech\LEVEE SAFETY\Periodic Inspections\Submittals\PI Complete Filing System\Brannan-Andrus LMD - RD 0556\Database\inspection_projects\BRN1\2011_p\photos\USACE_CESPK_BRN1_2011_p_0103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4155634" cy="2771775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28999"/>
            <a:ext cx="3886200" cy="29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04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621</TotalTime>
  <Words>513</Words>
  <Application>Microsoft Office PowerPoint</Application>
  <PresentationFormat>On-screen Show (4:3)</PresentationFormat>
  <Paragraphs>49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Theme1</vt:lpstr>
      <vt:lpstr>Slide Master</vt:lpstr>
      <vt:lpstr>CVFPB Meeting April 5, 2013  USACE INSPECTION RESULTS  Meegan G Nagy, PE Levee Safety Program Manager</vt:lpstr>
      <vt:lpstr>Maintenance Area 05</vt:lpstr>
      <vt:lpstr>Maintenance Area 05 – Unit 1</vt:lpstr>
      <vt:lpstr>Slide 4</vt:lpstr>
      <vt:lpstr>Maintenance Area 05 – Unit 2</vt:lpstr>
      <vt:lpstr>Slide 6</vt:lpstr>
      <vt:lpstr>Brannan-Andrus LMD – RD 0556</vt:lpstr>
      <vt:lpstr>Brannan-Andrus LMD – RD 0556</vt:lpstr>
      <vt:lpstr>Slide 9</vt:lpstr>
      <vt:lpstr>Slide 10</vt:lpstr>
      <vt:lpstr>LSJLD – Units 5, 14, 15</vt:lpstr>
      <vt:lpstr>LSJLD – Units 5, 14, 15</vt:lpstr>
      <vt:lpstr>Slide 13</vt:lpstr>
    </vt:vector>
  </TitlesOfParts>
  <Company>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CVFPB Meeting   USACE INSPECTION RESULTS  Meegan G Nagy, PE Levee Safety Program Manager</dc:title>
  <dc:creator>l2cooklp</dc:creator>
  <cp:lastModifiedBy>L2PMCRTL</cp:lastModifiedBy>
  <cp:revision>35</cp:revision>
  <dcterms:created xsi:type="dcterms:W3CDTF">2013-04-02T15:22:37Z</dcterms:created>
  <dcterms:modified xsi:type="dcterms:W3CDTF">2013-04-04T00:40:39Z</dcterms:modified>
</cp:coreProperties>
</file>