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handoutMasterIdLst>
    <p:handoutMasterId r:id="rId17"/>
  </p:handoutMasterIdLst>
  <p:sldIdLst>
    <p:sldId id="277" r:id="rId3"/>
    <p:sldId id="339" r:id="rId4"/>
    <p:sldId id="367" r:id="rId5"/>
    <p:sldId id="368" r:id="rId6"/>
    <p:sldId id="369" r:id="rId7"/>
    <p:sldId id="345" r:id="rId8"/>
    <p:sldId id="344" r:id="rId9"/>
    <p:sldId id="353" r:id="rId10"/>
    <p:sldId id="356" r:id="rId11"/>
    <p:sldId id="346" r:id="rId12"/>
    <p:sldId id="358" r:id="rId13"/>
    <p:sldId id="370" r:id="rId14"/>
    <p:sldId id="36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FFCC"/>
    <a:srgbClr val="F3F7C3"/>
    <a:srgbClr val="03187F"/>
    <a:srgbClr val="004A82"/>
    <a:srgbClr val="82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56" autoAdjust="0"/>
    <p:restoredTop sz="91809" autoAdjust="0"/>
  </p:normalViewPr>
  <p:slideViewPr>
    <p:cSldViewPr>
      <p:cViewPr>
        <p:scale>
          <a:sx n="100" d="100"/>
          <a:sy n="100" d="100"/>
        </p:scale>
        <p:origin x="-48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38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>
                <a:solidFill>
                  <a:schemeClr val="tx1"/>
                </a:solidFill>
              </a:rPr>
              <a:t>83 - </a:t>
            </a:r>
            <a:r>
              <a:rPr lang="en-US" sz="2000" dirty="0" smtClean="0">
                <a:solidFill>
                  <a:schemeClr val="tx1"/>
                </a:solidFill>
              </a:rPr>
              <a:t>PL</a:t>
            </a:r>
            <a:r>
              <a:rPr lang="en-US" sz="2000" baseline="0" dirty="0" smtClean="0">
                <a:solidFill>
                  <a:schemeClr val="tx1"/>
                </a:solidFill>
              </a:rPr>
              <a:t> </a:t>
            </a:r>
            <a:r>
              <a:rPr lang="en-US" sz="2000" baseline="0" dirty="0">
                <a:solidFill>
                  <a:schemeClr val="tx1"/>
                </a:solidFill>
              </a:rPr>
              <a:t>84-99 LMA GOAL </a:t>
            </a:r>
            <a:r>
              <a:rPr lang="en-US" sz="2000" baseline="0" dirty="0" smtClean="0">
                <a:solidFill>
                  <a:schemeClr val="tx1"/>
                </a:solidFill>
              </a:rPr>
              <a:t>FORMS ISSUED </a:t>
            </a:r>
            <a:r>
              <a:rPr lang="en-US" sz="2000" baseline="0" dirty="0">
                <a:solidFill>
                  <a:schemeClr val="tx1"/>
                </a:solidFill>
              </a:rPr>
              <a:t>FOR 83 LEVEE SYSTEMS</a:t>
            </a:r>
            <a:endParaRPr lang="en-US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902666114104159"/>
          <c:y val="2.48707336630359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91739190495923"/>
          <c:y val="0.16380064446403403"/>
          <c:w val="0.69413012847078326"/>
          <c:h val="0.75076693212209955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GOAL FORMS ISSUED
83</a:t>
                    </a:r>
                    <a:endParaRPr lang="en-US" sz="250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.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GOAL FORMS NOT ISSUED
33</a:t>
                    </a:r>
                    <a:endParaRPr lang="en-US" sz="250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. </c:separator>
            </c:dLbl>
            <c:numFmt formatCode="General" sourceLinked="0"/>
            <c:txPr>
              <a:bodyPr/>
              <a:lstStyle/>
              <a:p>
                <a:pPr algn="ctr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. </c:separator>
            <c:showLeaderLines val="0"/>
          </c:dLbls>
          <c:cat>
            <c:strRef>
              <c:f>Sheet1!$F$126:$F$127</c:f>
              <c:strCache>
                <c:ptCount val="2"/>
                <c:pt idx="0">
                  <c:v>GOAL FORMS ISSUED</c:v>
                </c:pt>
                <c:pt idx="1">
                  <c:v>GOAL FORMS NOT ISSUED</c:v>
                </c:pt>
              </c:strCache>
            </c:strRef>
          </c:cat>
          <c:val>
            <c:numRef>
              <c:f>Sheet1!$G$126:$G$127</c:f>
              <c:numCache>
                <c:formatCode>General</c:formatCode>
                <c:ptCount val="2"/>
                <c:pt idx="0">
                  <c:v>83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/>
              <a:t>Levee System Status - Rehabilitation and Inspection Program (RIP)</a:t>
            </a:r>
          </a:p>
        </c:rich>
      </c:tx>
      <c:layout>
        <c:manualLayout>
          <c:xMode val="edge"/>
          <c:yMode val="edge"/>
          <c:x val="0.12453742098805727"/>
          <c:y val="1.7653719211024547E-2"/>
        </c:manualLayout>
      </c:layout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'Trend Chart'!$D$6</c:f>
              <c:strCache>
                <c:ptCount val="1"/>
                <c:pt idx="0">
                  <c:v>Active</c:v>
                </c:pt>
              </c:strCache>
            </c:strRef>
          </c:tx>
          <c:dLbls>
            <c:dLbl>
              <c:idx val="0"/>
              <c:layout>
                <c:manualLayout>
                  <c:x val="2.65035677879716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3122413007743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8148148148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4619883040935672E-2"/>
                  <c:y val="-3.431372549019608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Chart'!$I$5:$V$5</c:f>
              <c:numCache>
                <c:formatCode>m/d/yyyy</c:formatCode>
                <c:ptCount val="14"/>
                <c:pt idx="0">
                  <c:v>41355</c:v>
                </c:pt>
                <c:pt idx="1">
                  <c:v>41369</c:v>
                </c:pt>
                <c:pt idx="2">
                  <c:v>41390</c:v>
                </c:pt>
                <c:pt idx="3">
                  <c:v>41404</c:v>
                </c:pt>
                <c:pt idx="4">
                  <c:v>41410</c:v>
                </c:pt>
                <c:pt idx="5">
                  <c:v>41418</c:v>
                </c:pt>
                <c:pt idx="6">
                  <c:v>41439</c:v>
                </c:pt>
                <c:pt idx="7">
                  <c:v>41453</c:v>
                </c:pt>
                <c:pt idx="8">
                  <c:v>41478</c:v>
                </c:pt>
                <c:pt idx="9">
                  <c:v>41481</c:v>
                </c:pt>
                <c:pt idx="10">
                  <c:v>41502</c:v>
                </c:pt>
                <c:pt idx="11">
                  <c:v>41572</c:v>
                </c:pt>
                <c:pt idx="12">
                  <c:v>41596</c:v>
                </c:pt>
              </c:numCache>
            </c:numRef>
          </c:cat>
          <c:val>
            <c:numRef>
              <c:f>'Trend Chart'!$I$6:$U$6</c:f>
              <c:numCache>
                <c:formatCode>General</c:formatCode>
                <c:ptCount val="13"/>
                <c:pt idx="0">
                  <c:v>67</c:v>
                </c:pt>
                <c:pt idx="1">
                  <c:v>64</c:v>
                </c:pt>
                <c:pt idx="2">
                  <c:v>63</c:v>
                </c:pt>
                <c:pt idx="3">
                  <c:v>60</c:v>
                </c:pt>
                <c:pt idx="4">
                  <c:v>61</c:v>
                </c:pt>
                <c:pt idx="5">
                  <c:v>59</c:v>
                </c:pt>
                <c:pt idx="6">
                  <c:v>54</c:v>
                </c:pt>
                <c:pt idx="7">
                  <c:v>54</c:v>
                </c:pt>
                <c:pt idx="8">
                  <c:v>55</c:v>
                </c:pt>
                <c:pt idx="9">
                  <c:v>54</c:v>
                </c:pt>
                <c:pt idx="10">
                  <c:v>52</c:v>
                </c:pt>
                <c:pt idx="11">
                  <c:v>49</c:v>
                </c:pt>
                <c:pt idx="12">
                  <c:v>51</c:v>
                </c:pt>
              </c:numCache>
            </c:numRef>
          </c:val>
        </c:ser>
        <c:ser>
          <c:idx val="1"/>
          <c:order val="1"/>
          <c:tx>
            <c:strRef>
              <c:f>'Trend Chart'!$D$7</c:f>
              <c:strCache>
                <c:ptCount val="1"/>
                <c:pt idx="0">
                  <c:v>Inactive</c:v>
                </c:pt>
              </c:strCache>
            </c:strRef>
          </c:tx>
          <c:dLbls>
            <c:dLbl>
              <c:idx val="0"/>
              <c:layout>
                <c:manualLayout>
                  <c:x val="2.44648318042813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0322420929633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168724279835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3391812865497075E-2"/>
                  <c:y val="-3.676470588235294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Chart'!$I$5:$V$5</c:f>
              <c:numCache>
                <c:formatCode>m/d/yyyy</c:formatCode>
                <c:ptCount val="14"/>
                <c:pt idx="0">
                  <c:v>41355</c:v>
                </c:pt>
                <c:pt idx="1">
                  <c:v>41369</c:v>
                </c:pt>
                <c:pt idx="2">
                  <c:v>41390</c:v>
                </c:pt>
                <c:pt idx="3">
                  <c:v>41404</c:v>
                </c:pt>
                <c:pt idx="4">
                  <c:v>41410</c:v>
                </c:pt>
                <c:pt idx="5">
                  <c:v>41418</c:v>
                </c:pt>
                <c:pt idx="6">
                  <c:v>41439</c:v>
                </c:pt>
                <c:pt idx="7">
                  <c:v>41453</c:v>
                </c:pt>
                <c:pt idx="8">
                  <c:v>41478</c:v>
                </c:pt>
                <c:pt idx="9">
                  <c:v>41481</c:v>
                </c:pt>
                <c:pt idx="10">
                  <c:v>41502</c:v>
                </c:pt>
                <c:pt idx="11">
                  <c:v>41572</c:v>
                </c:pt>
                <c:pt idx="12">
                  <c:v>41596</c:v>
                </c:pt>
              </c:numCache>
            </c:numRef>
          </c:cat>
          <c:val>
            <c:numRef>
              <c:f>'Trend Chart'!$I$7:$U$7</c:f>
              <c:numCache>
                <c:formatCode>General</c:formatCode>
                <c:ptCount val="13"/>
                <c:pt idx="0">
                  <c:v>43</c:v>
                </c:pt>
                <c:pt idx="1">
                  <c:v>49</c:v>
                </c:pt>
                <c:pt idx="2">
                  <c:v>50</c:v>
                </c:pt>
                <c:pt idx="3">
                  <c:v>53</c:v>
                </c:pt>
                <c:pt idx="4">
                  <c:v>52</c:v>
                </c:pt>
                <c:pt idx="5">
                  <c:v>54</c:v>
                </c:pt>
                <c:pt idx="6">
                  <c:v>60</c:v>
                </c:pt>
                <c:pt idx="7">
                  <c:v>60</c:v>
                </c:pt>
                <c:pt idx="8">
                  <c:v>59</c:v>
                </c:pt>
                <c:pt idx="9">
                  <c:v>60</c:v>
                </c:pt>
                <c:pt idx="10">
                  <c:v>62</c:v>
                </c:pt>
                <c:pt idx="11">
                  <c:v>65</c:v>
                </c:pt>
                <c:pt idx="12">
                  <c:v>63</c:v>
                </c:pt>
              </c:numCache>
            </c:numRef>
          </c:val>
        </c:ser>
        <c:ser>
          <c:idx val="2"/>
          <c:order val="2"/>
          <c:tx>
            <c:strRef>
              <c:f>'Trend Chart'!$D$8</c:f>
              <c:strCache>
                <c:ptCount val="1"/>
                <c:pt idx="0">
                  <c:v>Partially Inactive</c:v>
                </c:pt>
              </c:strCache>
            </c:strRef>
          </c:tx>
          <c:dLbls>
            <c:dLbl>
              <c:idx val="0"/>
              <c:layout>
                <c:manualLayout>
                  <c:x val="1.22324159021406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348623853211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87654320987658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Chart'!$I$5:$V$5</c:f>
              <c:numCache>
                <c:formatCode>m/d/yyyy</c:formatCode>
                <c:ptCount val="14"/>
                <c:pt idx="0">
                  <c:v>41355</c:v>
                </c:pt>
                <c:pt idx="1">
                  <c:v>41369</c:v>
                </c:pt>
                <c:pt idx="2">
                  <c:v>41390</c:v>
                </c:pt>
                <c:pt idx="3">
                  <c:v>41404</c:v>
                </c:pt>
                <c:pt idx="4">
                  <c:v>41410</c:v>
                </c:pt>
                <c:pt idx="5">
                  <c:v>41418</c:v>
                </c:pt>
                <c:pt idx="6">
                  <c:v>41439</c:v>
                </c:pt>
                <c:pt idx="7">
                  <c:v>41453</c:v>
                </c:pt>
                <c:pt idx="8">
                  <c:v>41478</c:v>
                </c:pt>
                <c:pt idx="9">
                  <c:v>41481</c:v>
                </c:pt>
                <c:pt idx="10">
                  <c:v>41502</c:v>
                </c:pt>
                <c:pt idx="11">
                  <c:v>41572</c:v>
                </c:pt>
                <c:pt idx="12">
                  <c:v>41596</c:v>
                </c:pt>
              </c:numCache>
            </c:numRef>
          </c:cat>
          <c:val>
            <c:numRef>
              <c:f>'Trend Chart'!$I$8:$U$8</c:f>
              <c:numCache>
                <c:formatCode>General</c:formatCode>
                <c:ptCount val="13"/>
                <c:pt idx="0">
                  <c:v>8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57408"/>
        <c:axId val="126271488"/>
      </c:areaChart>
      <c:catAx>
        <c:axId val="126257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m/d/yyyy" sourceLinked="1"/>
        <c:majorTickMark val="none"/>
        <c:minorTickMark val="none"/>
        <c:tickLblPos val="nextTo"/>
        <c:spPr>
          <a:ln w="63500">
            <a:noFill/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126271488"/>
        <c:crosses val="autoZero"/>
        <c:auto val="0"/>
        <c:lblAlgn val="ctr"/>
        <c:lblOffset val="100"/>
        <c:tickLblSkip val="1"/>
        <c:noMultiLvlLbl val="1"/>
      </c:catAx>
      <c:valAx>
        <c:axId val="126271488"/>
        <c:scaling>
          <c:orientation val="minMax"/>
          <c:max val="118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126257408"/>
        <c:crosses val="autoZero"/>
        <c:crossBetween val="midCat"/>
        <c:majorUnit val="20"/>
        <c:minorUnit val="1"/>
      </c:valAx>
    </c:plotArea>
    <c:legend>
      <c:legendPos val="b"/>
      <c:layout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zero"/>
    <c:showDLblsOverMax val="0"/>
  </c:chart>
  <c:spPr>
    <a:solidFill>
      <a:srgbClr val="DDDDDD"/>
    </a:solidFill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/>
              <a:t>Levee System Status - Rehabilitation and Inspection Program (RIP)</a:t>
            </a:r>
          </a:p>
        </c:rich>
      </c:tx>
      <c:layout>
        <c:manualLayout>
          <c:xMode val="edge"/>
          <c:yMode val="edge"/>
          <c:x val="0.12453742098805727"/>
          <c:y val="1.7653719211024547E-2"/>
        </c:manualLayout>
      </c:layout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'Trend Chart'!$D$6</c:f>
              <c:strCache>
                <c:ptCount val="1"/>
                <c:pt idx="0">
                  <c:v>Active</c:v>
                </c:pt>
              </c:strCache>
            </c:strRef>
          </c:tx>
          <c:dLbls>
            <c:dLbl>
              <c:idx val="0"/>
              <c:layout>
                <c:manualLayout>
                  <c:x val="2.65035677879716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4095157817671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666666666666786E-2"/>
                  <c:y val="-1.851620399301947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8148148148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9005850141116422E-2"/>
                  <c:y val="-3.9215686274509803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Chart'!$I$5:$V$5</c:f>
              <c:numCache>
                <c:formatCode>m/d/yyyy</c:formatCode>
                <c:ptCount val="14"/>
                <c:pt idx="0">
                  <c:v>41355</c:v>
                </c:pt>
                <c:pt idx="1">
                  <c:v>41369</c:v>
                </c:pt>
                <c:pt idx="2">
                  <c:v>41390</c:v>
                </c:pt>
                <c:pt idx="3">
                  <c:v>41404</c:v>
                </c:pt>
                <c:pt idx="4">
                  <c:v>41410</c:v>
                </c:pt>
                <c:pt idx="5">
                  <c:v>41418</c:v>
                </c:pt>
                <c:pt idx="6">
                  <c:v>41439</c:v>
                </c:pt>
                <c:pt idx="7">
                  <c:v>41453</c:v>
                </c:pt>
                <c:pt idx="8">
                  <c:v>41478</c:v>
                </c:pt>
                <c:pt idx="9">
                  <c:v>41481</c:v>
                </c:pt>
                <c:pt idx="10">
                  <c:v>41502</c:v>
                </c:pt>
                <c:pt idx="11">
                  <c:v>41572</c:v>
                </c:pt>
                <c:pt idx="12">
                  <c:v>41596</c:v>
                </c:pt>
              </c:numCache>
            </c:numRef>
          </c:cat>
          <c:val>
            <c:numRef>
              <c:f>'Trend Chart'!$I$10:$U$10</c:f>
              <c:numCache>
                <c:formatCode>0%</c:formatCode>
                <c:ptCount val="13"/>
                <c:pt idx="0">
                  <c:v>0.56779661016949157</c:v>
                </c:pt>
                <c:pt idx="1">
                  <c:v>0.55172413793103448</c:v>
                </c:pt>
                <c:pt idx="2">
                  <c:v>0.5431034482758621</c:v>
                </c:pt>
                <c:pt idx="3">
                  <c:v>0.51724137931034486</c:v>
                </c:pt>
                <c:pt idx="4">
                  <c:v>0.5213675213675214</c:v>
                </c:pt>
                <c:pt idx="5">
                  <c:v>0.50862068965517238</c:v>
                </c:pt>
                <c:pt idx="6">
                  <c:v>0.46551724137931033</c:v>
                </c:pt>
                <c:pt idx="7">
                  <c:v>0.46551724137931033</c:v>
                </c:pt>
                <c:pt idx="8">
                  <c:v>0.47413793103448276</c:v>
                </c:pt>
                <c:pt idx="9">
                  <c:v>0.46551724137931033</c:v>
                </c:pt>
                <c:pt idx="10">
                  <c:v>0.44827586206896552</c:v>
                </c:pt>
                <c:pt idx="11">
                  <c:v>0.42241379310344829</c:v>
                </c:pt>
                <c:pt idx="12">
                  <c:v>0.43965517241379309</c:v>
                </c:pt>
              </c:numCache>
            </c:numRef>
          </c:val>
        </c:ser>
        <c:ser>
          <c:idx val="1"/>
          <c:order val="1"/>
          <c:tx>
            <c:strRef>
              <c:f>'Trend Chart'!$D$7</c:f>
              <c:strCache>
                <c:ptCount val="1"/>
                <c:pt idx="0">
                  <c:v>Inactive</c:v>
                </c:pt>
              </c:strCache>
            </c:strRef>
          </c:tx>
          <c:dLbls>
            <c:dLbl>
              <c:idx val="0"/>
              <c:layout>
                <c:manualLayout>
                  <c:x val="2.44648318042813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9080374296753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6666666666667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168724279835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9005850141116422E-2"/>
                  <c:y val="-6.127450980392156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Chart'!$I$5:$V$5</c:f>
              <c:numCache>
                <c:formatCode>m/d/yyyy</c:formatCode>
                <c:ptCount val="14"/>
                <c:pt idx="0">
                  <c:v>41355</c:v>
                </c:pt>
                <c:pt idx="1">
                  <c:v>41369</c:v>
                </c:pt>
                <c:pt idx="2">
                  <c:v>41390</c:v>
                </c:pt>
                <c:pt idx="3">
                  <c:v>41404</c:v>
                </c:pt>
                <c:pt idx="4">
                  <c:v>41410</c:v>
                </c:pt>
                <c:pt idx="5">
                  <c:v>41418</c:v>
                </c:pt>
                <c:pt idx="6">
                  <c:v>41439</c:v>
                </c:pt>
                <c:pt idx="7">
                  <c:v>41453</c:v>
                </c:pt>
                <c:pt idx="8">
                  <c:v>41478</c:v>
                </c:pt>
                <c:pt idx="9">
                  <c:v>41481</c:v>
                </c:pt>
                <c:pt idx="10">
                  <c:v>41502</c:v>
                </c:pt>
                <c:pt idx="11">
                  <c:v>41572</c:v>
                </c:pt>
                <c:pt idx="12">
                  <c:v>41596</c:v>
                </c:pt>
              </c:numCache>
            </c:numRef>
          </c:cat>
          <c:val>
            <c:numRef>
              <c:f>'Trend Chart'!$I$11:$U$11</c:f>
              <c:numCache>
                <c:formatCode>0%</c:formatCode>
                <c:ptCount val="13"/>
                <c:pt idx="0">
                  <c:v>0.36440677966101692</c:v>
                </c:pt>
                <c:pt idx="1">
                  <c:v>0.42241379310344829</c:v>
                </c:pt>
                <c:pt idx="2">
                  <c:v>0.43103448275862066</c:v>
                </c:pt>
                <c:pt idx="3">
                  <c:v>0.45689655172413796</c:v>
                </c:pt>
                <c:pt idx="4">
                  <c:v>0.44444444444444442</c:v>
                </c:pt>
                <c:pt idx="5">
                  <c:v>0.46551724137931033</c:v>
                </c:pt>
                <c:pt idx="6">
                  <c:v>0.51724137931034486</c:v>
                </c:pt>
                <c:pt idx="7">
                  <c:v>0.51724137931034486</c:v>
                </c:pt>
                <c:pt idx="8">
                  <c:v>0.50862068965517238</c:v>
                </c:pt>
                <c:pt idx="9">
                  <c:v>0.51724137931034486</c:v>
                </c:pt>
                <c:pt idx="10">
                  <c:v>0.53448275862068961</c:v>
                </c:pt>
                <c:pt idx="11">
                  <c:v>0.56034482758620685</c:v>
                </c:pt>
                <c:pt idx="12">
                  <c:v>0.5431034482758621</c:v>
                </c:pt>
              </c:numCache>
            </c:numRef>
          </c:val>
        </c:ser>
        <c:ser>
          <c:idx val="2"/>
          <c:order val="2"/>
          <c:tx>
            <c:strRef>
              <c:f>'Trend Chart'!$D$8</c:f>
              <c:strCache>
                <c:ptCount val="1"/>
                <c:pt idx="0">
                  <c:v>Partially Inactive</c:v>
                </c:pt>
              </c:strCache>
            </c:strRef>
          </c:tx>
          <c:dLbls>
            <c:dLbl>
              <c:idx val="0"/>
              <c:layout>
                <c:manualLayout>
                  <c:x val="1.22324159021406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348623853211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529411764705879E-2"/>
                  <c:y val="2.3515579071134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87654320987658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Chart'!$I$5:$V$5</c:f>
              <c:numCache>
                <c:formatCode>m/d/yyyy</c:formatCode>
                <c:ptCount val="14"/>
                <c:pt idx="0">
                  <c:v>41355</c:v>
                </c:pt>
                <c:pt idx="1">
                  <c:v>41369</c:v>
                </c:pt>
                <c:pt idx="2">
                  <c:v>41390</c:v>
                </c:pt>
                <c:pt idx="3">
                  <c:v>41404</c:v>
                </c:pt>
                <c:pt idx="4">
                  <c:v>41410</c:v>
                </c:pt>
                <c:pt idx="5">
                  <c:v>41418</c:v>
                </c:pt>
                <c:pt idx="6">
                  <c:v>41439</c:v>
                </c:pt>
                <c:pt idx="7">
                  <c:v>41453</c:v>
                </c:pt>
                <c:pt idx="8">
                  <c:v>41478</c:v>
                </c:pt>
                <c:pt idx="9">
                  <c:v>41481</c:v>
                </c:pt>
                <c:pt idx="10">
                  <c:v>41502</c:v>
                </c:pt>
                <c:pt idx="11">
                  <c:v>41572</c:v>
                </c:pt>
                <c:pt idx="12">
                  <c:v>41596</c:v>
                </c:pt>
              </c:numCache>
            </c:numRef>
          </c:cat>
          <c:val>
            <c:numRef>
              <c:f>'Trend Chart'!$I$12:$U$12</c:f>
              <c:numCache>
                <c:formatCode>0%</c:formatCode>
                <c:ptCount val="13"/>
                <c:pt idx="0">
                  <c:v>6.7796610169491525E-2</c:v>
                </c:pt>
                <c:pt idx="1">
                  <c:v>2.5862068965517241E-2</c:v>
                </c:pt>
                <c:pt idx="2">
                  <c:v>2.5862068965517241E-2</c:v>
                </c:pt>
                <c:pt idx="3">
                  <c:v>2.5862068965517241E-2</c:v>
                </c:pt>
                <c:pt idx="4">
                  <c:v>2.564102564102564E-2</c:v>
                </c:pt>
                <c:pt idx="5">
                  <c:v>2.5862068965517241E-2</c:v>
                </c:pt>
                <c:pt idx="6">
                  <c:v>1.7241379310344827E-2</c:v>
                </c:pt>
                <c:pt idx="7">
                  <c:v>1.7241379310344827E-2</c:v>
                </c:pt>
                <c:pt idx="8">
                  <c:v>1.7241379310344827E-2</c:v>
                </c:pt>
                <c:pt idx="9">
                  <c:v>1.7241379310344827E-2</c:v>
                </c:pt>
                <c:pt idx="10">
                  <c:v>1.7241379310344827E-2</c:v>
                </c:pt>
                <c:pt idx="11">
                  <c:v>1.7241379310344827E-2</c:v>
                </c:pt>
                <c:pt idx="12">
                  <c:v>1.7241379310344827E-2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90560"/>
        <c:axId val="126337408"/>
      </c:areaChart>
      <c:catAx>
        <c:axId val="1262905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m/d/yyyy" sourceLinked="1"/>
        <c:majorTickMark val="none"/>
        <c:minorTickMark val="none"/>
        <c:tickLblPos val="nextTo"/>
        <c:spPr>
          <a:ln w="63500">
            <a:noFill/>
          </a:ln>
        </c:spPr>
        <c:txPr>
          <a:bodyPr rot="-2700000" vert="horz"/>
          <a:lstStyle/>
          <a:p>
            <a:pPr algn="ctr">
              <a:defRPr lang="en-US"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37408"/>
        <c:crosses val="autoZero"/>
        <c:auto val="0"/>
        <c:lblAlgn val="ctr"/>
        <c:lblOffset val="100"/>
        <c:tickLblSkip val="1"/>
        <c:noMultiLvlLbl val="1"/>
      </c:catAx>
      <c:valAx>
        <c:axId val="126337408"/>
        <c:scaling>
          <c:orientation val="minMax"/>
          <c:max val="1"/>
          <c:min val="0"/>
        </c:scaling>
        <c:delete val="1"/>
        <c:axPos val="l"/>
        <c:majorGridlines/>
        <c:numFmt formatCode="0%" sourceLinked="1"/>
        <c:majorTickMark val="none"/>
        <c:minorTickMark val="none"/>
        <c:tickLblPos val="none"/>
        <c:crossAx val="126290560"/>
        <c:crosses val="autoZero"/>
        <c:crossBetween val="midCat"/>
        <c:majorUnit val="20"/>
        <c:minorUnit val="1"/>
      </c:valAx>
    </c:plotArea>
    <c:legend>
      <c:legendPos val="b"/>
      <c:layout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zero"/>
    <c:showDLblsOverMax val="0"/>
  </c:chart>
  <c:spPr>
    <a:solidFill>
      <a:srgbClr val="DDDDDD"/>
    </a:solidFill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33 - </a:t>
            </a:r>
            <a:r>
              <a:rPr lang="en-US" sz="2000" dirty="0"/>
              <a:t>LEVEE SYSTEMS NOT ISSUED GOAL FORMS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7184515788174446"/>
          <c:y val="0.2256675075864541"/>
          <c:w val="0.50872975474348248"/>
          <c:h val="0.6910136124832549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6941157848689967"/>
                  <c:y val="-1.80708695295968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LOI </a:t>
                    </a:r>
                    <a:r>
                      <a:rPr lang="en-US" dirty="0" smtClean="0"/>
                      <a:t>APPROVED, </a:t>
                    </a:r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832274255191783E-3"/>
                  <c:y val="-2.89859446917781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LOI TRANSMITTED TO USACE</a:t>
                    </a:r>
                    <a:r>
                      <a:rPr lang="en-US" dirty="0"/>
                      <a:t>, 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045851176497677E-2"/>
                  <c:y val="0.1242943615100040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PROCESSING DRAFT </a:t>
                    </a:r>
                    <a:r>
                      <a:rPr lang="en-US" dirty="0" smtClean="0"/>
                      <a:t>LOI, </a:t>
                    </a:r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Sheet1!$K$125:$K$128</c:f>
              <c:strCache>
                <c:ptCount val="4"/>
                <c:pt idx="0">
                  <c:v>LOI Approved</c:v>
                </c:pt>
                <c:pt idx="1">
                  <c:v>LOI Transmitted to USACE</c:v>
                </c:pt>
                <c:pt idx="2">
                  <c:v>PROCESSING DRAFT LOI - NO FORM ISSUED</c:v>
                </c:pt>
                <c:pt idx="3">
                  <c:v>SEND GOAL FORM AFTER INSPECTION</c:v>
                </c:pt>
              </c:strCache>
            </c:strRef>
          </c:cat>
          <c:val>
            <c:numRef>
              <c:f>Sheet1!$L$125:$L$128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>
                <a:solidFill>
                  <a:schemeClr val="tx1"/>
                </a:solidFill>
              </a:rPr>
              <a:t>PL</a:t>
            </a:r>
            <a:r>
              <a:rPr lang="en-US" sz="2000" baseline="0">
                <a:solidFill>
                  <a:schemeClr val="tx1"/>
                </a:solidFill>
              </a:rPr>
              <a:t> 84-99 LMA GOAL FORMS, FORMS ISSUED FOR 83 LEVEE SYSTEMS</a:t>
            </a:r>
            <a:endParaRPr lang="en-US" sz="20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902666114104159"/>
          <c:y val="2.48707336630359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91739190495923"/>
          <c:y val="0.16380064446403403"/>
          <c:w val="0.69413012847078326"/>
          <c:h val="0.7507669321220995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7444617120228392"/>
                  <c:y val="-0.3366089238845144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GOAL FORMS ISSUED
83</a:t>
                    </a:r>
                    <a:endParaRPr lang="en-US" sz="250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.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GOAL FORMS NOT ISSUED
33</a:t>
                    </a:r>
                    <a:endParaRPr lang="en-US" sz="250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. </c:separator>
            </c:dLbl>
            <c:numFmt formatCode="General" sourceLinked="0"/>
            <c:txPr>
              <a:bodyPr/>
              <a:lstStyle/>
              <a:p>
                <a:pPr algn="ctr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. </c:separator>
            <c:showLeaderLines val="0"/>
          </c:dLbls>
          <c:cat>
            <c:strRef>
              <c:f>Sheet1!$F$126:$F$127</c:f>
              <c:strCache>
                <c:ptCount val="2"/>
                <c:pt idx="0">
                  <c:v>GOAL FORMS ISSUED</c:v>
                </c:pt>
                <c:pt idx="1">
                  <c:v>GOAL FORMS NOT ISSUED</c:v>
                </c:pt>
              </c:strCache>
            </c:strRef>
          </c:cat>
          <c:val>
            <c:numRef>
              <c:f>Sheet1!$G$126:$G$127</c:f>
              <c:numCache>
                <c:formatCode>General</c:formatCode>
                <c:ptCount val="2"/>
                <c:pt idx="0">
                  <c:v>83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>
                <a:solidFill>
                  <a:schemeClr val="tx1"/>
                </a:solidFill>
              </a:rPr>
              <a:t>PL 84-99 GOAL FORM RESPONSES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1"/>
              <c:layout>
                <c:manualLayout>
                  <c:x val="0.15564569231477643"/>
                  <c:y val="0.21043059834911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</c:dLbl>
            <c:txPr>
              <a:bodyPr/>
              <a:lstStyle/>
              <a:p>
                <a:pPr algn="ctr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</c:dLbls>
          <c:cat>
            <c:strRef>
              <c:f>Sheet1!$F$124:$F$125</c:f>
              <c:strCache>
                <c:ptCount val="2"/>
                <c:pt idx="0">
                  <c:v>RESPONSE RECEIVED</c:v>
                </c:pt>
                <c:pt idx="1">
                  <c:v>NO RESPONSE RECEIVED</c:v>
                </c:pt>
              </c:strCache>
            </c:strRef>
          </c:cat>
          <c:val>
            <c:numRef>
              <c:f>Sheet1!$G$124:$G$125</c:f>
              <c:numCache>
                <c:formatCode>General</c:formatCode>
                <c:ptCount val="2"/>
                <c:pt idx="0">
                  <c:v>65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>
                <a:solidFill>
                  <a:schemeClr val="tx1"/>
                </a:solidFill>
              </a:rPr>
              <a:t>83 - PL </a:t>
            </a:r>
            <a:r>
              <a:rPr lang="en-US" sz="2000" dirty="0">
                <a:solidFill>
                  <a:schemeClr val="tx1"/>
                </a:solidFill>
              </a:rPr>
              <a:t>84-99 GOAL </a:t>
            </a:r>
            <a:r>
              <a:rPr lang="en-US" sz="2000" dirty="0" smtClean="0">
                <a:solidFill>
                  <a:schemeClr val="tx1"/>
                </a:solidFill>
              </a:rPr>
              <a:t>FORMS ISSUED - RESPONSES</a:t>
            </a:r>
            <a:endParaRPr lang="en-US" sz="2000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RESPONSE RECEIVED, </a:t>
                    </a:r>
                    <a:r>
                      <a:rPr lang="en-US" smtClean="0"/>
                      <a:t>65</a:t>
                    </a:r>
                  </a:p>
                  <a:p>
                    <a:r>
                      <a:rPr lang="en-US" smtClean="0"/>
                      <a:t>(78%)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</c:dLbl>
            <c:dLbl>
              <c:idx val="1"/>
              <c:layout>
                <c:manualLayout>
                  <c:x val="0.15862918450983102"/>
                  <c:y val="0.222325084364454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 RESPONSE RECEIVED, </a:t>
                    </a:r>
                    <a:r>
                      <a:rPr lang="en-US" dirty="0" smtClean="0"/>
                      <a:t>18</a:t>
                    </a:r>
                  </a:p>
                  <a:p>
                    <a:r>
                      <a:rPr lang="en-US" dirty="0" smtClean="0"/>
                      <a:t>(22%)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</c:dLbl>
            <c:txPr>
              <a:bodyPr/>
              <a:lstStyle/>
              <a:p>
                <a:pPr algn="ctr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</c:dLbls>
          <c:cat>
            <c:strRef>
              <c:f>Sheet1!$F$124:$F$125</c:f>
              <c:strCache>
                <c:ptCount val="2"/>
                <c:pt idx="0">
                  <c:v>RESPONSE RECEIVED</c:v>
                </c:pt>
                <c:pt idx="1">
                  <c:v>NO RESPONSE RECEIVED</c:v>
                </c:pt>
              </c:strCache>
            </c:strRef>
          </c:cat>
          <c:val>
            <c:numRef>
              <c:f>Sheet1!$G$124:$G$125</c:f>
              <c:numCache>
                <c:formatCode>General</c:formatCode>
                <c:ptCount val="2"/>
                <c:pt idx="0">
                  <c:v>65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 RESPONSES RECEIVED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947854439823"/>
          <c:y val="0.16058465517897219"/>
          <c:w val="0.53436240368897925"/>
          <c:h val="0.7754468008750834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9.3297772862017417E-2"/>
                  <c:y val="8.37960744037430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</c:dLbl>
            <c:dLbl>
              <c:idx val="2"/>
              <c:layout>
                <c:manualLayout>
                  <c:x val="1.7332621602042363E-2"/>
                  <c:y val="-7.75120772946859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</c:dLbl>
            <c:dLbl>
              <c:idx val="5"/>
              <c:layout>
                <c:manualLayout>
                  <c:x val="-0.12754675226167889"/>
                  <c:y val="1.85138270759633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</c:dLbl>
            <c:txPr>
              <a:bodyPr/>
              <a:lstStyle/>
              <a:p>
                <a:pPr algn="ctr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Sheet1!$K$132:$K$137</c:f>
              <c:strCache>
                <c:ptCount val="6"/>
                <c:pt idx="0">
                  <c:v>PROCESSING LOI</c:v>
                </c:pt>
                <c:pt idx="1">
                  <c:v>LMA INTENDS TO SUBMIT A DRAFT LOI</c:v>
                </c:pt>
                <c:pt idx="2">
                  <c:v>PLAN TO REQUEST REINSPECTION</c:v>
                </c:pt>
                <c:pt idx="3">
                  <c:v>EXTENSION</c:v>
                </c:pt>
                <c:pt idx="4">
                  <c:v>DWR ONLY SYSTEMS - NO LOI</c:v>
                </c:pt>
                <c:pt idx="5">
                  <c:v>NO CHANGE</c:v>
                </c:pt>
              </c:strCache>
            </c:strRef>
          </c:cat>
          <c:val>
            <c:numRef>
              <c:f>Sheet1!$L$132:$L$137</c:f>
              <c:numCache>
                <c:formatCode>General</c:formatCode>
                <c:ptCount val="6"/>
                <c:pt idx="0">
                  <c:v>6</c:v>
                </c:pt>
                <c:pt idx="1">
                  <c:v>22</c:v>
                </c:pt>
                <c:pt idx="2">
                  <c:v>10</c:v>
                </c:pt>
                <c:pt idx="3">
                  <c:v>12</c:v>
                </c:pt>
                <c:pt idx="4">
                  <c:v>11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LOI'S FOR</a:t>
            </a:r>
            <a:r>
              <a:rPr lang="en-US" sz="2000" baseline="0" dirty="0" smtClean="0"/>
              <a:t> 34 SYSTEMS </a:t>
            </a:r>
            <a:r>
              <a:rPr lang="en-US" sz="2000" dirty="0" smtClean="0"/>
              <a:t>PLANNED</a:t>
            </a:r>
            <a:r>
              <a:rPr lang="en-US" sz="2000" dirty="0"/>
              <a:t>, DRAFT, SUBMITTED OR APPROVED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1539922641248788E-2"/>
                  <c:y val="-5.319525276731712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159736611870887E-2"/>
                  <c:y val="9.094297995359275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DRAFT </a:t>
                    </a:r>
                    <a:r>
                      <a:rPr lang="en-US" smtClean="0"/>
                      <a:t>SUBMITTED</a:t>
                    </a:r>
                    <a:r>
                      <a:rPr lang="en-US"/>
                      <a:t>, 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Sheet1!$F$129:$F$132</c:f>
              <c:strCache>
                <c:ptCount val="4"/>
                <c:pt idx="0">
                  <c:v>APPROVED</c:v>
                </c:pt>
                <c:pt idx="1">
                  <c:v>TO USACE</c:v>
                </c:pt>
                <c:pt idx="2">
                  <c:v>DRAFT SUBITTED</c:v>
                </c:pt>
                <c:pt idx="3">
                  <c:v>PLANNED</c:v>
                </c:pt>
              </c:strCache>
            </c:strRef>
          </c:cat>
          <c:val>
            <c:numRef>
              <c:f>Sheet1!$G$129:$G$132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7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/>
              <a:t>CVFPB - Enforcement Encroachment Tracker</a:t>
            </a:r>
          </a:p>
        </c:rich>
      </c:tx>
      <c:layout>
        <c:manualLayout>
          <c:xMode val="edge"/>
          <c:yMode val="edge"/>
          <c:x val="0.27720916564818715"/>
          <c:y val="2.0352789909358498E-2"/>
        </c:manualLayout>
      </c:layout>
      <c:overlay val="0"/>
    </c:title>
    <c:autoTitleDeleted val="0"/>
    <c:plotArea>
      <c:layout/>
      <c:areaChart>
        <c:grouping val="stacked"/>
        <c:varyColors val="0"/>
        <c:ser>
          <c:idx val="3"/>
          <c:order val="0"/>
          <c:tx>
            <c:strRef>
              <c:f>Sheet1!$E$3</c:f>
              <c:strCache>
                <c:ptCount val="1"/>
                <c:pt idx="0">
                  <c:v>Enforcement Closed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2.37489397794741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5438616687228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Sheet1!$B$4:$B$9</c:f>
              <c:numCache>
                <c:formatCode>m/d/yyyy</c:formatCode>
                <c:ptCount val="6"/>
                <c:pt idx="0">
                  <c:v>41428</c:v>
                </c:pt>
                <c:pt idx="1">
                  <c:v>41435</c:v>
                </c:pt>
                <c:pt idx="2">
                  <c:v>41463</c:v>
                </c:pt>
                <c:pt idx="3">
                  <c:v>41491</c:v>
                </c:pt>
                <c:pt idx="4">
                  <c:v>41568</c:v>
                </c:pt>
                <c:pt idx="5">
                  <c:v>41619</c:v>
                </c:pt>
              </c:numCache>
            </c:numRef>
          </c:cat>
          <c:val>
            <c:numRef>
              <c:f>Sheet1!$E$4:$E$9</c:f>
              <c:numCache>
                <c:formatCode>General</c:formatCode>
                <c:ptCount val="6"/>
                <c:pt idx="0">
                  <c:v>228</c:v>
                </c:pt>
                <c:pt idx="1">
                  <c:v>301</c:v>
                </c:pt>
                <c:pt idx="2">
                  <c:v>330</c:v>
                </c:pt>
                <c:pt idx="3">
                  <c:v>360</c:v>
                </c:pt>
                <c:pt idx="4">
                  <c:v>430</c:v>
                </c:pt>
                <c:pt idx="5">
                  <c:v>447</c:v>
                </c:pt>
              </c:numCache>
            </c:numRef>
          </c:val>
        </c:ser>
        <c:ser>
          <c:idx val="4"/>
          <c:order val="1"/>
          <c:tx>
            <c:strRef>
              <c:f>Sheet1!$D$3</c:f>
              <c:strCache>
                <c:ptCount val="1"/>
                <c:pt idx="0">
                  <c:v>Investigate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2.37489397794741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543861668722852E-2"/>
                  <c:y val="4.901959838281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Sheet1!$B$4:$B$9</c:f>
              <c:numCache>
                <c:formatCode>m/d/yyyy</c:formatCode>
                <c:ptCount val="6"/>
                <c:pt idx="0">
                  <c:v>41428</c:v>
                </c:pt>
                <c:pt idx="1">
                  <c:v>41435</c:v>
                </c:pt>
                <c:pt idx="2">
                  <c:v>41463</c:v>
                </c:pt>
                <c:pt idx="3">
                  <c:v>41491</c:v>
                </c:pt>
                <c:pt idx="4">
                  <c:v>41568</c:v>
                </c:pt>
                <c:pt idx="5">
                  <c:v>41619</c:v>
                </c:pt>
              </c:numCache>
            </c:numRef>
          </c:cat>
          <c:val>
            <c:numRef>
              <c:f>Sheet1!$D$4:$D$9</c:f>
              <c:numCache>
                <c:formatCode>General</c:formatCode>
                <c:ptCount val="6"/>
                <c:pt idx="0">
                  <c:v>381</c:v>
                </c:pt>
                <c:pt idx="1">
                  <c:v>373</c:v>
                </c:pt>
                <c:pt idx="2">
                  <c:v>365</c:v>
                </c:pt>
                <c:pt idx="3">
                  <c:v>347</c:v>
                </c:pt>
                <c:pt idx="4">
                  <c:v>418</c:v>
                </c:pt>
                <c:pt idx="5">
                  <c:v>429</c:v>
                </c:pt>
              </c:numCache>
            </c:numRef>
          </c:val>
        </c:ser>
        <c:ser>
          <c:idx val="5"/>
          <c:order val="2"/>
          <c:tx>
            <c:strRef>
              <c:f>Sheet1!$C$3</c:f>
              <c:strCache>
                <c:ptCount val="1"/>
                <c:pt idx="0">
                  <c:v>Active Enforcement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2.20525869380831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157896251542246E-2"/>
                  <c:y val="2.4509799191408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Sheet1!$B$4:$B$9</c:f>
              <c:numCache>
                <c:formatCode>m/d/yyyy</c:formatCode>
                <c:ptCount val="6"/>
                <c:pt idx="0">
                  <c:v>41428</c:v>
                </c:pt>
                <c:pt idx="1">
                  <c:v>41435</c:v>
                </c:pt>
                <c:pt idx="2">
                  <c:v>41463</c:v>
                </c:pt>
                <c:pt idx="3">
                  <c:v>41491</c:v>
                </c:pt>
                <c:pt idx="4">
                  <c:v>41568</c:v>
                </c:pt>
                <c:pt idx="5">
                  <c:v>41619</c:v>
                </c:pt>
              </c:numCache>
            </c:numRef>
          </c:cat>
          <c:val>
            <c:numRef>
              <c:f>Sheet1!$C$4:$C$9</c:f>
              <c:numCache>
                <c:formatCode>General</c:formatCode>
                <c:ptCount val="6"/>
                <c:pt idx="0">
                  <c:v>176</c:v>
                </c:pt>
                <c:pt idx="1">
                  <c:v>111</c:v>
                </c:pt>
                <c:pt idx="2">
                  <c:v>92</c:v>
                </c:pt>
                <c:pt idx="3">
                  <c:v>90</c:v>
                </c:pt>
                <c:pt idx="4">
                  <c:v>85</c:v>
                </c:pt>
                <c:pt idx="5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459264"/>
        <c:axId val="122460800"/>
      </c:areaChart>
      <c:catAx>
        <c:axId val="1224592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m/d/yyyy" sourceLinked="1"/>
        <c:majorTickMark val="none"/>
        <c:minorTickMark val="none"/>
        <c:tickLblPos val="nextTo"/>
        <c:spPr>
          <a:ln w="63500">
            <a:noFill/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122460800"/>
        <c:crosses val="autoZero"/>
        <c:auto val="0"/>
        <c:lblAlgn val="ctr"/>
        <c:lblOffset val="100"/>
        <c:tickLblSkip val="1"/>
        <c:noMultiLvlLbl val="1"/>
      </c:catAx>
      <c:valAx>
        <c:axId val="122460800"/>
        <c:scaling>
          <c:orientation val="minMax"/>
          <c:max val="1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noFill/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122459264"/>
        <c:crosses val="autoZero"/>
        <c:crossBetween val="midCat"/>
        <c:majorUnit val="100"/>
        <c:minorUnit val="1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zero"/>
    <c:showDLblsOverMax val="0"/>
  </c:chart>
  <c:spPr>
    <a:solidFill>
      <a:sysClr val="window" lastClr="FFFFFF">
        <a:lumMod val="85000"/>
      </a:sysClr>
    </a:solidFill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/>
              <a:t>CVFPB - Enforcement Encroachment Tracker</a:t>
            </a:r>
          </a:p>
        </c:rich>
      </c:tx>
      <c:layout>
        <c:manualLayout>
          <c:xMode val="edge"/>
          <c:yMode val="edge"/>
          <c:x val="0.27720916564818715"/>
          <c:y val="2.0352789909358498E-2"/>
        </c:manualLayout>
      </c:layout>
      <c:overlay val="0"/>
    </c:title>
    <c:autoTitleDeleted val="0"/>
    <c:plotArea>
      <c:layout/>
      <c:areaChart>
        <c:grouping val="stacked"/>
        <c:varyColors val="0"/>
        <c:ser>
          <c:idx val="4"/>
          <c:order val="0"/>
          <c:tx>
            <c:strRef>
              <c:f>Sheet1!$D$3</c:f>
              <c:strCache>
                <c:ptCount val="1"/>
                <c:pt idx="0">
                  <c:v>Investigate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2.37489397794741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543859649122698E-2"/>
                  <c:y val="-4.9019617303461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Sheet1!$B$4:$B$9</c:f>
              <c:numCache>
                <c:formatCode>m/d/yyyy</c:formatCode>
                <c:ptCount val="6"/>
                <c:pt idx="0">
                  <c:v>41428</c:v>
                </c:pt>
                <c:pt idx="1">
                  <c:v>41435</c:v>
                </c:pt>
                <c:pt idx="2">
                  <c:v>41463</c:v>
                </c:pt>
                <c:pt idx="3">
                  <c:v>41491</c:v>
                </c:pt>
                <c:pt idx="4">
                  <c:v>41568</c:v>
                </c:pt>
                <c:pt idx="5">
                  <c:v>41619</c:v>
                </c:pt>
              </c:numCache>
            </c:numRef>
          </c:cat>
          <c:val>
            <c:numRef>
              <c:f>Sheet1!$D$4:$D$9</c:f>
              <c:numCache>
                <c:formatCode>General</c:formatCode>
                <c:ptCount val="6"/>
                <c:pt idx="0">
                  <c:v>381</c:v>
                </c:pt>
                <c:pt idx="1">
                  <c:v>373</c:v>
                </c:pt>
                <c:pt idx="2">
                  <c:v>365</c:v>
                </c:pt>
                <c:pt idx="3">
                  <c:v>347</c:v>
                </c:pt>
                <c:pt idx="4">
                  <c:v>418</c:v>
                </c:pt>
                <c:pt idx="5">
                  <c:v>429</c:v>
                </c:pt>
              </c:numCache>
            </c:numRef>
          </c:val>
        </c:ser>
        <c:ser>
          <c:idx val="5"/>
          <c:order val="1"/>
          <c:tx>
            <c:strRef>
              <c:f>Sheet1!$C$3</c:f>
              <c:strCache>
                <c:ptCount val="1"/>
                <c:pt idx="0">
                  <c:v>Active Enforcement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2.20525869380831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619883040935779E-2"/>
                  <c:y val="-7.3529425955192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Sheet1!$B$4:$B$9</c:f>
              <c:numCache>
                <c:formatCode>m/d/yyyy</c:formatCode>
                <c:ptCount val="6"/>
                <c:pt idx="0">
                  <c:v>41428</c:v>
                </c:pt>
                <c:pt idx="1">
                  <c:v>41435</c:v>
                </c:pt>
                <c:pt idx="2">
                  <c:v>41463</c:v>
                </c:pt>
                <c:pt idx="3">
                  <c:v>41491</c:v>
                </c:pt>
                <c:pt idx="4">
                  <c:v>41568</c:v>
                </c:pt>
                <c:pt idx="5">
                  <c:v>41619</c:v>
                </c:pt>
              </c:numCache>
            </c:numRef>
          </c:cat>
          <c:val>
            <c:numRef>
              <c:f>Sheet1!$C$4:$C$9</c:f>
              <c:numCache>
                <c:formatCode>General</c:formatCode>
                <c:ptCount val="6"/>
                <c:pt idx="0">
                  <c:v>176</c:v>
                </c:pt>
                <c:pt idx="1">
                  <c:v>111</c:v>
                </c:pt>
                <c:pt idx="2">
                  <c:v>92</c:v>
                </c:pt>
                <c:pt idx="3">
                  <c:v>90</c:v>
                </c:pt>
                <c:pt idx="4">
                  <c:v>85</c:v>
                </c:pt>
                <c:pt idx="5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620608"/>
        <c:axId val="125622144"/>
      </c:areaChart>
      <c:catAx>
        <c:axId val="1256206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m/d/yyyy" sourceLinked="1"/>
        <c:majorTickMark val="none"/>
        <c:minorTickMark val="none"/>
        <c:tickLblPos val="nextTo"/>
        <c:spPr>
          <a:ln w="63500">
            <a:noFill/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125622144"/>
        <c:crosses val="autoZero"/>
        <c:auto val="0"/>
        <c:lblAlgn val="ctr"/>
        <c:lblOffset val="100"/>
        <c:tickLblSkip val="1"/>
        <c:noMultiLvlLbl val="1"/>
      </c:catAx>
      <c:valAx>
        <c:axId val="125622144"/>
        <c:scaling>
          <c:orientation val="minMax"/>
          <c:max val="6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noFill/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125620608"/>
        <c:crosses val="autoZero"/>
        <c:crossBetween val="midCat"/>
        <c:majorUnit val="100"/>
        <c:minorUnit val="1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zero"/>
    <c:showDLblsOverMax val="0"/>
  </c:chart>
  <c:spPr>
    <a:solidFill>
      <a:sysClr val="window" lastClr="FFFFFF">
        <a:lumMod val="85000"/>
      </a:sysClr>
    </a:solidFill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B9AE0760-5D37-4F09-B591-C63087B252AE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BCEB438B-29CB-4AF0-B528-2CA98A9A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4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FDB1EA0-47C7-4CEE-8CB5-FFFCA7020C6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8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3733800"/>
          </a:xfr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Title Placeholder 21"/>
          <p:cNvSpPr txBox="1">
            <a:spLocks/>
          </p:cNvSpPr>
          <p:nvPr userDrawn="1"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lue Highway" pitchFamily="2" charset="0"/>
                <a:ea typeface="+mj-ea"/>
                <a:cs typeface="+mj-cs"/>
              </a:rPr>
              <a:t> </a:t>
            </a:r>
            <a:endParaRPr kumimoji="0" lang="en-US" sz="4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600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7620000" cy="8382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>
                <a:latin typeface="Calibri" pitchFamily="34" charset="0"/>
              </a:rPr>
              <a:t/>
            </a:r>
            <a:br>
              <a:rPr lang="en-US" altLang="en-US" sz="4000" b="1">
                <a:latin typeface="Calibri" pitchFamily="34" charset="0"/>
              </a:rPr>
            </a:br>
            <a:endParaRPr lang="en-US" altLang="en-US" sz="4000" b="1"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362200"/>
            <a:ext cx="8305800" cy="3429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228600" y="228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3333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2133600"/>
            <a:ext cx="832167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i="1" dirty="0">
                <a:latin typeface="Garamond" pitchFamily="18" charset="0"/>
              </a:rPr>
              <a:t>Central Valley Flood Protection Board Meeting – Agenda Item No. </a:t>
            </a:r>
            <a:r>
              <a:rPr lang="en-US" altLang="en-US" sz="1200" i="1" dirty="0" smtClean="0">
                <a:latin typeface="Garamond" pitchFamily="18" charset="0"/>
              </a:rPr>
              <a:t>8</a:t>
            </a:r>
            <a:endParaRPr lang="en-US" altLang="en-US" sz="1200" i="1" dirty="0">
              <a:latin typeface="Garamond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818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1FB973E5-D437-4106-8FBC-D84C508B6EC8}" type="slidenum">
              <a:rPr lang="en-US" altLang="en-US" sz="1200">
                <a:latin typeface="Garamond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200">
              <a:latin typeface="Garamond" pitchFamily="18" charset="0"/>
            </a:endParaRPr>
          </a:p>
        </p:txBody>
      </p:sp>
      <p:pic>
        <p:nvPicPr>
          <p:cNvPr id="9" name="Picture 10" descr="CVFPB_logo_update3"/>
          <p:cNvPicPr preferRelativeResize="0"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7086600" y="658368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583680" y="6583680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LD1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E374-88D9-4721-91C2-A5E2FF2EC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90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BDD80-0F8F-472C-BD99-7CE47F8E3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2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22B96-64CD-40F6-8A70-3E00E15C5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7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07A55-C396-4DD4-AF5B-67E1D8B314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59C7-415B-4207-B56D-62ED2A45F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07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8D94F-C0EA-4515-94A7-9864848D9F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4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10C75-F9CE-4A83-9FBC-49D8F5220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 smtClean="0"/>
              <a:t>ENFORCEMENT REPORT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buClr>
                <a:srgbClr val="FFFF00"/>
              </a:buClr>
              <a:buSzPct val="80000"/>
              <a:buFont typeface="Wingdings" pitchFamily="2" charset="2"/>
              <a:buChar char="§"/>
              <a:defRPr sz="2400">
                <a:latin typeface="Calibri" pitchFamily="34" charset="0"/>
              </a:defRPr>
            </a:lvl1pPr>
            <a:lvl2pPr>
              <a:buClr>
                <a:srgbClr val="FFC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buClr>
                <a:srgbClr val="FF66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buClr>
                <a:srgbClr val="FF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buClr>
                <a:srgbClr val="D00028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6F266-9B12-4053-A6BC-CEB643202A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3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37F7-C083-410D-BBFA-00C1EC879B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1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88E09-7745-4119-BBC5-5913144FB5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76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93DD6-C777-45C5-87C8-DDD2589678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77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211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17D2-CD7F-4D0B-96FD-5A5E79F80E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5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05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spcBef>
                <a:spcPts val="12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2pPr>
            <a:lvl3pPr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4"/>
                </a:solidFill>
                <a:latin typeface="Calibri" pitchFamily="34" charset="0"/>
              </a:defRPr>
            </a:lvl3pPr>
            <a:lvl4pPr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spcBef>
                <a:spcPts val="1200"/>
              </a:spcBef>
              <a:buClr>
                <a:srgbClr val="A500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05401"/>
          </a:xfr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>
            <a:lvl1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None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Executive%20Officer's%20Report_2012_7.27.ppt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</p:txBody>
      </p:sp>
      <p:pic>
        <p:nvPicPr>
          <p:cNvPr id="7" name="Picture 6" descr="CVFPB_logo_update3"/>
          <p:cNvPicPr preferRelativeResize="0">
            <a:picLocks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65810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Central Valley Flood Protection Board Meeting – </a:t>
            </a:r>
            <a:r>
              <a:rPr lang="en-US" sz="1200" baseline="0" dirty="0" smtClean="0">
                <a:solidFill>
                  <a:schemeClr val="accent1"/>
                </a:solidFill>
              </a:rPr>
              <a:t> Enforcement Report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hlinkClick r:id="rId15" action="ppaction://hlinkpres?slideindex=1&amp;slidetitle="/>
          </p:cNvPr>
          <p:cNvSpPr/>
          <p:nvPr/>
        </p:nvSpPr>
        <p:spPr>
          <a:xfrm>
            <a:off x="6096000" y="6550223"/>
            <a:ext cx="16002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Exec.</a:t>
            </a:r>
            <a:r>
              <a:rPr lang="en-US" sz="1400" b="1" baseline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Report</a:t>
            </a:r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7543800" y="6550223"/>
            <a:ext cx="16002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500" b="1" u="none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Blue Highway" pitchFamily="2" charset="0"/>
          <a:ea typeface="+mj-ea"/>
          <a:cs typeface="+mj-cs"/>
        </a:defRPr>
      </a:lvl1pPr>
    </p:titleStyle>
    <p:bodyStyle>
      <a:lvl1pPr marL="651510" indent="-514350" algn="l" rtl="0" eaLnBrk="1" latinLnBrk="0" hangingPunct="1">
        <a:spcBef>
          <a:spcPct val="20000"/>
        </a:spcBef>
        <a:buClr>
          <a:schemeClr val="tx1"/>
        </a:buClr>
        <a:buSzPct val="65000"/>
        <a:buFont typeface="+mj-lt"/>
        <a:buAutoNum type="arabicParenR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1042416" indent="-457200" algn="l" rtl="0" eaLnBrk="1" latinLnBrk="0" hangingPunct="1">
        <a:spcBef>
          <a:spcPct val="20000"/>
        </a:spcBef>
        <a:buClr>
          <a:schemeClr val="tx1">
            <a:lumMod val="65000"/>
          </a:schemeClr>
        </a:buClr>
        <a:buSzPct val="80000"/>
        <a:buFont typeface="+mj-lt"/>
        <a:buAutoNum type="arabicParenR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362456" indent="-457200" algn="l" rtl="0" eaLnBrk="1" latinLnBrk="0" hangingPunct="1">
        <a:spcBef>
          <a:spcPct val="20000"/>
        </a:spcBef>
        <a:buClr>
          <a:schemeClr val="tx1"/>
        </a:buClr>
        <a:buSzPct val="95000"/>
        <a:buFont typeface="+mj-lt"/>
        <a:buAutoNum type="arabicPeriod"/>
        <a:defRPr kumimoji="0" sz="2200" kern="1200">
          <a:solidFill>
            <a:schemeClr val="tx1">
              <a:lumMod val="50000"/>
            </a:schemeClr>
          </a:solidFill>
          <a:latin typeface="Calibri" pitchFamily="34" charset="0"/>
          <a:ea typeface="+mn-ea"/>
          <a:cs typeface="+mn-cs"/>
        </a:defRPr>
      </a:lvl3pPr>
      <a:lvl4pPr marL="1627632" indent="-457200" algn="l" rtl="0" eaLnBrk="1" latinLnBrk="0" hangingPunct="1">
        <a:spcBef>
          <a:spcPct val="20000"/>
        </a:spcBef>
        <a:buClr>
          <a:schemeClr val="tx1"/>
        </a:buClr>
        <a:buSzPct val="100000"/>
        <a:buFont typeface="+mj-lt"/>
        <a:buAutoNum type="arabicParenR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19656" indent="-457200" algn="l" rtl="0" eaLnBrk="1" latinLnBrk="0" hangingPunct="1">
        <a:spcBef>
          <a:spcPct val="20000"/>
        </a:spcBef>
        <a:buClr>
          <a:schemeClr val="tx1"/>
        </a:buClr>
        <a:buFont typeface="+mj-lt"/>
        <a:buAutoNum type="arabicParenR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F09EDA-0FC0-4801-BB0A-75270265568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</a:rPr>
              <a:t>BUILDING STRONG</a:t>
            </a:r>
            <a:r>
              <a:rPr lang="en-US" sz="1400" b="1" baseline="-25000">
                <a:solidFill>
                  <a:srgbClr val="000000"/>
                </a:solidFill>
              </a:rPr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LMA%20Goal%20Form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229600" cy="3733800"/>
          </a:xfrm>
        </p:spPr>
        <p:txBody>
          <a:bodyPr/>
          <a:lstStyle/>
          <a:p>
            <a:pPr marL="0" indent="0"/>
            <a:r>
              <a:rPr lang="en-US" dirty="0" smtClean="0"/>
              <a:t>Status Update on ENFORCEMENT staff’s ACTIVITY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1"/>
                </a:solidFill>
              </a:rPr>
              <a:t>Michael C. wright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chief, enforcement Section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3600" dirty="0" err="1" smtClean="0">
                <a:solidFill>
                  <a:schemeClr val="tx1"/>
                </a:solidFill>
              </a:rPr>
              <a:t>december</a:t>
            </a:r>
            <a:r>
              <a:rPr lang="en-US" sz="3600" dirty="0" smtClean="0">
                <a:solidFill>
                  <a:schemeClr val="tx1"/>
                </a:solidFill>
              </a:rPr>
              <a:t> 20, 2013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0"/>
            </a:srgbClr>
          </a:solidFill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lue Highway" pitchFamily="2" charset="0"/>
                <a:ea typeface="+mj-ea"/>
                <a:cs typeface="+mj-cs"/>
              </a:rPr>
              <a:t>ENFORCEMENT REPORT</a:t>
            </a:r>
            <a:endParaRPr kumimoji="0" lang="en-US" sz="40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Rec_Board\ECLU\Encroachment Control\353.Sacramento.IrrigationStructure.Howard.(9501-A + 17445)\Photos + Maps\10152013\DSC019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92"/>
          <a:stretch/>
        </p:blipFill>
        <p:spPr bwMode="auto">
          <a:xfrm>
            <a:off x="9525" y="0"/>
            <a:ext cx="3981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:\Rec_Board\ECLU\Encroachment Control\353.Sacramento.IrrigationStructure.Howard.(9501-A + 17445)\Photos + Maps\10152013\DSC01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0"/>
            <a:ext cx="5143500" cy="6858000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3352800" cy="685800"/>
          </a:xfrm>
          <a:solidFill>
            <a:schemeClr val="tx1">
              <a:lumMod val="95000"/>
              <a:alpha val="50000"/>
            </a:schemeClr>
          </a:solidFill>
        </p:spPr>
        <p:txBody>
          <a:bodyPr/>
          <a:lstStyle/>
          <a:p>
            <a:pPr marL="57150" indent="0" algn="ctr">
              <a:buClrTx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Enforcement Action No. 2013-353 (BEFORE):</a:t>
            </a:r>
          </a:p>
          <a:p>
            <a:pPr marL="57150" indent="0" algn="ctr">
              <a:buClrTx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Sacramento River – Colusa County</a:t>
            </a:r>
          </a:p>
          <a:p>
            <a:pPr marL="571500" lvl="1" indent="-514350">
              <a:spcBef>
                <a:spcPts val="800"/>
              </a:spcBef>
            </a:pPr>
            <a:endParaRPr lang="en-US" dirty="0" smtClean="0"/>
          </a:p>
          <a:p>
            <a:pPr marL="571500" lvl="1" indent="-514350">
              <a:spcBef>
                <a:spcPts val="8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10025" y="6400800"/>
            <a:ext cx="2209800" cy="381000"/>
          </a:xfrm>
          <a:prstGeom prst="rect">
            <a:avLst/>
          </a:prstGeom>
          <a:solidFill>
            <a:schemeClr val="tx1">
              <a:lumMod val="95000"/>
              <a:alpha val="50000"/>
            </a:schemeClr>
          </a:solidFill>
        </p:spPr>
        <p:txBody>
          <a:bodyPr vert="horz">
            <a:noAutofit/>
          </a:bodyPr>
          <a:lstStyle>
            <a:lvl1pPr marL="651510" indent="-514350" algn="l" rtl="0" eaLnBrk="1" latinLnBrk="0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042416" indent="-457200" algn="l" rtl="0" eaLnBrk="1" latinLnBrk="0" hangingPunct="1">
              <a:spcBef>
                <a:spcPct val="200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2pPr>
            <a:lvl3pPr marL="1362456" indent="-457200" algn="l" rtl="0" eaLnBrk="1" latinLnBrk="0" hangingPunct="1"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27632" indent="-457200" algn="l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19656" indent="-457200" algn="l" rtl="0" eaLnBrk="1" latinLnBrk="0" hangingPunct="1">
              <a:spcBef>
                <a:spcPct val="20000"/>
              </a:spcBef>
              <a:buClr>
                <a:srgbClr val="D00028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ClrTx/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October 15, 2013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71500" lvl="1" indent="-514350">
              <a:spcBef>
                <a:spcPts val="800"/>
              </a:spcBef>
            </a:pPr>
            <a:endParaRPr lang="en-US" dirty="0" smtClean="0"/>
          </a:p>
          <a:p>
            <a:pPr marL="571500" lvl="1" indent="-514350">
              <a:spcBef>
                <a:spcPts val="8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2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2" descr="N:\Rec_Board\ECLU\Encroachment Control\353.Sacramento.IrrigationStructure.Howard.(9501-A + 17445)\Photos + Maps\Close Out Pics\11-6-2013 Fall Inspection 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52400"/>
            <a:ext cx="3352800" cy="685800"/>
          </a:xfrm>
          <a:prstGeom prst="rect">
            <a:avLst/>
          </a:prstGeom>
          <a:solidFill>
            <a:schemeClr val="tx1">
              <a:lumMod val="95000"/>
              <a:alpha val="50000"/>
            </a:schemeClr>
          </a:solidFill>
        </p:spPr>
        <p:txBody>
          <a:bodyPr vert="horz">
            <a:noAutofit/>
          </a:bodyPr>
          <a:lstStyle>
            <a:lvl1pPr marL="651510" indent="-514350" algn="l" rtl="0" eaLnBrk="1" latinLnBrk="0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042416" indent="-457200" algn="l" rtl="0" eaLnBrk="1" latinLnBrk="0" hangingPunct="1">
              <a:spcBef>
                <a:spcPct val="200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2pPr>
            <a:lvl3pPr marL="1362456" indent="-457200" algn="l" rtl="0" eaLnBrk="1" latinLnBrk="0" hangingPunct="1"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27632" indent="-457200" algn="l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19656" indent="-457200" algn="l" rtl="0" eaLnBrk="1" latinLnBrk="0" hangingPunct="1">
              <a:spcBef>
                <a:spcPct val="20000"/>
              </a:spcBef>
              <a:buClr>
                <a:srgbClr val="D00028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ClrTx/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Enforcement Action No. 2013-353 (AFTER):</a:t>
            </a:r>
          </a:p>
          <a:p>
            <a:pPr marL="57150" indent="0" algn="ctr">
              <a:buClrTx/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Sacramento River – Colusa County</a:t>
            </a:r>
          </a:p>
          <a:p>
            <a:pPr marL="571500" lvl="1" indent="-514350">
              <a:spcBef>
                <a:spcPts val="800"/>
              </a:spcBef>
            </a:pPr>
            <a:endParaRPr lang="en-US" dirty="0" smtClean="0"/>
          </a:p>
          <a:p>
            <a:pPr marL="571500" lvl="1" indent="-514350">
              <a:spcBef>
                <a:spcPts val="8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79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3124200" y="3581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 marL="571500"/>
            <a:r>
              <a:rPr lang="en-US" sz="2800" dirty="0" smtClean="0">
                <a:solidFill>
                  <a:srgbClr val="FFFF00"/>
                </a:solidFill>
              </a:rPr>
              <a:t>SURVEY SUMMARY:</a:t>
            </a:r>
          </a:p>
          <a:p>
            <a:pPr marL="571500" lvl="1" indent="-514350">
              <a:spcBef>
                <a:spcPts val="800"/>
              </a:spcBef>
            </a:pPr>
            <a:r>
              <a:rPr lang="en-US" dirty="0" smtClean="0"/>
              <a:t>TOTAL NUMBER OF SYSTEMS = 116</a:t>
            </a:r>
          </a:p>
          <a:p>
            <a:pPr marL="571500" lvl="1" indent="-514350">
              <a:spcBef>
                <a:spcPts val="800"/>
              </a:spcBef>
            </a:pPr>
            <a:r>
              <a:rPr lang="en-US" dirty="0" smtClean="0"/>
              <a:t>NUMBER OF SYSTEMS ISSUED A GOAL FORM = 83</a:t>
            </a:r>
          </a:p>
          <a:p>
            <a:pPr marL="571500" lvl="1" indent="-514350">
              <a:spcBef>
                <a:spcPts val="800"/>
              </a:spcBef>
            </a:pPr>
            <a:r>
              <a:rPr lang="en-US" dirty="0" smtClean="0"/>
              <a:t>NUMBER OF GOAL FORMS RETURNED = 65 (78%)</a:t>
            </a:r>
          </a:p>
          <a:p>
            <a:pPr marL="571500" lvl="1" indent="-514350">
              <a:spcBef>
                <a:spcPts val="800"/>
              </a:spcBef>
            </a:pPr>
            <a:r>
              <a:rPr lang="en-US" dirty="0" smtClean="0"/>
              <a:t>LOI’S PLANNED OR </a:t>
            </a:r>
            <a:r>
              <a:rPr lang="en-US" dirty="0"/>
              <a:t>SUBMITTED (OF 65 RETURNED FORMS) </a:t>
            </a:r>
            <a:r>
              <a:rPr lang="en-US" dirty="0" smtClean="0"/>
              <a:t>= 28 </a:t>
            </a:r>
          </a:p>
          <a:p>
            <a:pPr marL="891540" lvl="2" indent="-514350">
              <a:spcBef>
                <a:spcPts val="800"/>
              </a:spcBef>
            </a:pPr>
            <a:r>
              <a:rPr lang="en-US" dirty="0" smtClean="0"/>
              <a:t>TOTAL # OF LOI’S PLANNED, DRAFT, SUBMITTED OR APPROVED = 34</a:t>
            </a:r>
          </a:p>
          <a:p>
            <a:pPr marL="571500" lvl="1" indent="-514350">
              <a:spcBef>
                <a:spcPts val="800"/>
              </a:spcBef>
            </a:pPr>
            <a:r>
              <a:rPr lang="en-US" dirty="0" smtClean="0"/>
              <a:t>NO LOI PLANNED (OF 65 RETURNED FORMS) = 25 </a:t>
            </a:r>
          </a:p>
          <a:p>
            <a:pPr marL="571500" lvl="1" indent="-514350">
              <a:spcBef>
                <a:spcPts val="800"/>
              </a:spcBef>
            </a:pPr>
            <a:r>
              <a:rPr lang="en-US" dirty="0" smtClean="0"/>
              <a:t>LMA REQUESTED AN EXTENSION TO RESPOND = 12</a:t>
            </a:r>
            <a:endParaRPr lang="en-US" dirty="0"/>
          </a:p>
          <a:p>
            <a:pPr marL="377190" lvl="2" indent="0">
              <a:spcBef>
                <a:spcPts val="8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47244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792162"/>
          </a:xfrm>
        </p:spPr>
        <p:txBody>
          <a:bodyPr/>
          <a:lstStyle/>
          <a:p>
            <a:r>
              <a:rPr lang="en-US" dirty="0" smtClean="0"/>
              <a:t>ENFORCEMENT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 marL="377190" lvl="2" indent="0">
              <a:spcBef>
                <a:spcPts val="800"/>
              </a:spcBef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69007"/>
              </p:ext>
            </p:extLst>
          </p:nvPr>
        </p:nvGraphicFramePr>
        <p:xfrm>
          <a:off x="228601" y="12192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860152"/>
              </p:ext>
            </p:extLst>
          </p:nvPr>
        </p:nvGraphicFramePr>
        <p:xfrm>
          <a:off x="228601" y="1219200"/>
          <a:ext cx="86868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792162"/>
          </a:xfrm>
        </p:spPr>
        <p:txBody>
          <a:bodyPr/>
          <a:lstStyle/>
          <a:p>
            <a:r>
              <a:rPr lang="en-US" dirty="0" smtClean="0"/>
              <a:t>ENFORCEMENT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 marL="377190" lvl="2" indent="0">
              <a:spcBef>
                <a:spcPts val="800"/>
              </a:spcBef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81902"/>
              </p:ext>
            </p:extLst>
          </p:nvPr>
        </p:nvGraphicFramePr>
        <p:xfrm>
          <a:off x="228601" y="12192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44574"/>
              </p:ext>
            </p:extLst>
          </p:nvPr>
        </p:nvGraphicFramePr>
        <p:xfrm>
          <a:off x="9296400" y="11430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911476"/>
              </p:ext>
            </p:extLst>
          </p:nvPr>
        </p:nvGraphicFramePr>
        <p:xfrm>
          <a:off x="228600" y="12192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66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792162"/>
          </a:xfrm>
        </p:spPr>
        <p:txBody>
          <a:bodyPr/>
          <a:lstStyle/>
          <a:p>
            <a:r>
              <a:rPr lang="en-US" dirty="0" smtClean="0"/>
              <a:t>ENFORCEMENT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 marL="377190" lvl="2" indent="0">
              <a:spcBef>
                <a:spcPts val="800"/>
              </a:spcBef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330147"/>
              </p:ext>
            </p:extLst>
          </p:nvPr>
        </p:nvGraphicFramePr>
        <p:xfrm>
          <a:off x="228600" y="1295400"/>
          <a:ext cx="86867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40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792162"/>
          </a:xfrm>
        </p:spPr>
        <p:txBody>
          <a:bodyPr/>
          <a:lstStyle/>
          <a:p>
            <a:r>
              <a:rPr lang="en-US" dirty="0" smtClean="0"/>
              <a:t>ENFORCEMENT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 marL="377190" lvl="2" indent="0">
              <a:spcBef>
                <a:spcPts val="800"/>
              </a:spcBef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518359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19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Letter of Intent for SWIF Update:</a:t>
            </a:r>
          </a:p>
          <a:p>
            <a:pPr marL="571500" lvl="1" indent="-514350">
              <a:spcBef>
                <a:spcPts val="800"/>
              </a:spcBef>
            </a:pPr>
            <a:endParaRPr lang="en-US" dirty="0" smtClean="0"/>
          </a:p>
          <a:p>
            <a:pPr marL="571500" lvl="1" indent="-514350">
              <a:spcBef>
                <a:spcPts val="800"/>
              </a:spcBef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15083"/>
              </p:ext>
            </p:extLst>
          </p:nvPr>
        </p:nvGraphicFramePr>
        <p:xfrm>
          <a:off x="209550" y="1752601"/>
          <a:ext cx="8686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533650"/>
                <a:gridCol w="2209800"/>
                <a:gridCol w="1581150"/>
              </a:tblGrid>
              <a:tr h="7181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Lead LMA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of Levee Systems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0629">
                <a:tc>
                  <a:txBody>
                    <a:bodyPr/>
                    <a:lstStyle/>
                    <a:p>
                      <a:r>
                        <a:rPr lang="en-US" dirty="0" smtClean="0"/>
                        <a:t>RD 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by USACE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16,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0629">
                <a:tc>
                  <a:txBody>
                    <a:bodyPr/>
                    <a:lstStyle/>
                    <a:p>
                      <a:r>
                        <a:rPr lang="en-US" dirty="0" smtClean="0"/>
                        <a:t>RD 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Approved by USACE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November</a:t>
                      </a:r>
                      <a:r>
                        <a:rPr lang="en-US" baseline="0" dirty="0" smtClean="0"/>
                        <a:t> 18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2013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</a:tr>
              <a:tr h="400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SBFCA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Submitted to USACE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March 11,</a:t>
                      </a:r>
                      <a:r>
                        <a:rPr lang="en-US" baseline="0" dirty="0" smtClean="0"/>
                        <a:t> 2013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0629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Sacramento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Submitted to USACE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1,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0629">
                <a:tc>
                  <a:txBody>
                    <a:bodyPr/>
                    <a:lstStyle/>
                    <a:p>
                      <a:r>
                        <a:rPr lang="en-US" dirty="0" smtClean="0"/>
                        <a:t>RD 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Draft</a:t>
                      </a:r>
                      <a:r>
                        <a:rPr lang="en-US" baseline="0" dirty="0" smtClean="0"/>
                        <a:t> (Staff Review)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Sept. 24,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0629">
                <a:tc>
                  <a:txBody>
                    <a:bodyPr/>
                    <a:lstStyle/>
                    <a:p>
                      <a:r>
                        <a:rPr lang="en-US" dirty="0" smtClean="0"/>
                        <a:t>Knights Landing 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Draft</a:t>
                      </a:r>
                      <a:r>
                        <a:rPr lang="en-US" baseline="0" dirty="0" smtClean="0"/>
                        <a:t> (Staff Review)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3,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0629">
                <a:tc>
                  <a:txBody>
                    <a:bodyPr/>
                    <a:lstStyle/>
                    <a:p>
                      <a:r>
                        <a:rPr lang="en-US" dirty="0" smtClean="0"/>
                        <a:t>Tehama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Draft (Staff Review)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11,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00629">
                <a:tc>
                  <a:txBody>
                    <a:bodyPr/>
                    <a:lstStyle/>
                    <a:p>
                      <a:r>
                        <a:rPr lang="en-US" dirty="0" smtClean="0"/>
                        <a:t>RD 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Draft (Staff Review)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31,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0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RD 1660 / RD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Draft (Staff Review)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15,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0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Pre-Draft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00025" y="6096000"/>
            <a:ext cx="868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075" y="4114800"/>
            <a:ext cx="8686800" cy="238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9075" y="3276600"/>
            <a:ext cx="8686800" cy="321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Oval 6">
            <a:hlinkClick r:id="rId2" action="ppaction://hlinkfile"/>
          </p:cNvPr>
          <p:cNvSpPr/>
          <p:nvPr/>
        </p:nvSpPr>
        <p:spPr>
          <a:xfrm>
            <a:off x="5638800" y="662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lvl="1">
              <a:spcBef>
                <a:spcPts val="800"/>
              </a:spcBef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936270"/>
              </p:ext>
            </p:extLst>
          </p:nvPr>
        </p:nvGraphicFramePr>
        <p:xfrm>
          <a:off x="228600" y="1295400"/>
          <a:ext cx="8686799" cy="51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03576"/>
              </p:ext>
            </p:extLst>
          </p:nvPr>
        </p:nvGraphicFramePr>
        <p:xfrm>
          <a:off x="228600" y="1295400"/>
          <a:ext cx="86868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62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lvl="1">
              <a:spcBef>
                <a:spcPts val="800"/>
              </a:spcBef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USACE’S RIP LEVEE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428565"/>
              </p:ext>
            </p:extLst>
          </p:nvPr>
        </p:nvGraphicFramePr>
        <p:xfrm>
          <a:off x="228600" y="1295400"/>
          <a:ext cx="8686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74435"/>
              </p:ext>
            </p:extLst>
          </p:nvPr>
        </p:nvGraphicFramePr>
        <p:xfrm>
          <a:off x="228600" y="1295400"/>
          <a:ext cx="868679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26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3124200" y="3581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DDDDDD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38860</TotalTime>
  <Words>495</Words>
  <Application>Microsoft Office PowerPoint</Application>
  <PresentationFormat>On-screen Show (4:3)</PresentationFormat>
  <Paragraphs>165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Apex</vt:lpstr>
      <vt:lpstr>Slide Master</vt:lpstr>
      <vt:lpstr>Status Update on ENFORCEMENT staff’s ACTIVITY  Michael C. wright chief, enforcement Section december 20, 2013</vt:lpstr>
      <vt:lpstr>ENFORCEMENT REPORT</vt:lpstr>
      <vt:lpstr>ENFORCEMENT REPORT</vt:lpstr>
      <vt:lpstr>ENFORCEMENT REPORT</vt:lpstr>
      <vt:lpstr>ENFORCEMENT REPORT</vt:lpstr>
      <vt:lpstr>ENFORCEMENT REPORT</vt:lpstr>
      <vt:lpstr>ENFORCEMENT REPORT</vt:lpstr>
      <vt:lpstr>USACE’S RIP LEVEE STATUS</vt:lpstr>
      <vt:lpstr>ENFORCEMENT REPORT</vt:lpstr>
      <vt:lpstr>PowerPoint Presentation</vt:lpstr>
      <vt:lpstr>PowerPoint Presentation</vt:lpstr>
      <vt:lpstr>ENFORCEMENT REPORT</vt:lpstr>
      <vt:lpstr>ENFORCEMENT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Wright, Michael@DWR</cp:lastModifiedBy>
  <cp:revision>1143</cp:revision>
  <dcterms:created xsi:type="dcterms:W3CDTF">2010-03-04T17:56:25Z</dcterms:created>
  <dcterms:modified xsi:type="dcterms:W3CDTF">2013-12-20T16:11:32Z</dcterms:modified>
</cp:coreProperties>
</file>