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27"/>
  </p:notesMasterIdLst>
  <p:sldIdLst>
    <p:sldId id="313" r:id="rId4"/>
    <p:sldId id="315" r:id="rId5"/>
    <p:sldId id="335" r:id="rId6"/>
    <p:sldId id="333" r:id="rId7"/>
    <p:sldId id="260" r:id="rId8"/>
    <p:sldId id="261" r:id="rId9"/>
    <p:sldId id="266" r:id="rId10"/>
    <p:sldId id="267" r:id="rId11"/>
    <p:sldId id="263" r:id="rId12"/>
    <p:sldId id="338" r:id="rId13"/>
    <p:sldId id="339" r:id="rId14"/>
    <p:sldId id="268" r:id="rId15"/>
    <p:sldId id="317" r:id="rId16"/>
    <p:sldId id="306" r:id="rId17"/>
    <p:sldId id="328" r:id="rId18"/>
    <p:sldId id="327" r:id="rId19"/>
    <p:sldId id="320" r:id="rId20"/>
    <p:sldId id="340" r:id="rId21"/>
    <p:sldId id="323" r:id="rId22"/>
    <p:sldId id="322" r:id="rId23"/>
    <p:sldId id="336" r:id="rId24"/>
    <p:sldId id="337" r:id="rId25"/>
    <p:sldId id="34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8" autoAdjust="0"/>
    <p:restoredTop sz="94643" autoAdjust="0"/>
  </p:normalViewPr>
  <p:slideViewPr>
    <p:cSldViewPr>
      <p:cViewPr>
        <p:scale>
          <a:sx n="60" d="100"/>
          <a:sy n="60" d="100"/>
        </p:scale>
        <p:origin x="-236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nderso\Documents\Dry%20year%202013%20work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derso\Documents\Dry%20year%202013%20workbook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nderso\Documents\State%20Climatologist\Data\REservoir%20Storage%20WY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derso\Documents\State%20Climatologist\Data\REservoir%20Storage%20WY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1906-2000</c:v>
          </c:tx>
          <c:spPr>
            <a:ln w="28575">
              <a:noFill/>
            </a:ln>
          </c:spPr>
          <c:xVal>
            <c:numRef>
              <c:f>'Sac-SJ River Runoff'!$N$15:$N$109</c:f>
              <c:numCache>
                <c:formatCode>General</c:formatCode>
                <c:ptCount val="95"/>
                <c:pt idx="0">
                  <c:v>15.66</c:v>
                </c:pt>
                <c:pt idx="1">
                  <c:v>9.2000000000000011</c:v>
                </c:pt>
                <c:pt idx="2">
                  <c:v>23.8</c:v>
                </c:pt>
                <c:pt idx="3">
                  <c:v>17.979999999999986</c:v>
                </c:pt>
                <c:pt idx="4">
                  <c:v>13.21</c:v>
                </c:pt>
                <c:pt idx="5">
                  <c:v>5.74</c:v>
                </c:pt>
                <c:pt idx="6">
                  <c:v>15.99</c:v>
                </c:pt>
                <c:pt idx="7">
                  <c:v>11.76</c:v>
                </c:pt>
                <c:pt idx="8">
                  <c:v>23.830000000000005</c:v>
                </c:pt>
                <c:pt idx="9">
                  <c:v>16.760000000000002</c:v>
                </c:pt>
                <c:pt idx="10">
                  <c:v>8.4</c:v>
                </c:pt>
                <c:pt idx="11">
                  <c:v>13.52</c:v>
                </c:pt>
                <c:pt idx="12">
                  <c:v>6.1</c:v>
                </c:pt>
                <c:pt idx="13">
                  <c:v>13.12</c:v>
                </c:pt>
                <c:pt idx="14">
                  <c:v>8.94</c:v>
                </c:pt>
                <c:pt idx="15">
                  <c:v>8.6300000000000008</c:v>
                </c:pt>
                <c:pt idx="16">
                  <c:v>16.59</c:v>
                </c:pt>
                <c:pt idx="17">
                  <c:v>17.350000000000001</c:v>
                </c:pt>
                <c:pt idx="18">
                  <c:v>13.33</c:v>
                </c:pt>
                <c:pt idx="19">
                  <c:v>31.830000000000005</c:v>
                </c:pt>
                <c:pt idx="20">
                  <c:v>8.18</c:v>
                </c:pt>
                <c:pt idx="21">
                  <c:v>22.43</c:v>
                </c:pt>
                <c:pt idx="22">
                  <c:v>27.08</c:v>
                </c:pt>
                <c:pt idx="23">
                  <c:v>25.24</c:v>
                </c:pt>
                <c:pt idx="24">
                  <c:v>21.130000000000031</c:v>
                </c:pt>
                <c:pt idx="25">
                  <c:v>10.43</c:v>
                </c:pt>
                <c:pt idx="26">
                  <c:v>15.06</c:v>
                </c:pt>
                <c:pt idx="27">
                  <c:v>17.62</c:v>
                </c:pt>
                <c:pt idx="28">
                  <c:v>10.39</c:v>
                </c:pt>
                <c:pt idx="29">
                  <c:v>15.75</c:v>
                </c:pt>
                <c:pt idx="30">
                  <c:v>11.97</c:v>
                </c:pt>
                <c:pt idx="31">
                  <c:v>14.44</c:v>
                </c:pt>
                <c:pt idx="32">
                  <c:v>22.95</c:v>
                </c:pt>
                <c:pt idx="33">
                  <c:v>28.6</c:v>
                </c:pt>
                <c:pt idx="34">
                  <c:v>20.09</c:v>
                </c:pt>
                <c:pt idx="35">
                  <c:v>17.43</c:v>
                </c:pt>
                <c:pt idx="36">
                  <c:v>10.98</c:v>
                </c:pt>
                <c:pt idx="37">
                  <c:v>29.89</c:v>
                </c:pt>
                <c:pt idx="38">
                  <c:v>14.89</c:v>
                </c:pt>
                <c:pt idx="39">
                  <c:v>29.71</c:v>
                </c:pt>
                <c:pt idx="40">
                  <c:v>12.05</c:v>
                </c:pt>
                <c:pt idx="41">
                  <c:v>13.06</c:v>
                </c:pt>
                <c:pt idx="42">
                  <c:v>11.97</c:v>
                </c:pt>
                <c:pt idx="43">
                  <c:v>15.11</c:v>
                </c:pt>
                <c:pt idx="44">
                  <c:v>22.99</c:v>
                </c:pt>
                <c:pt idx="45">
                  <c:v>10.92</c:v>
                </c:pt>
                <c:pt idx="46">
                  <c:v>25.64</c:v>
                </c:pt>
                <c:pt idx="47">
                  <c:v>12.950000000000006</c:v>
                </c:pt>
                <c:pt idx="48">
                  <c:v>24.06</c:v>
                </c:pt>
                <c:pt idx="49">
                  <c:v>13.64</c:v>
                </c:pt>
                <c:pt idx="50">
                  <c:v>26.979999999999986</c:v>
                </c:pt>
                <c:pt idx="51">
                  <c:v>24.06</c:v>
                </c:pt>
                <c:pt idx="52">
                  <c:v>22.57</c:v>
                </c:pt>
                <c:pt idx="53">
                  <c:v>13.43</c:v>
                </c:pt>
                <c:pt idx="54">
                  <c:v>20.05</c:v>
                </c:pt>
                <c:pt idx="55">
                  <c:v>32.5</c:v>
                </c:pt>
                <c:pt idx="56">
                  <c:v>19.23</c:v>
                </c:pt>
                <c:pt idx="57">
                  <c:v>8.2000000000000011</c:v>
                </c:pt>
                <c:pt idx="58">
                  <c:v>5.1199999999999966</c:v>
                </c:pt>
                <c:pt idx="59">
                  <c:v>23.919999999999987</c:v>
                </c:pt>
                <c:pt idx="60">
                  <c:v>12.41</c:v>
                </c:pt>
                <c:pt idx="61">
                  <c:v>22.330000000000005</c:v>
                </c:pt>
                <c:pt idx="62">
                  <c:v>11.1</c:v>
                </c:pt>
                <c:pt idx="63">
                  <c:v>33.410000000000004</c:v>
                </c:pt>
                <c:pt idx="64">
                  <c:v>37.68</c:v>
                </c:pt>
                <c:pt idx="65">
                  <c:v>22.35</c:v>
                </c:pt>
                <c:pt idx="66">
                  <c:v>11.04</c:v>
                </c:pt>
                <c:pt idx="67">
                  <c:v>25.830000000000005</c:v>
                </c:pt>
                <c:pt idx="68">
                  <c:v>9.27</c:v>
                </c:pt>
                <c:pt idx="69">
                  <c:v>9.23</c:v>
                </c:pt>
                <c:pt idx="70">
                  <c:v>14.82</c:v>
                </c:pt>
                <c:pt idx="71">
                  <c:v>9.26</c:v>
                </c:pt>
                <c:pt idx="72">
                  <c:v>8.44</c:v>
                </c:pt>
                <c:pt idx="73">
                  <c:v>8.8700000000000028</c:v>
                </c:pt>
                <c:pt idx="74">
                  <c:v>22.21</c:v>
                </c:pt>
                <c:pt idx="75">
                  <c:v>7.81</c:v>
                </c:pt>
                <c:pt idx="76">
                  <c:v>34.550000000000004</c:v>
                </c:pt>
                <c:pt idx="77">
                  <c:v>22.29</c:v>
                </c:pt>
                <c:pt idx="78">
                  <c:v>25.419999999999987</c:v>
                </c:pt>
                <c:pt idx="79">
                  <c:v>31.4</c:v>
                </c:pt>
                <c:pt idx="80">
                  <c:v>21.19</c:v>
                </c:pt>
                <c:pt idx="81">
                  <c:v>18.899999999999999</c:v>
                </c:pt>
                <c:pt idx="82">
                  <c:v>9.81</c:v>
                </c:pt>
                <c:pt idx="83">
                  <c:v>14.6</c:v>
                </c:pt>
                <c:pt idx="84">
                  <c:v>19.309999999999999</c:v>
                </c:pt>
                <c:pt idx="85">
                  <c:v>16.04</c:v>
                </c:pt>
                <c:pt idx="86">
                  <c:v>18.55</c:v>
                </c:pt>
                <c:pt idx="87">
                  <c:v>32.090000000000003</c:v>
                </c:pt>
                <c:pt idx="88">
                  <c:v>10.28</c:v>
                </c:pt>
                <c:pt idx="89">
                  <c:v>10.28</c:v>
                </c:pt>
                <c:pt idx="90">
                  <c:v>13.02</c:v>
                </c:pt>
                <c:pt idx="91">
                  <c:v>16.010000000000005</c:v>
                </c:pt>
                <c:pt idx="92">
                  <c:v>25.21</c:v>
                </c:pt>
                <c:pt idx="93">
                  <c:v>11.82</c:v>
                </c:pt>
                <c:pt idx="94">
                  <c:v>11.861000000000002</c:v>
                </c:pt>
              </c:numCache>
            </c:numRef>
          </c:xVal>
          <c:yVal>
            <c:numRef>
              <c:f>'Sac-SJ River Runoff'!$O$15:$O$109</c:f>
              <c:numCache>
                <c:formatCode>General</c:formatCode>
                <c:ptCount val="95"/>
                <c:pt idx="0">
                  <c:v>6.7700000000000014</c:v>
                </c:pt>
                <c:pt idx="1">
                  <c:v>4.91</c:v>
                </c:pt>
                <c:pt idx="2">
                  <c:v>7.52</c:v>
                </c:pt>
                <c:pt idx="3">
                  <c:v>10.57</c:v>
                </c:pt>
                <c:pt idx="4">
                  <c:v>6.2700000000000014</c:v>
                </c:pt>
                <c:pt idx="5">
                  <c:v>1.9400000000000006</c:v>
                </c:pt>
                <c:pt idx="6">
                  <c:v>6.51</c:v>
                </c:pt>
                <c:pt idx="7">
                  <c:v>4.79</c:v>
                </c:pt>
                <c:pt idx="8">
                  <c:v>8.75</c:v>
                </c:pt>
                <c:pt idx="9">
                  <c:v>5.8599999999999985</c:v>
                </c:pt>
                <c:pt idx="10">
                  <c:v>3.84</c:v>
                </c:pt>
                <c:pt idx="11">
                  <c:v>4.6499999999999995</c:v>
                </c:pt>
                <c:pt idx="12">
                  <c:v>2.09</c:v>
                </c:pt>
                <c:pt idx="13">
                  <c:v>6.24</c:v>
                </c:pt>
                <c:pt idx="14">
                  <c:v>4.6599999999999975</c:v>
                </c:pt>
                <c:pt idx="15">
                  <c:v>2.4499999999999997</c:v>
                </c:pt>
                <c:pt idx="16">
                  <c:v>9.69</c:v>
                </c:pt>
                <c:pt idx="17">
                  <c:v>6.41</c:v>
                </c:pt>
                <c:pt idx="18">
                  <c:v>7.24</c:v>
                </c:pt>
                <c:pt idx="19">
                  <c:v>12.93</c:v>
                </c:pt>
                <c:pt idx="20">
                  <c:v>3.04</c:v>
                </c:pt>
                <c:pt idx="21">
                  <c:v>6.9300000000000024</c:v>
                </c:pt>
                <c:pt idx="22">
                  <c:v>9.77</c:v>
                </c:pt>
                <c:pt idx="23">
                  <c:v>9.93</c:v>
                </c:pt>
                <c:pt idx="24">
                  <c:v>6.9</c:v>
                </c:pt>
                <c:pt idx="25">
                  <c:v>4.9300000000000024</c:v>
                </c:pt>
                <c:pt idx="26">
                  <c:v>5.92</c:v>
                </c:pt>
                <c:pt idx="27">
                  <c:v>5.9700000000000024</c:v>
                </c:pt>
                <c:pt idx="28">
                  <c:v>3.8299999999999987</c:v>
                </c:pt>
                <c:pt idx="29">
                  <c:v>9.5500000000000007</c:v>
                </c:pt>
                <c:pt idx="30">
                  <c:v>5.59</c:v>
                </c:pt>
                <c:pt idx="31">
                  <c:v>6.72</c:v>
                </c:pt>
                <c:pt idx="32">
                  <c:v>5.42</c:v>
                </c:pt>
                <c:pt idx="33">
                  <c:v>13.68</c:v>
                </c:pt>
                <c:pt idx="34">
                  <c:v>8.26</c:v>
                </c:pt>
                <c:pt idx="35">
                  <c:v>6.81</c:v>
                </c:pt>
                <c:pt idx="36">
                  <c:v>5.07</c:v>
                </c:pt>
                <c:pt idx="37">
                  <c:v>8.6</c:v>
                </c:pt>
                <c:pt idx="38">
                  <c:v>6.29</c:v>
                </c:pt>
                <c:pt idx="39">
                  <c:v>12.24</c:v>
                </c:pt>
                <c:pt idx="40">
                  <c:v>3.84</c:v>
                </c:pt>
                <c:pt idx="41">
                  <c:v>4.6499999999999995</c:v>
                </c:pt>
                <c:pt idx="42">
                  <c:v>4.3899999999999997</c:v>
                </c:pt>
                <c:pt idx="43">
                  <c:v>6.23</c:v>
                </c:pt>
                <c:pt idx="44">
                  <c:v>10.09</c:v>
                </c:pt>
                <c:pt idx="45">
                  <c:v>4.37</c:v>
                </c:pt>
                <c:pt idx="46">
                  <c:v>8.1300000000000008</c:v>
                </c:pt>
                <c:pt idx="47">
                  <c:v>4.84</c:v>
                </c:pt>
                <c:pt idx="48">
                  <c:v>11.01</c:v>
                </c:pt>
                <c:pt idx="49">
                  <c:v>4.1199999999999966</c:v>
                </c:pt>
                <c:pt idx="50">
                  <c:v>10.68</c:v>
                </c:pt>
                <c:pt idx="51">
                  <c:v>4.3499999999999996</c:v>
                </c:pt>
                <c:pt idx="52">
                  <c:v>8.9</c:v>
                </c:pt>
                <c:pt idx="53">
                  <c:v>5.0199999999999996</c:v>
                </c:pt>
                <c:pt idx="54">
                  <c:v>6.38</c:v>
                </c:pt>
                <c:pt idx="55">
                  <c:v>9.7800000000000011</c:v>
                </c:pt>
                <c:pt idx="56">
                  <c:v>8.9500000000000028</c:v>
                </c:pt>
                <c:pt idx="57">
                  <c:v>2.75</c:v>
                </c:pt>
                <c:pt idx="58">
                  <c:v>1.9300000000000006</c:v>
                </c:pt>
                <c:pt idx="59">
                  <c:v>8.120000000000001</c:v>
                </c:pt>
                <c:pt idx="60">
                  <c:v>5.64</c:v>
                </c:pt>
                <c:pt idx="61">
                  <c:v>6</c:v>
                </c:pt>
                <c:pt idx="62">
                  <c:v>3.63</c:v>
                </c:pt>
                <c:pt idx="63">
                  <c:v>11.82</c:v>
                </c:pt>
                <c:pt idx="64">
                  <c:v>13.66</c:v>
                </c:pt>
                <c:pt idx="65">
                  <c:v>5.52</c:v>
                </c:pt>
                <c:pt idx="66">
                  <c:v>4</c:v>
                </c:pt>
                <c:pt idx="67">
                  <c:v>5.45</c:v>
                </c:pt>
                <c:pt idx="68">
                  <c:v>2.8</c:v>
                </c:pt>
                <c:pt idx="69">
                  <c:v>2.9</c:v>
                </c:pt>
                <c:pt idx="70">
                  <c:v>5.07</c:v>
                </c:pt>
                <c:pt idx="71">
                  <c:v>3.72</c:v>
                </c:pt>
                <c:pt idx="72">
                  <c:v>4.01</c:v>
                </c:pt>
                <c:pt idx="73">
                  <c:v>2.9299999999999997</c:v>
                </c:pt>
                <c:pt idx="74">
                  <c:v>8.98</c:v>
                </c:pt>
                <c:pt idx="75">
                  <c:v>2.73</c:v>
                </c:pt>
                <c:pt idx="76">
                  <c:v>13.6</c:v>
                </c:pt>
                <c:pt idx="77">
                  <c:v>8.3700000000000028</c:v>
                </c:pt>
                <c:pt idx="78">
                  <c:v>4.3899999999999997</c:v>
                </c:pt>
                <c:pt idx="79">
                  <c:v>12.54</c:v>
                </c:pt>
                <c:pt idx="80">
                  <c:v>7.26</c:v>
                </c:pt>
                <c:pt idx="81">
                  <c:v>5.96</c:v>
                </c:pt>
                <c:pt idx="82">
                  <c:v>3.46</c:v>
                </c:pt>
                <c:pt idx="83">
                  <c:v>4.57</c:v>
                </c:pt>
                <c:pt idx="84">
                  <c:v>7.74</c:v>
                </c:pt>
                <c:pt idx="85">
                  <c:v>4.4000000000000004</c:v>
                </c:pt>
                <c:pt idx="86">
                  <c:v>9.2800000000000011</c:v>
                </c:pt>
                <c:pt idx="87">
                  <c:v>13.09</c:v>
                </c:pt>
                <c:pt idx="88">
                  <c:v>3.04</c:v>
                </c:pt>
                <c:pt idx="89">
                  <c:v>3.82</c:v>
                </c:pt>
                <c:pt idx="90">
                  <c:v>5.3</c:v>
                </c:pt>
                <c:pt idx="91">
                  <c:v>7.78</c:v>
                </c:pt>
                <c:pt idx="92">
                  <c:v>11.53</c:v>
                </c:pt>
                <c:pt idx="93">
                  <c:v>5.46</c:v>
                </c:pt>
                <c:pt idx="94">
                  <c:v>3.0169999999999977</c:v>
                </c:pt>
              </c:numCache>
            </c:numRef>
          </c:yVal>
        </c:ser>
        <c:ser>
          <c:idx val="1"/>
          <c:order val="1"/>
          <c:tx>
            <c:v>2001-2013</c:v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</c:spPr>
            </c:marker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</c:spPr>
            </c:marker>
          </c:dPt>
          <c:xVal>
            <c:numRef>
              <c:f>'Sac-SJ River Runoff'!$N$97:$N$109</c:f>
              <c:numCache>
                <c:formatCode>General</c:formatCode>
                <c:ptCount val="13"/>
                <c:pt idx="0">
                  <c:v>9.81</c:v>
                </c:pt>
                <c:pt idx="1">
                  <c:v>14.6</c:v>
                </c:pt>
                <c:pt idx="2">
                  <c:v>19.309999999999999</c:v>
                </c:pt>
                <c:pt idx="3">
                  <c:v>16.04</c:v>
                </c:pt>
                <c:pt idx="4">
                  <c:v>18.55</c:v>
                </c:pt>
                <c:pt idx="5">
                  <c:v>32.090000000000003</c:v>
                </c:pt>
                <c:pt idx="6">
                  <c:v>10.28</c:v>
                </c:pt>
                <c:pt idx="7">
                  <c:v>10.28</c:v>
                </c:pt>
                <c:pt idx="8">
                  <c:v>13.02</c:v>
                </c:pt>
                <c:pt idx="9">
                  <c:v>16.010000000000005</c:v>
                </c:pt>
                <c:pt idx="10">
                  <c:v>25.21</c:v>
                </c:pt>
                <c:pt idx="11">
                  <c:v>11.82</c:v>
                </c:pt>
                <c:pt idx="12">
                  <c:v>11.861000000000002</c:v>
                </c:pt>
              </c:numCache>
            </c:numRef>
          </c:xVal>
          <c:yVal>
            <c:numRef>
              <c:f>'Sac-SJ River Runoff'!$O$97:$O$109</c:f>
              <c:numCache>
                <c:formatCode>General</c:formatCode>
                <c:ptCount val="13"/>
                <c:pt idx="0">
                  <c:v>3.46</c:v>
                </c:pt>
                <c:pt idx="1">
                  <c:v>4.57</c:v>
                </c:pt>
                <c:pt idx="2">
                  <c:v>7.74</c:v>
                </c:pt>
                <c:pt idx="3">
                  <c:v>4.4000000000000004</c:v>
                </c:pt>
                <c:pt idx="4">
                  <c:v>9.2800000000000011</c:v>
                </c:pt>
                <c:pt idx="5">
                  <c:v>13.09</c:v>
                </c:pt>
                <c:pt idx="6">
                  <c:v>3.04</c:v>
                </c:pt>
                <c:pt idx="7">
                  <c:v>3.82</c:v>
                </c:pt>
                <c:pt idx="8">
                  <c:v>5.3</c:v>
                </c:pt>
                <c:pt idx="9">
                  <c:v>7.78</c:v>
                </c:pt>
                <c:pt idx="10">
                  <c:v>11.53</c:v>
                </c:pt>
                <c:pt idx="11">
                  <c:v>5.46</c:v>
                </c:pt>
                <c:pt idx="12">
                  <c:v>3.0169999999999977</c:v>
                </c:pt>
              </c:numCache>
            </c:numRef>
          </c:yVal>
        </c:ser>
        <c:ser>
          <c:idx val="2"/>
          <c:order val="2"/>
          <c:tx>
            <c:v>Period of Record Average</c:v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chemeClr val="tx1"/>
              </a:solidFill>
            </c:spPr>
          </c:marker>
          <c:xVal>
            <c:numRef>
              <c:f>'Sac-SJ River Runoff'!$N$114</c:f>
              <c:numCache>
                <c:formatCode>0.00</c:formatCode>
                <c:ptCount val="1"/>
                <c:pt idx="0">
                  <c:v>17.962242990654119</c:v>
                </c:pt>
              </c:numCache>
            </c:numRef>
          </c:xVal>
          <c:yVal>
            <c:numRef>
              <c:f>'Sac-SJ River Runoff'!$O$114</c:f>
              <c:numCache>
                <c:formatCode>0.00</c:formatCode>
                <c:ptCount val="1"/>
                <c:pt idx="0">
                  <c:v>6.8697196261682087</c:v>
                </c:pt>
              </c:numCache>
            </c:numRef>
          </c:yVal>
        </c:ser>
        <c:axId val="209646720"/>
        <c:axId val="209648640"/>
      </c:scatterChart>
      <c:valAx>
        <c:axId val="20964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9648640"/>
        <c:crosses val="autoZero"/>
        <c:crossBetween val="midCat"/>
      </c:valAx>
      <c:valAx>
        <c:axId val="20964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9646720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6.5357403176408937E-2"/>
          <c:y val="4.1422907242977793E-2"/>
          <c:w val="0.40903906936913081"/>
          <c:h val="0.2150216522741234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1901-2000</c:v>
          </c:tx>
          <c:spPr>
            <a:ln w="28575">
              <a:noFill/>
            </a:ln>
          </c:spPr>
          <c:marker>
            <c:symbol val="diamond"/>
            <c:size val="9"/>
          </c:marker>
          <c:xVal>
            <c:numRef>
              <c:f>'Sac-SJ River Runoff'!$AM$2:$AM$101</c:f>
              <c:numCache>
                <c:formatCode>General</c:formatCode>
                <c:ptCount val="100"/>
                <c:pt idx="0">
                  <c:v>9.39</c:v>
                </c:pt>
                <c:pt idx="1">
                  <c:v>5.08</c:v>
                </c:pt>
                <c:pt idx="2">
                  <c:v>5.71</c:v>
                </c:pt>
                <c:pt idx="3">
                  <c:v>7.64</c:v>
                </c:pt>
                <c:pt idx="4">
                  <c:v>5.3</c:v>
                </c:pt>
                <c:pt idx="5">
                  <c:v>12.43</c:v>
                </c:pt>
                <c:pt idx="6">
                  <c:v>11.82</c:v>
                </c:pt>
                <c:pt idx="7">
                  <c:v>3.32</c:v>
                </c:pt>
                <c:pt idx="8">
                  <c:v>8.9700000000000006</c:v>
                </c:pt>
                <c:pt idx="9">
                  <c:v>6.64</c:v>
                </c:pt>
                <c:pt idx="10">
                  <c:v>11.48</c:v>
                </c:pt>
                <c:pt idx="11">
                  <c:v>3.21</c:v>
                </c:pt>
                <c:pt idx="12">
                  <c:v>3</c:v>
                </c:pt>
                <c:pt idx="13">
                  <c:v>8.69</c:v>
                </c:pt>
                <c:pt idx="14">
                  <c:v>6.4</c:v>
                </c:pt>
                <c:pt idx="15">
                  <c:v>8.3800000000000008</c:v>
                </c:pt>
                <c:pt idx="16">
                  <c:v>6.6599999999999975</c:v>
                </c:pt>
                <c:pt idx="17">
                  <c:v>4.59</c:v>
                </c:pt>
                <c:pt idx="18">
                  <c:v>4.09</c:v>
                </c:pt>
                <c:pt idx="19">
                  <c:v>4.09</c:v>
                </c:pt>
                <c:pt idx="20">
                  <c:v>5.9</c:v>
                </c:pt>
                <c:pt idx="21">
                  <c:v>7.68</c:v>
                </c:pt>
                <c:pt idx="22">
                  <c:v>5.51</c:v>
                </c:pt>
                <c:pt idx="23">
                  <c:v>1.5</c:v>
                </c:pt>
                <c:pt idx="24">
                  <c:v>5.51</c:v>
                </c:pt>
                <c:pt idx="25">
                  <c:v>3.4899999999999998</c:v>
                </c:pt>
                <c:pt idx="26">
                  <c:v>6.5</c:v>
                </c:pt>
                <c:pt idx="27">
                  <c:v>4.37</c:v>
                </c:pt>
                <c:pt idx="28">
                  <c:v>2.84</c:v>
                </c:pt>
                <c:pt idx="29">
                  <c:v>3.25</c:v>
                </c:pt>
                <c:pt idx="30">
                  <c:v>1.6600000000000001</c:v>
                </c:pt>
                <c:pt idx="31">
                  <c:v>6.63</c:v>
                </c:pt>
                <c:pt idx="32">
                  <c:v>3.34</c:v>
                </c:pt>
                <c:pt idx="33">
                  <c:v>2.2799999999999998</c:v>
                </c:pt>
                <c:pt idx="34">
                  <c:v>6.41</c:v>
                </c:pt>
                <c:pt idx="35">
                  <c:v>6.49</c:v>
                </c:pt>
                <c:pt idx="36">
                  <c:v>6.53</c:v>
                </c:pt>
                <c:pt idx="37">
                  <c:v>11.24</c:v>
                </c:pt>
                <c:pt idx="38">
                  <c:v>2.9</c:v>
                </c:pt>
                <c:pt idx="39">
                  <c:v>6.59</c:v>
                </c:pt>
                <c:pt idx="40">
                  <c:v>7.9300000000000024</c:v>
                </c:pt>
                <c:pt idx="41">
                  <c:v>7.38</c:v>
                </c:pt>
                <c:pt idx="42">
                  <c:v>7.28</c:v>
                </c:pt>
                <c:pt idx="43">
                  <c:v>3.92</c:v>
                </c:pt>
                <c:pt idx="44">
                  <c:v>6.6</c:v>
                </c:pt>
                <c:pt idx="45">
                  <c:v>5.73</c:v>
                </c:pt>
                <c:pt idx="46">
                  <c:v>3.42</c:v>
                </c:pt>
                <c:pt idx="47">
                  <c:v>4.21</c:v>
                </c:pt>
                <c:pt idx="48">
                  <c:v>3.79</c:v>
                </c:pt>
                <c:pt idx="49">
                  <c:v>4.6499999999999995</c:v>
                </c:pt>
                <c:pt idx="50">
                  <c:v>7.25</c:v>
                </c:pt>
                <c:pt idx="51">
                  <c:v>9.3000000000000007</c:v>
                </c:pt>
                <c:pt idx="52">
                  <c:v>4.3499999999999996</c:v>
                </c:pt>
                <c:pt idx="53">
                  <c:v>4.3</c:v>
                </c:pt>
                <c:pt idx="54">
                  <c:v>3.5</c:v>
                </c:pt>
                <c:pt idx="55">
                  <c:v>9.67</c:v>
                </c:pt>
                <c:pt idx="56">
                  <c:v>4.29</c:v>
                </c:pt>
                <c:pt idx="57">
                  <c:v>8.3600000000000048</c:v>
                </c:pt>
                <c:pt idx="58">
                  <c:v>2.98</c:v>
                </c:pt>
                <c:pt idx="59">
                  <c:v>2.96</c:v>
                </c:pt>
                <c:pt idx="60">
                  <c:v>2.1</c:v>
                </c:pt>
                <c:pt idx="61">
                  <c:v>5.6099999999999985</c:v>
                </c:pt>
                <c:pt idx="62">
                  <c:v>6.24</c:v>
                </c:pt>
                <c:pt idx="63">
                  <c:v>3.14</c:v>
                </c:pt>
                <c:pt idx="64">
                  <c:v>8.1300000000000008</c:v>
                </c:pt>
                <c:pt idx="65">
                  <c:v>3.98</c:v>
                </c:pt>
                <c:pt idx="66">
                  <c:v>9.98</c:v>
                </c:pt>
                <c:pt idx="67">
                  <c:v>2.94</c:v>
                </c:pt>
                <c:pt idx="68">
                  <c:v>12.29</c:v>
                </c:pt>
                <c:pt idx="69">
                  <c:v>5.6099999999999985</c:v>
                </c:pt>
                <c:pt idx="70">
                  <c:v>4.91</c:v>
                </c:pt>
                <c:pt idx="71">
                  <c:v>3.57</c:v>
                </c:pt>
                <c:pt idx="72">
                  <c:v>6.4700000000000024</c:v>
                </c:pt>
                <c:pt idx="73">
                  <c:v>7.1199999999999966</c:v>
                </c:pt>
                <c:pt idx="74">
                  <c:v>6.18</c:v>
                </c:pt>
                <c:pt idx="75">
                  <c:v>1.9700000000000031</c:v>
                </c:pt>
                <c:pt idx="76">
                  <c:v>1.05</c:v>
                </c:pt>
                <c:pt idx="77">
                  <c:v>9.65</c:v>
                </c:pt>
                <c:pt idx="78">
                  <c:v>5.98</c:v>
                </c:pt>
                <c:pt idx="79">
                  <c:v>9.4700000000000006</c:v>
                </c:pt>
                <c:pt idx="80">
                  <c:v>3.22</c:v>
                </c:pt>
                <c:pt idx="81">
                  <c:v>11.41</c:v>
                </c:pt>
                <c:pt idx="82">
                  <c:v>15.01</c:v>
                </c:pt>
                <c:pt idx="83">
                  <c:v>7.13</c:v>
                </c:pt>
                <c:pt idx="84">
                  <c:v>3.6</c:v>
                </c:pt>
                <c:pt idx="85">
                  <c:v>9.5</c:v>
                </c:pt>
                <c:pt idx="86">
                  <c:v>2.08</c:v>
                </c:pt>
                <c:pt idx="87">
                  <c:v>2.48</c:v>
                </c:pt>
                <c:pt idx="88">
                  <c:v>3.56</c:v>
                </c:pt>
                <c:pt idx="89">
                  <c:v>2.46</c:v>
                </c:pt>
                <c:pt idx="90">
                  <c:v>3.2</c:v>
                </c:pt>
                <c:pt idx="91">
                  <c:v>2.58</c:v>
                </c:pt>
                <c:pt idx="92">
                  <c:v>8.3800000000000008</c:v>
                </c:pt>
                <c:pt idx="93">
                  <c:v>2.54</c:v>
                </c:pt>
                <c:pt idx="94">
                  <c:v>12.32</c:v>
                </c:pt>
                <c:pt idx="95">
                  <c:v>7.22</c:v>
                </c:pt>
                <c:pt idx="96">
                  <c:v>9.51</c:v>
                </c:pt>
                <c:pt idx="97">
                  <c:v>10.43</c:v>
                </c:pt>
                <c:pt idx="98">
                  <c:v>5.91</c:v>
                </c:pt>
                <c:pt idx="99">
                  <c:v>5.9</c:v>
                </c:pt>
              </c:numCache>
            </c:numRef>
          </c:xVal>
          <c:yVal>
            <c:numRef>
              <c:f>'Sac-SJ River Runoff'!$AN$2:$AN$101</c:f>
              <c:numCache>
                <c:formatCode>General</c:formatCode>
                <c:ptCount val="100"/>
                <c:pt idx="0">
                  <c:v>5.58</c:v>
                </c:pt>
                <c:pt idx="1">
                  <c:v>3.8099999999999987</c:v>
                </c:pt>
                <c:pt idx="2">
                  <c:v>4.13</c:v>
                </c:pt>
                <c:pt idx="3">
                  <c:v>5.37</c:v>
                </c:pt>
                <c:pt idx="4">
                  <c:v>3.36</c:v>
                </c:pt>
                <c:pt idx="5">
                  <c:v>9.24</c:v>
                </c:pt>
                <c:pt idx="6">
                  <c:v>7.6099999999999985</c:v>
                </c:pt>
                <c:pt idx="7">
                  <c:v>2.17</c:v>
                </c:pt>
                <c:pt idx="8">
                  <c:v>5.91</c:v>
                </c:pt>
                <c:pt idx="9">
                  <c:v>3.62</c:v>
                </c:pt>
                <c:pt idx="10">
                  <c:v>7.52</c:v>
                </c:pt>
                <c:pt idx="11">
                  <c:v>2.57</c:v>
                </c:pt>
                <c:pt idx="12">
                  <c:v>2.34</c:v>
                </c:pt>
                <c:pt idx="13">
                  <c:v>5.67</c:v>
                </c:pt>
                <c:pt idx="14">
                  <c:v>4.95</c:v>
                </c:pt>
                <c:pt idx="15">
                  <c:v>5.5</c:v>
                </c:pt>
                <c:pt idx="16">
                  <c:v>4.84</c:v>
                </c:pt>
                <c:pt idx="17">
                  <c:v>3.4</c:v>
                </c:pt>
                <c:pt idx="18">
                  <c:v>2.9899999999999998</c:v>
                </c:pt>
                <c:pt idx="19">
                  <c:v>3.29</c:v>
                </c:pt>
                <c:pt idx="20">
                  <c:v>3.84</c:v>
                </c:pt>
                <c:pt idx="21">
                  <c:v>5.99</c:v>
                </c:pt>
                <c:pt idx="22">
                  <c:v>3.9499999999999997</c:v>
                </c:pt>
                <c:pt idx="23">
                  <c:v>1.03</c:v>
                </c:pt>
                <c:pt idx="24">
                  <c:v>3.9299999999999997</c:v>
                </c:pt>
                <c:pt idx="25">
                  <c:v>2.56</c:v>
                </c:pt>
                <c:pt idx="26">
                  <c:v>4.5599999999999996</c:v>
                </c:pt>
                <c:pt idx="27">
                  <c:v>2.64</c:v>
                </c:pt>
                <c:pt idx="28">
                  <c:v>2.29</c:v>
                </c:pt>
                <c:pt idx="29">
                  <c:v>2.44</c:v>
                </c:pt>
                <c:pt idx="30">
                  <c:v>1.180000000000003</c:v>
                </c:pt>
                <c:pt idx="31">
                  <c:v>4.6899999999999995</c:v>
                </c:pt>
                <c:pt idx="32">
                  <c:v>2.77</c:v>
                </c:pt>
                <c:pt idx="33">
                  <c:v>1.26</c:v>
                </c:pt>
                <c:pt idx="34">
                  <c:v>5.03</c:v>
                </c:pt>
                <c:pt idx="35">
                  <c:v>4.38</c:v>
                </c:pt>
                <c:pt idx="36">
                  <c:v>4.6599999999999975</c:v>
                </c:pt>
                <c:pt idx="37">
                  <c:v>7.33</c:v>
                </c:pt>
                <c:pt idx="38">
                  <c:v>1.83</c:v>
                </c:pt>
                <c:pt idx="39">
                  <c:v>4.04</c:v>
                </c:pt>
                <c:pt idx="40">
                  <c:v>5.51</c:v>
                </c:pt>
                <c:pt idx="41">
                  <c:v>5.28</c:v>
                </c:pt>
                <c:pt idx="42">
                  <c:v>4.28</c:v>
                </c:pt>
                <c:pt idx="43">
                  <c:v>2.9699999999999998</c:v>
                </c:pt>
                <c:pt idx="44">
                  <c:v>4.37</c:v>
                </c:pt>
                <c:pt idx="45">
                  <c:v>3.65</c:v>
                </c:pt>
                <c:pt idx="46">
                  <c:v>2.12</c:v>
                </c:pt>
                <c:pt idx="47">
                  <c:v>3.58</c:v>
                </c:pt>
                <c:pt idx="48">
                  <c:v>3.12</c:v>
                </c:pt>
                <c:pt idx="49">
                  <c:v>3.57</c:v>
                </c:pt>
                <c:pt idx="50">
                  <c:v>2.8299999999999987</c:v>
                </c:pt>
                <c:pt idx="51">
                  <c:v>6.84</c:v>
                </c:pt>
                <c:pt idx="52">
                  <c:v>3.18</c:v>
                </c:pt>
                <c:pt idx="53">
                  <c:v>3.16</c:v>
                </c:pt>
                <c:pt idx="54">
                  <c:v>2.67</c:v>
                </c:pt>
                <c:pt idx="55">
                  <c:v>5.29</c:v>
                </c:pt>
                <c:pt idx="56">
                  <c:v>3.19</c:v>
                </c:pt>
                <c:pt idx="57">
                  <c:v>6.4</c:v>
                </c:pt>
                <c:pt idx="58">
                  <c:v>1.85</c:v>
                </c:pt>
                <c:pt idx="59">
                  <c:v>2.0699999999999998</c:v>
                </c:pt>
                <c:pt idx="60">
                  <c:v>1.5</c:v>
                </c:pt>
                <c:pt idx="61">
                  <c:v>4.24</c:v>
                </c:pt>
                <c:pt idx="62">
                  <c:v>4.37</c:v>
                </c:pt>
                <c:pt idx="63">
                  <c:v>2.14</c:v>
                </c:pt>
                <c:pt idx="64">
                  <c:v>4.55</c:v>
                </c:pt>
                <c:pt idx="65">
                  <c:v>2.42</c:v>
                </c:pt>
                <c:pt idx="66">
                  <c:v>7.09</c:v>
                </c:pt>
                <c:pt idx="67">
                  <c:v>1.85</c:v>
                </c:pt>
                <c:pt idx="68">
                  <c:v>8.14</c:v>
                </c:pt>
                <c:pt idx="69">
                  <c:v>2.96</c:v>
                </c:pt>
                <c:pt idx="70">
                  <c:v>3.23</c:v>
                </c:pt>
                <c:pt idx="71">
                  <c:v>2.2200000000000002</c:v>
                </c:pt>
                <c:pt idx="72">
                  <c:v>4.4800000000000004</c:v>
                </c:pt>
                <c:pt idx="73">
                  <c:v>4.53</c:v>
                </c:pt>
                <c:pt idx="74">
                  <c:v>4.6499999999999995</c:v>
                </c:pt>
                <c:pt idx="75">
                  <c:v>1.07</c:v>
                </c:pt>
                <c:pt idx="76">
                  <c:v>0.8</c:v>
                </c:pt>
                <c:pt idx="77">
                  <c:v>6.5</c:v>
                </c:pt>
                <c:pt idx="78">
                  <c:v>3.9899999999999998</c:v>
                </c:pt>
                <c:pt idx="79">
                  <c:v>5.41</c:v>
                </c:pt>
                <c:pt idx="80">
                  <c:v>2.29</c:v>
                </c:pt>
                <c:pt idx="81">
                  <c:v>7</c:v>
                </c:pt>
                <c:pt idx="82">
                  <c:v>8.73</c:v>
                </c:pt>
                <c:pt idx="83">
                  <c:v>3.48</c:v>
                </c:pt>
                <c:pt idx="84">
                  <c:v>2.4099999999999997</c:v>
                </c:pt>
                <c:pt idx="85">
                  <c:v>4.92</c:v>
                </c:pt>
                <c:pt idx="86">
                  <c:v>1.48</c:v>
                </c:pt>
                <c:pt idx="87">
                  <c:v>1.55</c:v>
                </c:pt>
                <c:pt idx="88">
                  <c:v>2.42</c:v>
                </c:pt>
                <c:pt idx="89">
                  <c:v>1.59</c:v>
                </c:pt>
                <c:pt idx="90">
                  <c:v>2.57</c:v>
                </c:pt>
                <c:pt idx="91">
                  <c:v>1.6600000000000001</c:v>
                </c:pt>
                <c:pt idx="92">
                  <c:v>5.6499999999999995</c:v>
                </c:pt>
                <c:pt idx="93">
                  <c:v>1.8</c:v>
                </c:pt>
                <c:pt idx="94">
                  <c:v>8.01</c:v>
                </c:pt>
                <c:pt idx="95">
                  <c:v>4.51</c:v>
                </c:pt>
                <c:pt idx="96">
                  <c:v>3.59</c:v>
                </c:pt>
                <c:pt idx="97">
                  <c:v>7.1099999999999985</c:v>
                </c:pt>
                <c:pt idx="98">
                  <c:v>3.8499999999999988</c:v>
                </c:pt>
                <c:pt idx="99">
                  <c:v>3.7800000000000002</c:v>
                </c:pt>
              </c:numCache>
            </c:numRef>
          </c:yVal>
        </c:ser>
        <c:ser>
          <c:idx val="1"/>
          <c:order val="1"/>
          <c:tx>
            <c:v>2001-2013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</c:spPr>
            </c:marker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</c:spPr>
            </c:marker>
          </c:dPt>
          <c:xVal>
            <c:numRef>
              <c:f>'Sac-SJ River Runoff'!$AM$102:$AM$114</c:f>
              <c:numCache>
                <c:formatCode>General</c:formatCode>
                <c:ptCount val="13"/>
                <c:pt idx="0">
                  <c:v>3.18</c:v>
                </c:pt>
                <c:pt idx="1">
                  <c:v>4.0599999999999996</c:v>
                </c:pt>
                <c:pt idx="2">
                  <c:v>4.87</c:v>
                </c:pt>
                <c:pt idx="3">
                  <c:v>3.8099999999999987</c:v>
                </c:pt>
                <c:pt idx="4">
                  <c:v>9.2100000000000009</c:v>
                </c:pt>
                <c:pt idx="5">
                  <c:v>10.44</c:v>
                </c:pt>
                <c:pt idx="6">
                  <c:v>2.5099999999999998</c:v>
                </c:pt>
                <c:pt idx="7">
                  <c:v>3.4899999999999998</c:v>
                </c:pt>
                <c:pt idx="8">
                  <c:v>4.9400000000000004</c:v>
                </c:pt>
                <c:pt idx="9">
                  <c:v>6.08</c:v>
                </c:pt>
                <c:pt idx="10">
                  <c:v>10.99</c:v>
                </c:pt>
                <c:pt idx="11">
                  <c:v>2.75</c:v>
                </c:pt>
                <c:pt idx="12">
                  <c:v>3.05</c:v>
                </c:pt>
              </c:numCache>
            </c:numRef>
          </c:xVal>
          <c:yVal>
            <c:numRef>
              <c:f>'Sac-SJ River Runoff'!$AN$102:$AN$114</c:f>
              <c:numCache>
                <c:formatCode>General</c:formatCode>
                <c:ptCount val="13"/>
                <c:pt idx="0">
                  <c:v>2.23</c:v>
                </c:pt>
                <c:pt idx="1">
                  <c:v>2.75</c:v>
                </c:pt>
                <c:pt idx="2">
                  <c:v>3.4899999999999998</c:v>
                </c:pt>
                <c:pt idx="3">
                  <c:v>2.25</c:v>
                </c:pt>
                <c:pt idx="4">
                  <c:v>6.28</c:v>
                </c:pt>
                <c:pt idx="5">
                  <c:v>7.37</c:v>
                </c:pt>
                <c:pt idx="6">
                  <c:v>1.46</c:v>
                </c:pt>
                <c:pt idx="7">
                  <c:v>2.4499999999999997</c:v>
                </c:pt>
                <c:pt idx="8">
                  <c:v>3.3499999999999988</c:v>
                </c:pt>
                <c:pt idx="9">
                  <c:v>4.53</c:v>
                </c:pt>
                <c:pt idx="10">
                  <c:v>6.9</c:v>
                </c:pt>
                <c:pt idx="11">
                  <c:v>1.86</c:v>
                </c:pt>
                <c:pt idx="12">
                  <c:v>1.6739999999999968</c:v>
                </c:pt>
              </c:numCache>
            </c:numRef>
          </c:yVal>
        </c:ser>
        <c:ser>
          <c:idx val="2"/>
          <c:order val="2"/>
          <c:tx>
            <c:v>Period of Record Average</c:v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chemeClr val="tx1"/>
              </a:solidFill>
            </c:spPr>
          </c:marker>
          <c:xVal>
            <c:numRef>
              <c:f>'Sac-SJ River Runoff'!$AM$119</c:f>
              <c:numCache>
                <c:formatCode>General</c:formatCode>
                <c:ptCount val="1"/>
                <c:pt idx="0">
                  <c:v>5.8976785714285755</c:v>
                </c:pt>
              </c:numCache>
            </c:numRef>
          </c:xVal>
          <c:yVal>
            <c:numRef>
              <c:f>'Sac-SJ River Runoff'!$AN$119</c:f>
              <c:numCache>
                <c:formatCode>General</c:formatCode>
                <c:ptCount val="1"/>
                <c:pt idx="0">
                  <c:v>3.9255357142857155</c:v>
                </c:pt>
              </c:numCache>
            </c:numRef>
          </c:yVal>
        </c:ser>
        <c:axId val="209687680"/>
        <c:axId val="209712256"/>
      </c:scatterChart>
      <c:valAx>
        <c:axId val="209687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9712256"/>
        <c:crosses val="autoZero"/>
        <c:crossBetween val="midCat"/>
      </c:valAx>
      <c:valAx>
        <c:axId val="209712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9687680"/>
        <c:crosses val="autoZero"/>
        <c:crossBetween val="midCat"/>
      </c:valAx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6.929446086897155E-2"/>
          <c:y val="3.5407017137563862E-2"/>
          <c:w val="0.51383309428328894"/>
          <c:h val="0.17532152230971065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gapWidth val="13"/>
        <c:axId val="209870848"/>
        <c:axId val="209872384"/>
      </c:barChart>
      <c:catAx>
        <c:axId val="209870848"/>
        <c:scaling>
          <c:orientation val="minMax"/>
        </c:scaling>
        <c:axPos val="b"/>
        <c:numFmt formatCode="mmm\-yy" sourceLinked="1"/>
        <c:tickLblPos val="nextTo"/>
        <c:crossAx val="209872384"/>
        <c:crosses val="autoZero"/>
        <c:auto val="1"/>
        <c:lblAlgn val="ctr"/>
        <c:lblOffset val="100"/>
      </c:catAx>
      <c:valAx>
        <c:axId val="209872384"/>
        <c:scaling>
          <c:orientation val="minMax"/>
        </c:scaling>
        <c:axPos val="l"/>
        <c:majorGridlines/>
        <c:numFmt formatCode="0%" sourceLinked="1"/>
        <c:tickLblPos val="nextTo"/>
        <c:crossAx val="20987084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2327010260081132E-2"/>
          <c:y val="1.4325163579904618E-2"/>
          <c:w val="0.92555177761870833"/>
          <c:h val="0.87195870762633565"/>
        </c:manualLayout>
      </c:layout>
      <c:barChart>
        <c:barDir val="col"/>
        <c:grouping val="clustered"/>
        <c:ser>
          <c:idx val="0"/>
          <c:order val="0"/>
          <c:cat>
            <c:numRef>
              <c:f>Sheet1!$A$17:$A$42</c:f>
              <c:numCache>
                <c:formatCode>mmm\-yy</c:formatCode>
                <c:ptCount val="26"/>
                <c:pt idx="0">
                  <c:v>40817</c:v>
                </c:pt>
                <c:pt idx="1">
                  <c:v>40848</c:v>
                </c:pt>
                <c:pt idx="2">
                  <c:v>40878</c:v>
                </c:pt>
                <c:pt idx="3">
                  <c:v>40909</c:v>
                </c:pt>
                <c:pt idx="4">
                  <c:v>40940</c:v>
                </c:pt>
                <c:pt idx="5">
                  <c:v>40969</c:v>
                </c:pt>
                <c:pt idx="6">
                  <c:v>41000</c:v>
                </c:pt>
                <c:pt idx="7">
                  <c:v>41030</c:v>
                </c:pt>
                <c:pt idx="8">
                  <c:v>41061</c:v>
                </c:pt>
                <c:pt idx="9">
                  <c:v>41091</c:v>
                </c:pt>
                <c:pt idx="10">
                  <c:v>41122</c:v>
                </c:pt>
                <c:pt idx="11">
                  <c:v>41153</c:v>
                </c:pt>
                <c:pt idx="12">
                  <c:v>41183</c:v>
                </c:pt>
                <c:pt idx="13">
                  <c:v>41214</c:v>
                </c:pt>
                <c:pt idx="14">
                  <c:v>41244</c:v>
                </c:pt>
                <c:pt idx="15">
                  <c:v>41275</c:v>
                </c:pt>
                <c:pt idx="16">
                  <c:v>41306</c:v>
                </c:pt>
                <c:pt idx="17">
                  <c:v>41334</c:v>
                </c:pt>
                <c:pt idx="18">
                  <c:v>41365</c:v>
                </c:pt>
                <c:pt idx="19">
                  <c:v>41395</c:v>
                </c:pt>
                <c:pt idx="20">
                  <c:v>41426</c:v>
                </c:pt>
                <c:pt idx="21">
                  <c:v>41456</c:v>
                </c:pt>
                <c:pt idx="22">
                  <c:v>41487</c:v>
                </c:pt>
                <c:pt idx="23">
                  <c:v>41518</c:v>
                </c:pt>
                <c:pt idx="24">
                  <c:v>41548</c:v>
                </c:pt>
                <c:pt idx="25">
                  <c:v>41579</c:v>
                </c:pt>
              </c:numCache>
            </c:numRef>
          </c:cat>
          <c:val>
            <c:numRef>
              <c:f>Sheet1!$D$17:$D$42</c:f>
              <c:numCache>
                <c:formatCode>0%</c:formatCode>
                <c:ptCount val="26"/>
                <c:pt idx="0">
                  <c:v>1.29</c:v>
                </c:pt>
                <c:pt idx="1">
                  <c:v>1.25</c:v>
                </c:pt>
                <c:pt idx="2">
                  <c:v>1.180000000000003</c:v>
                </c:pt>
                <c:pt idx="3">
                  <c:v>1.1100000000000001</c:v>
                </c:pt>
                <c:pt idx="4">
                  <c:v>1.04</c:v>
                </c:pt>
                <c:pt idx="5">
                  <c:v>1.07</c:v>
                </c:pt>
                <c:pt idx="6">
                  <c:v>1.1299999999999966</c:v>
                </c:pt>
                <c:pt idx="7">
                  <c:v>1.08</c:v>
                </c:pt>
                <c:pt idx="8">
                  <c:v>1.01</c:v>
                </c:pt>
                <c:pt idx="9">
                  <c:v>0.98</c:v>
                </c:pt>
                <c:pt idx="10">
                  <c:v>0.97000000000000064</c:v>
                </c:pt>
                <c:pt idx="11">
                  <c:v>0.97000000000000064</c:v>
                </c:pt>
                <c:pt idx="12">
                  <c:v>0.95000000000000062</c:v>
                </c:pt>
                <c:pt idx="13">
                  <c:v>0.97000000000000064</c:v>
                </c:pt>
                <c:pt idx="14">
                  <c:v>1.1000000000000001</c:v>
                </c:pt>
                <c:pt idx="15">
                  <c:v>1.05</c:v>
                </c:pt>
                <c:pt idx="16">
                  <c:v>1.01</c:v>
                </c:pt>
                <c:pt idx="17">
                  <c:v>0.98</c:v>
                </c:pt>
                <c:pt idx="18">
                  <c:v>0.96000000000000063</c:v>
                </c:pt>
                <c:pt idx="19">
                  <c:v>0.88</c:v>
                </c:pt>
                <c:pt idx="20">
                  <c:v>0.82000000000000062</c:v>
                </c:pt>
                <c:pt idx="21">
                  <c:v>0.79</c:v>
                </c:pt>
                <c:pt idx="22">
                  <c:v>0.79</c:v>
                </c:pt>
                <c:pt idx="23">
                  <c:v>0.79</c:v>
                </c:pt>
                <c:pt idx="24">
                  <c:v>0.77000000000000179</c:v>
                </c:pt>
                <c:pt idx="25">
                  <c:v>0.74000000000000155</c:v>
                </c:pt>
              </c:numCache>
            </c:numRef>
          </c:val>
        </c:ser>
        <c:gapWidth val="13"/>
        <c:axId val="209899904"/>
        <c:axId val="209901440"/>
      </c:barChart>
      <c:dateAx>
        <c:axId val="209899904"/>
        <c:scaling>
          <c:orientation val="minMax"/>
        </c:scaling>
        <c:axPos val="b"/>
        <c:numFmt formatCode="mmm\-yy" sourceLinked="1"/>
        <c:tickLblPos val="nextTo"/>
        <c:crossAx val="209901440"/>
        <c:crosses val="autoZero"/>
        <c:auto val="1"/>
        <c:lblOffset val="100"/>
        <c:baseTimeUnit val="months"/>
      </c:dateAx>
      <c:valAx>
        <c:axId val="209901440"/>
        <c:scaling>
          <c:orientation val="minMax"/>
        </c:scaling>
        <c:axPos val="l"/>
        <c:majorGridlines/>
        <c:numFmt formatCode="0%" sourceLinked="1"/>
        <c:tickLblPos val="nextTo"/>
        <c:crossAx val="209899904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0.69028</cdr:y>
    </cdr:from>
    <cdr:to>
      <cdr:x>0.45765</cdr:x>
      <cdr:y>0.77189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743200" y="3124200"/>
          <a:ext cx="102303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WY 2013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0.93519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457200" y="-533400"/>
          <a:ext cx="7696200" cy="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B6B79A-357A-4515-9105-3527E0627CE9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0EF4E0-EE62-4A8F-A3B9-A8E3886B9E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7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37"/>
            <a:fld id="{D913E69C-9868-4CEF-AE54-34CFB385250E}" type="slidenum">
              <a:rPr lang="en-US" smtClean="0"/>
              <a:pPr defTabSz="928637"/>
              <a:t>16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F8DB-14C7-47FB-9DDE-DA11F3C45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625681"/>
            <a:ext cx="7650747" cy="1041400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625681"/>
            <a:ext cx="1502591" cy="104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34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0685AF-69D0-4880-957F-20F06BA68758}" type="slidenum">
              <a:rPr lang="en-US" sz="14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43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0685AF-69D0-4880-957F-20F06BA68758}" type="slidenum">
              <a:rPr lang="en-US" sz="14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26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446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E75B8-A3EE-4430-9585-40D157000FE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50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B3F8D-8F50-4C8E-AB5E-8BE2EC95817E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12/19/2013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D1319-59E3-48CC-86BB-01B94D369E49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333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609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9812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95400" y="41148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41148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62CC0-8D65-4D9D-915B-E08B3661FBBB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5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B3F8D-8F50-4C8E-AB5E-8BE2EC95817E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12/19/2013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D1319-59E3-48CC-86BB-01B94D369E49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37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625681"/>
            <a:ext cx="7650747" cy="1041400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625681"/>
            <a:ext cx="1502591" cy="104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279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0685AF-69D0-4880-957F-20F06BA68758}" type="slidenum">
              <a:rPr lang="en-US" sz="14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00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0685AF-69D0-4880-957F-20F06BA68758}" type="slidenum">
              <a:rPr lang="en-US" sz="14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510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6002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E75B8-A3EE-4430-9585-40D157000FE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047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609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9812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95400" y="41148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4114800"/>
            <a:ext cx="35433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62CC0-8D65-4D9D-915B-E08B3661FBBB}" type="slidenum">
              <a:rPr lang="en-US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9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3F8D-8F50-4C8E-AB5E-8BE2EC95817E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1319-59E3-48CC-86BB-01B94D369E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337" y="0"/>
            <a:ext cx="9166985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278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337" y="0"/>
            <a:ext cx="9166985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50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.ca.gov/news/newsreleases/2013/112513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fc.noaa.gov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ec.water.ca.g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lood.webmaster@water.ca.gov" TargetMode="External"/><Relationship Id="rId2" Type="http://schemas.openxmlformats.org/officeDocument/2006/relationships/hyperlink" Target="http://cdec.water.c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rfc.noaa.gov/" TargetMode="External"/><Relationship Id="rId4" Type="http://schemas.openxmlformats.org/officeDocument/2006/relationships/hyperlink" Target="mailto:wx_webcast-request@water.ca.g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udhakar.Talanki@wate.ca.gov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dec.water.ca.gov/cdecapp/precipapp/get8SIPrecipIndex.actio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dec.water.ca.gov/cdecapp/precipapp/get5SIPrecipIndex.action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cc.dri.edu/monitor/cal-mon/frames_version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dec.water.ca.gov/cgi-progs/iodir/WSIHIS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ec.water.ca.gov/cgi-progs/iodir/WSIHIST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ec.water.ca.gov/cgi-progs/reports/STORAG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Hydrologic Conditions Update and Outlook for 2013-14 Flood Season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December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383" y="5011387"/>
            <a:ext cx="447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Hydrology and Flood Operations Office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Division of Flood Management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Department of Water Resources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stalanki\Pictures\30da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2" y="990600"/>
            <a:ext cx="6848475" cy="5619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U. S. Outlook – Climate Prediction Center</a:t>
            </a:r>
          </a:p>
          <a:p>
            <a:pPr algn="ctr"/>
            <a:r>
              <a:rPr lang="en-US" sz="2400" b="1" dirty="0" smtClean="0"/>
              <a:t> January 2014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stalanki\Pictures\90d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066800"/>
            <a:ext cx="6396038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 algn="ctr"/>
            <a:r>
              <a:rPr lang="en-US" altLang="en-US" sz="2400" b="1" dirty="0" smtClean="0">
                <a:cs typeface="Times New Roman" pitchFamily="18" charset="0"/>
                <a:sym typeface="Times New Roman" pitchFamily="18" charset="0"/>
              </a:rPr>
              <a:t>U. S. Seasonal Outlook – Climate Prediction Center</a:t>
            </a:r>
            <a:br>
              <a:rPr lang="en-US" altLang="en-US" sz="2400" b="1" dirty="0" smtClean="0">
                <a:cs typeface="Times New Roman" pitchFamily="18" charset="0"/>
                <a:sym typeface="Times New Roman" pitchFamily="18" charset="0"/>
              </a:rPr>
            </a:br>
            <a:r>
              <a:rPr lang="en-US" altLang="en-US" sz="2400" b="1" dirty="0" smtClean="0">
                <a:cs typeface="Times New Roman" pitchFamily="18" charset="0"/>
                <a:sym typeface="Times New Roman" pitchFamily="18" charset="0"/>
              </a:rPr>
              <a:t>January 2014 – March 2014</a:t>
            </a:r>
            <a:endParaRPr lang="en-US" altLang="en-US" sz="2400" b="1" dirty="0"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clear climate signal due to neutral El Niño Southern Oscillation conditions</a:t>
            </a:r>
          </a:p>
          <a:p>
            <a:endParaRPr lang="en-US" dirty="0" smtClean="0"/>
          </a:p>
          <a:p>
            <a:r>
              <a:rPr lang="en-US" dirty="0" smtClean="0"/>
              <a:t>DWR Experimental Forecast suggests dry winter with possible Spring improvement if El Niño continues to develop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2"/>
              </a:rPr>
              <a:t>http://www.water.ca.gov/news/newsreleases/2013/112513.pdf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Forecasting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Authority - California Water Code (Section 236)</a:t>
            </a:r>
          </a:p>
          <a:p>
            <a:r>
              <a:rPr lang="en-US" sz="2400" dirty="0" smtClean="0"/>
              <a:t>DWR in joint collaboration with National Weather Service’s (NWS) California-Nevada River Forecast Center (CNRFC)</a:t>
            </a:r>
          </a:p>
          <a:p>
            <a:pPr lvl="1"/>
            <a:r>
              <a:rPr lang="en-US" sz="2000" dirty="0" smtClean="0"/>
              <a:t>Provide year-round daily forecasts of reservoir inflows, river flows, and water levels throughout California</a:t>
            </a:r>
          </a:p>
          <a:p>
            <a:pPr lvl="1"/>
            <a:r>
              <a:rPr lang="en-US" sz="2000" dirty="0" smtClean="0"/>
              <a:t>Issue river and tide Forecast for 94 locations in California, parts of Nevada</a:t>
            </a:r>
          </a:p>
          <a:p>
            <a:r>
              <a:rPr lang="en-US" sz="2400" dirty="0" smtClean="0"/>
              <a:t>Forecasts used by the Flood Operations Center to determine the level of joint Federal-State flood response activation and operations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489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chemeClr val="bg2"/>
                  </a:outerShdw>
                </a:effectLst>
              </a:rPr>
              <a:t>Operations Schedule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609600" y="2057400"/>
            <a:ext cx="7924800" cy="3700284"/>
            <a:chOff x="152400" y="2624316"/>
            <a:chExt cx="7924800" cy="3700284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2624316"/>
              <a:ext cx="7391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Winter Mode [~October 15</a:t>
              </a:r>
              <a:r>
                <a:rPr lang="en-US" sz="2000" b="1" baseline="30000" dirty="0" smtClean="0">
                  <a:solidFill>
                    <a:srgbClr val="00B050"/>
                  </a:solidFill>
                </a:rPr>
                <a:t>th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to April 15</a:t>
              </a:r>
              <a:r>
                <a:rPr lang="en-US" sz="2000" b="1" baseline="30000" dirty="0" smtClean="0">
                  <a:solidFill>
                    <a:srgbClr val="00B050"/>
                  </a:solidFill>
                </a:rPr>
                <a:t>th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]</a:t>
              </a:r>
            </a:p>
            <a:p>
              <a:endParaRPr lang="en-US" sz="8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Weekdays:  Forecasts issued by 9:00 AM and 3:00 PM</a:t>
              </a:r>
            </a:p>
            <a:p>
              <a:endParaRPr lang="en-US" sz="8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Weekends:  Forecast issued by 9:00 AM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5001161"/>
              <a:ext cx="7391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solidFill>
                    <a:srgbClr val="66FF33"/>
                  </a:solidFill>
                </a:rPr>
                <a:t>Summer Mode [~April 15</a:t>
              </a:r>
              <a:r>
                <a:rPr lang="en-US" sz="2000" b="1" baseline="30000" dirty="0" smtClean="0">
                  <a:solidFill>
                    <a:srgbClr val="66FF33"/>
                  </a:solidFill>
                </a:rPr>
                <a:t>th</a:t>
              </a:r>
              <a:r>
                <a:rPr lang="en-US" sz="2000" b="1" dirty="0" smtClean="0">
                  <a:solidFill>
                    <a:srgbClr val="66FF33"/>
                  </a:solidFill>
                </a:rPr>
                <a:t> to October 15</a:t>
              </a:r>
              <a:r>
                <a:rPr lang="en-US" sz="2000" b="1" baseline="30000" dirty="0" smtClean="0">
                  <a:solidFill>
                    <a:srgbClr val="66FF33"/>
                  </a:solidFill>
                </a:rPr>
                <a:t>th</a:t>
              </a:r>
              <a:r>
                <a:rPr lang="en-US" sz="2000" b="1" dirty="0" smtClean="0">
                  <a:solidFill>
                    <a:srgbClr val="66FF33"/>
                  </a:solidFill>
                </a:rPr>
                <a:t>]</a:t>
              </a:r>
            </a:p>
            <a:p>
              <a:pPr>
                <a:lnSpc>
                  <a:spcPct val="150000"/>
                </a:lnSpc>
              </a:pPr>
              <a:endParaRPr lang="en-US" sz="800" b="1" dirty="0" smtClean="0">
                <a:solidFill>
                  <a:srgbClr val="66FF33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Forecasts issued by 9:00 AM daily</a:t>
              </a:r>
            </a:p>
            <a:p>
              <a:r>
                <a:rPr lang="en-US" dirty="0" smtClean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858161"/>
              <a:ext cx="7391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solidFill>
                    <a:srgbClr val="66FF33"/>
                  </a:solidFill>
                </a:rPr>
                <a:t>Flooding</a:t>
              </a:r>
            </a:p>
            <a:p>
              <a:pPr>
                <a:lnSpc>
                  <a:spcPct val="150000"/>
                </a:lnSpc>
              </a:pPr>
              <a:endParaRPr lang="en-US" sz="800" b="1" dirty="0" smtClean="0">
                <a:solidFill>
                  <a:srgbClr val="66FF33"/>
                </a:solidFill>
              </a:endParaRPr>
            </a:p>
            <a:p>
              <a:r>
                <a:rPr lang="en-US" sz="2000" dirty="0" smtClean="0"/>
                <a:t> - Forecasts also issued at 9:00 PM &amp; 3:00 AM</a:t>
              </a:r>
              <a:endParaRPr lang="en-US" sz="1600" dirty="0" smtClean="0"/>
            </a:p>
            <a:p>
              <a:r>
                <a:rPr lang="en-US" dirty="0" smtClean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27057" t="12639" r="27904"/>
          <a:stretch>
            <a:fillRect/>
          </a:stretch>
        </p:blipFill>
        <p:spPr bwMode="auto">
          <a:xfrm>
            <a:off x="2286000" y="1066800"/>
            <a:ext cx="46482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http://www.cnrfc.noaa.gov/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280" y="381000"/>
            <a:ext cx="8027720" cy="6165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Weather and Hydrology briefings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b="1" dirty="0"/>
          </a:p>
        </p:txBody>
      </p:sp>
      <p:sp>
        <p:nvSpPr>
          <p:cNvPr id="972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970806"/>
            <a:ext cx="8853487" cy="39338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flood season (mid-October –  mid-April)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effort between DWR and CNFRC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Information sharing and coordination between</a:t>
            </a:r>
          </a:p>
          <a:p>
            <a:pPr lvl="1" eaLnBrk="1" hangingPunct="1"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State &amp; Federal Partners </a:t>
            </a:r>
          </a:p>
          <a:p>
            <a:pPr lvl="1" eaLnBrk="1" hangingPunct="1"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7" descr="A weather briefing in progress at the FOC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9572" y="3364674"/>
            <a:ext cx="3952478" cy="2590801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6186" y="6400801"/>
            <a:ext cx="2227613" cy="457200"/>
          </a:xfrm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527" y="1075944"/>
            <a:ext cx="62484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91040" y="6324600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http://cdec.water.ca.gov/</a:t>
            </a:r>
            <a:endParaRPr lang="en-US" dirty="0">
              <a:solidFill>
                <a:prstClr val="black"/>
              </a:solidFill>
              <a:hlinkClick r:id="rId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4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8200" y="1676400"/>
            <a:ext cx="7744691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400" dirty="0" smtClean="0"/>
              <a:t>Public California Data Exchange (CDEC access)  </a:t>
            </a:r>
          </a:p>
          <a:p>
            <a:pPr marL="225425" indent="-225425" eaLnBrk="1" hangingPunct="1">
              <a:spcAft>
                <a:spcPct val="30000"/>
              </a:spcAft>
              <a:buSzPct val="106000"/>
            </a:pPr>
            <a:r>
              <a:rPr lang="en-US" sz="2400" dirty="0" smtClean="0"/>
              <a:t>	  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cdec.water.ca.gov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400" dirty="0"/>
              <a:t> Agency access -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http://cdec4gov.water.ca.gov          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     To Apply </a:t>
            </a:r>
            <a:r>
              <a:rPr lang="en-US" sz="2400" dirty="0" smtClean="0">
                <a:hlinkClick r:id="rId3"/>
              </a:rPr>
              <a:t>flood.webmaster@water.ca.gov</a:t>
            </a:r>
            <a:r>
              <a:rPr lang="en-US" sz="2400" dirty="0" smtClean="0"/>
              <a:t> </a:t>
            </a:r>
            <a:endParaRPr lang="en-US" sz="2400" dirty="0"/>
          </a:p>
          <a:p>
            <a:pPr marL="225425" indent="-225425" eaLnBrk="1" hangingPunct="1">
              <a:spcAft>
                <a:spcPct val="30000"/>
              </a:spcAft>
              <a:buClr>
                <a:schemeClr val="tx1"/>
              </a:buClr>
              <a:buSzPct val="106000"/>
              <a:buFont typeface="Arial" pitchFamily="34" charset="0"/>
              <a:buChar char="•"/>
            </a:pPr>
            <a:r>
              <a:rPr lang="en-US" sz="2400" dirty="0"/>
              <a:t>Webcast Weather/Hydrology Briefings – </a:t>
            </a:r>
            <a:endParaRPr lang="en-US" sz="2400" dirty="0" smtClean="0"/>
          </a:p>
          <a:p>
            <a:pPr lvl="1" eaLnBrk="1" hangingPunct="1">
              <a:spcAft>
                <a:spcPct val="30000"/>
              </a:spcAft>
              <a:buClr>
                <a:schemeClr val="tx1"/>
              </a:buClr>
              <a:buSzPct val="106000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wx_webcast-request@water.ca.gov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5425" lvl="1" indent="-225425">
              <a:spcAft>
                <a:spcPct val="30000"/>
              </a:spcAft>
              <a:buClr>
                <a:schemeClr val="tx1"/>
              </a:buClr>
              <a:buSzPct val="106000"/>
              <a:buFont typeface="Arial" pitchFamily="34" charset="0"/>
              <a:buChar char="•"/>
            </a:pPr>
            <a:r>
              <a:rPr lang="en-US" sz="2400" dirty="0" smtClean="0"/>
              <a:t>California Nevada River Forecast Center</a:t>
            </a:r>
          </a:p>
          <a:p>
            <a:pPr lvl="1" eaLnBrk="1" hangingPunct="1">
              <a:spcAft>
                <a:spcPct val="30000"/>
              </a:spcAft>
              <a:buClr>
                <a:schemeClr val="tx1"/>
              </a:buClr>
              <a:buSzPct val="106000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33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Information and Contacts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491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http://www.cnrfc.noaa.gov/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38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Questions?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15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dirty="0" smtClean="0"/>
              <a:t>Precipitation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Runoff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Storage</a:t>
            </a:r>
          </a:p>
          <a:p>
            <a:pPr>
              <a:lnSpc>
                <a:spcPct val="210000"/>
              </a:lnSpc>
            </a:pPr>
            <a:r>
              <a:rPr lang="en-US" dirty="0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9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2601" y="1328108"/>
            <a:ext cx="548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Sudhakar Talanki, PE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Chief, River Forecasting Section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Hydrology Branch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Hydrology and Flood Operations Office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Division of Flood Management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Department of Water Resources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916 574 2617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Sudhakar.Talanki@water.ca.gov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33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stalanki\Desktop\get8SIGrap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04800"/>
            <a:ext cx="75057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talanki\Desktop\get5SIGraph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0"/>
            <a:ext cx="7543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229599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59436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6172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http://cdec.water.ca.gov/cdecapp/precipapp/get8SIPrecipIndex.action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56285"/>
            <a:ext cx="7696200" cy="534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6172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http://cdec.water.ca.gov/cdecapp/precipapp/get5SIPrecipIndex.action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1047"/>
            <a:ext cx="8001000" cy="533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Climate Tracker – </a:t>
            </a:r>
            <a:br>
              <a:rPr lang="en-US" dirty="0" smtClean="0"/>
            </a:br>
            <a:r>
              <a:rPr lang="en-US" dirty="0" smtClean="0"/>
              <a:t>Calendar Year Precipitation (Jan-Nov)</a:t>
            </a:r>
            <a:endParaRPr lang="en-US" dirty="0"/>
          </a:p>
        </p:txBody>
      </p:sp>
      <p:pic>
        <p:nvPicPr>
          <p:cNvPr id="4" name="Content Placeholder 3" descr="http://www.wrcc.dri.edu/monitor/cal-mon/LATEST_GRAPHICS/REGIONS_PCP_RANK_CT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696" y="1600200"/>
            <a:ext cx="4042608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8006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3507924">
            <a:off x="3400179" y="3107786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Sierra Region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2133600" cy="95641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29400" y="5486400"/>
            <a:ext cx="38100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91681" y="5943600"/>
            <a:ext cx="285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Monsoon Influence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0"/>
            <a:ext cx="2366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 is Record Dry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1905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8-Station Index and </a:t>
            </a:r>
            <a:br>
              <a:rPr lang="en-US" dirty="0" smtClean="0"/>
            </a:br>
            <a:r>
              <a:rPr lang="en-US" dirty="0" smtClean="0"/>
              <a:t>5-Station Index</a:t>
            </a:r>
            <a:br>
              <a:rPr lang="en-US" dirty="0" smtClean="0"/>
            </a:br>
            <a:r>
              <a:rPr lang="en-US" dirty="0" smtClean="0"/>
              <a:t>on track for record low totals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038600"/>
            <a:ext cx="1902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Statewide average</a:t>
            </a:r>
            <a:br>
              <a:rPr lang="en-US" dirty="0" smtClean="0"/>
            </a:br>
            <a:r>
              <a:rPr lang="en-US" dirty="0" smtClean="0"/>
              <a:t>accumulation</a:t>
            </a:r>
            <a:br>
              <a:rPr lang="en-US" dirty="0" smtClean="0"/>
            </a:br>
            <a:r>
              <a:rPr lang="en-US" dirty="0" smtClean="0"/>
              <a:t>record low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6477000"/>
            <a:ext cx="623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http://www.wrcc.dri.edu/monitor/cal-mon/frames_version.html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 – Water Year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Sacramento 4 Rivers Index Below Normal in WY 2012 and Dry in WY 2013</a:t>
            </a:r>
          </a:p>
          <a:p>
            <a:endParaRPr lang="en-US" dirty="0" smtClean="0"/>
          </a:p>
          <a:p>
            <a:r>
              <a:rPr lang="en-US" dirty="0" smtClean="0"/>
              <a:t>San Joaquin 4 Rivers Index Dry in WY 2012 and Critically Dry in WY 2013</a:t>
            </a:r>
          </a:p>
          <a:p>
            <a:endParaRPr lang="en-US" dirty="0" smtClean="0"/>
          </a:p>
          <a:p>
            <a:r>
              <a:rPr lang="en-US" dirty="0" smtClean="0"/>
              <a:t>April-July runoff below average for both basins for past 2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Sacramento WY versus Apr-July </a:t>
            </a:r>
            <a:br>
              <a:rPr lang="en-US" dirty="0" smtClean="0"/>
            </a:br>
            <a:r>
              <a:rPr lang="en-US" dirty="0" smtClean="0"/>
              <a:t>Runoff Volumes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228875" y="3438676"/>
            <a:ext cx="313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April-July Runoff Volume (MAF)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019800"/>
            <a:ext cx="329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Year Runoff Volume (MAF)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6330" y="409157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WY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6400800"/>
            <a:ext cx="485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http://cdec.water.ca.gov/cgi-progs/iodir/WSIHIST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728663" y="1295400"/>
          <a:ext cx="704373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Joaquin WY versus Apr-July </a:t>
            </a:r>
            <a:br>
              <a:rPr lang="en-US" dirty="0" smtClean="0"/>
            </a:br>
            <a:r>
              <a:rPr lang="en-US" dirty="0" smtClean="0"/>
              <a:t>Runoff Volumes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228875" y="3438676"/>
            <a:ext cx="313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April-July Runoff Volume (MAF)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867400"/>
            <a:ext cx="329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Year Runoff Volume (MAF)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WY 2012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724400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WY 2013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400800"/>
            <a:ext cx="485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http://cdec.water.ca.gov/cgi-progs/iodir/WSIHIST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Reservoir Storage WY 2012 - Present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7800" y="2514601"/>
          <a:ext cx="7391400" cy="38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990600" y="1219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6477000"/>
            <a:ext cx="546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http://cdec.water.ca.gov/cgi-progs/reports/STORAGEW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ppt342C.tmp</Template>
  <TotalTime>773</TotalTime>
  <Words>434</Words>
  <Application>Microsoft Office PowerPoint</Application>
  <PresentationFormat>On-screen Show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Hydrologic Conditions Update and Outlook for 2013-14 Flood Season</vt:lpstr>
      <vt:lpstr>Overview</vt:lpstr>
      <vt:lpstr>Slide 3</vt:lpstr>
      <vt:lpstr>Slide 4</vt:lpstr>
      <vt:lpstr>California Climate Tracker –  Calendar Year Precipitation (Jan-Nov)</vt:lpstr>
      <vt:lpstr>Runoff – Water Year Perspective</vt:lpstr>
      <vt:lpstr>Sacramento WY versus Apr-July  Runoff Volumes</vt:lpstr>
      <vt:lpstr>San Joaquin WY versus Apr-July  Runoff Volumes</vt:lpstr>
      <vt:lpstr>Reservoir Storage WY 2012 - Present</vt:lpstr>
      <vt:lpstr>Slide 10</vt:lpstr>
      <vt:lpstr>Slide 11</vt:lpstr>
      <vt:lpstr>California Outlook</vt:lpstr>
      <vt:lpstr>Flood Forecasting</vt:lpstr>
      <vt:lpstr>Operations Schedule</vt:lpstr>
      <vt:lpstr>Slide 15</vt:lpstr>
      <vt:lpstr>Weather and Hydrology briefings  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Department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Conditions Update</dc:title>
  <dc:creator>manderso</dc:creator>
  <cp:lastModifiedBy>stalanki</cp:lastModifiedBy>
  <cp:revision>84</cp:revision>
  <dcterms:created xsi:type="dcterms:W3CDTF">2013-12-16T16:24:15Z</dcterms:created>
  <dcterms:modified xsi:type="dcterms:W3CDTF">2013-12-20T00:19:47Z</dcterms:modified>
</cp:coreProperties>
</file>