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7" r:id="rId5"/>
  </p:sldMasterIdLst>
  <p:notesMasterIdLst>
    <p:notesMasterId r:id="rId24"/>
  </p:notesMasterIdLst>
  <p:handoutMasterIdLst>
    <p:handoutMasterId r:id="rId25"/>
  </p:handoutMasterIdLst>
  <p:sldIdLst>
    <p:sldId id="1063" r:id="rId6"/>
    <p:sldId id="1083" r:id="rId7"/>
    <p:sldId id="1086" r:id="rId8"/>
    <p:sldId id="1071" r:id="rId9"/>
    <p:sldId id="1104" r:id="rId10"/>
    <p:sldId id="1087" r:id="rId11"/>
    <p:sldId id="1103" r:id="rId12"/>
    <p:sldId id="1075" r:id="rId13"/>
    <p:sldId id="1084" r:id="rId14"/>
    <p:sldId id="1091" r:id="rId15"/>
    <p:sldId id="1100" r:id="rId16"/>
    <p:sldId id="1109" r:id="rId17"/>
    <p:sldId id="1106" r:id="rId18"/>
    <p:sldId id="1107" r:id="rId19"/>
    <p:sldId id="1108" r:id="rId20"/>
    <p:sldId id="1102" r:id="rId21"/>
    <p:sldId id="1105" r:id="rId22"/>
    <p:sldId id="108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ishik" initials="van" lastIdx="1" clrIdx="0"/>
  <p:cmAuthor id="1" name="Kari D Shively" initials="KDS" lastIdx="8" clrIdx="1"/>
  <p:cmAuthor id="2" name="Michael Mierzwa" initials="mdm" lastIdx="3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E6648"/>
    <a:srgbClr val="869C56"/>
    <a:srgbClr val="B8E8E6"/>
    <a:srgbClr val="65A371"/>
    <a:srgbClr val="F1D299"/>
    <a:srgbClr val="FFD347"/>
    <a:srgbClr val="FFFFFF"/>
    <a:srgbClr val="FFE4A7"/>
    <a:srgbClr val="73864A"/>
    <a:srgbClr val="FFDB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0952" autoAdjust="0"/>
  </p:normalViewPr>
  <p:slideViewPr>
    <p:cSldViewPr snapToGrid="0">
      <p:cViewPr>
        <p:scale>
          <a:sx n="80" d="100"/>
          <a:sy n="80" d="100"/>
        </p:scale>
        <p:origin x="-1794" y="-558"/>
      </p:cViewPr>
      <p:guideLst>
        <p:guide orient="horz" pos="3714"/>
        <p:guide pos="5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563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6" y="8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4" rIns="91444" bIns="45724" numCol="1" anchor="t" anchorCtr="0" compatLnSpc="1">
            <a:prstTxWarp prst="textNoShape">
              <a:avLst/>
            </a:prstTxWarp>
          </a:bodyPr>
          <a:lstStyle>
            <a:lvl1pPr algn="r" defTabSz="878916">
              <a:defRPr sz="1300"/>
            </a:lvl1pPr>
          </a:lstStyle>
          <a:p>
            <a:pPr>
              <a:defRPr/>
            </a:pPr>
            <a:r>
              <a:rPr lang="en-US" sz="1200" i="1" dirty="0">
                <a:solidFill>
                  <a:srgbClr val="3E6648"/>
                </a:solidFill>
                <a:latin typeface="+mn-lt"/>
              </a:rPr>
              <a:t>January 13, 2012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8829686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4" rIns="91444" bIns="45724" numCol="1" anchor="b" anchorCtr="0" compatLnSpc="1">
            <a:prstTxWarp prst="textNoShape">
              <a:avLst/>
            </a:prstTxWarp>
          </a:bodyPr>
          <a:lstStyle>
            <a:lvl1pPr defTabSz="878916">
              <a:defRPr sz="1300"/>
            </a:lvl1pPr>
          </a:lstStyle>
          <a:p>
            <a:pPr>
              <a:defRPr/>
            </a:pPr>
            <a:r>
              <a:rPr lang="en-US" sz="1200" i="1" dirty="0">
                <a:solidFill>
                  <a:srgbClr val="3E6648"/>
                </a:solidFill>
                <a:latin typeface="+mn-lt"/>
              </a:rPr>
              <a:t>2012 Central Valley Flood Protection Plan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6" y="8829686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4" rIns="91444" bIns="45724" numCol="1" anchor="b" anchorCtr="0" compatLnSpc="1">
            <a:prstTxWarp prst="textNoShape">
              <a:avLst/>
            </a:prstTxWarp>
          </a:bodyPr>
          <a:lstStyle>
            <a:lvl1pPr algn="r" defTabSz="878916">
              <a:defRPr sz="1300"/>
            </a:lvl1pPr>
          </a:lstStyle>
          <a:p>
            <a:pPr>
              <a:defRPr/>
            </a:pPr>
            <a:fld id="{59A3DCCF-F14A-4CC3-9C45-2B7E8A0E313A}" type="slidenum">
              <a:rPr lang="en-US" sz="1200" i="1">
                <a:solidFill>
                  <a:srgbClr val="3E6648"/>
                </a:solidFill>
                <a:latin typeface="+mn-lt"/>
              </a:rPr>
              <a:pPr>
                <a:defRPr/>
              </a:pPr>
              <a:t>‹#›</a:t>
            </a:fld>
            <a:endParaRPr lang="en-US" sz="1200" i="1" dirty="0">
              <a:solidFill>
                <a:srgbClr val="3E6648"/>
              </a:solidFill>
              <a:latin typeface="+mn-lt"/>
            </a:endParaRPr>
          </a:p>
        </p:txBody>
      </p:sp>
      <p:pic>
        <p:nvPicPr>
          <p:cNvPr id="6" name="Picture 5" descr="FloodSAFE logo cropped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" y="80718"/>
            <a:ext cx="1396606" cy="3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12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8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79" tIns="44389" rIns="88779" bIns="44389" numCol="1" anchor="t" anchorCtr="0" compatLnSpc="1">
            <a:prstTxWarp prst="textNoShape">
              <a:avLst/>
            </a:prstTxWarp>
          </a:bodyPr>
          <a:lstStyle>
            <a:lvl1pPr defTabSz="88530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6" y="8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79" tIns="44389" rIns="88779" bIns="44389" numCol="1" anchor="t" anchorCtr="0" compatLnSpc="1">
            <a:prstTxWarp prst="textNoShape">
              <a:avLst/>
            </a:prstTxWarp>
          </a:bodyPr>
          <a:lstStyle>
            <a:lvl1pPr algn="r" defTabSz="885307">
              <a:defRPr sz="1300"/>
            </a:lvl1pPr>
          </a:lstStyle>
          <a:p>
            <a:pPr>
              <a:defRPr/>
            </a:pPr>
            <a:fld id="{6ADAC922-EDB8-47E6-BDD2-3D7D6C646E2C}" type="datetimeFigureOut">
              <a:rPr lang="en-US"/>
              <a:pPr>
                <a:defRPr/>
              </a:pPr>
              <a:t>12/18/2013</a:t>
            </a:fld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4844"/>
            <a:ext cx="5608320" cy="418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79" tIns="44389" rIns="88779" bIns="44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8829686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79" tIns="44389" rIns="88779" bIns="44389" numCol="1" anchor="b" anchorCtr="0" compatLnSpc="1">
            <a:prstTxWarp prst="textNoShape">
              <a:avLst/>
            </a:prstTxWarp>
          </a:bodyPr>
          <a:lstStyle>
            <a:lvl1pPr defTabSz="885307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6" y="8829686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79" tIns="44389" rIns="88779" bIns="44389" numCol="1" anchor="b" anchorCtr="0" compatLnSpc="1">
            <a:prstTxWarp prst="textNoShape">
              <a:avLst/>
            </a:prstTxWarp>
          </a:bodyPr>
          <a:lstStyle>
            <a:lvl1pPr algn="r" defTabSz="885307">
              <a:defRPr sz="1300"/>
            </a:lvl1pPr>
          </a:lstStyle>
          <a:p>
            <a:pPr>
              <a:defRPr/>
            </a:pPr>
            <a:fld id="{8DF36491-83CC-4D76-AE8E-C51FEE91A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0234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 </a:t>
            </a:r>
            <a:r>
              <a:rPr lang="en-US" dirty="0" smtClean="0"/>
              <a:t>critical/serious seepage, some</a:t>
            </a:r>
            <a:r>
              <a:rPr lang="en-US" baseline="0" dirty="0" smtClean="0"/>
              <a:t> critical stability, serious erosion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</a:t>
            </a:r>
            <a:r>
              <a:rPr lang="en-US" baseline="0" dirty="0" smtClean="0"/>
              <a:t> seepage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D4C4BF4A-A0DF-44E9-A23A-62AC0D10DACC}" type="slidenum">
              <a:rPr lang="en-US" smtClean="0"/>
              <a:pPr defTabSz="928688"/>
              <a:t>18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B617DA75-B151-4F1D-9FB4-0D7E7C5E9454}" type="slidenum">
              <a:rPr lang="en-US" smtClean="0"/>
              <a:pPr defTabSz="928688"/>
              <a:t>9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erosion, critical seepage, critical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Serious/critical seepage spots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625681"/>
            <a:ext cx="7650747" cy="1041400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625681"/>
            <a:ext cx="1502591" cy="104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75B8-A3EE-4430-9585-40D157000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F8DB-14C7-47FB-9DDE-DA11F3C45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24B6F-8CD7-4AD6-9D55-EB501BDF57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9338" y="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5100" y="1142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539942" y="4275433"/>
            <a:ext cx="387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fld id="{1990DCFD-68BC-754E-9E63-7438ACE75BAE}" type="datetime4">
              <a:rPr lang="en-US" sz="1600" b="0" i="0" smtClean="0">
                <a:solidFill>
                  <a:srgbClr val="477F80"/>
                </a:solidFill>
                <a:latin typeface="+mj-lt"/>
                <a:cs typeface="Tahoma" pitchFamily="34" charset="0"/>
              </a:rPr>
              <a:pPr algn="l">
                <a:defRPr/>
              </a:pPr>
              <a:t>December 18, 2013</a:t>
            </a:fld>
            <a:endParaRPr lang="en-US" sz="1600" b="0" i="0" dirty="0">
              <a:solidFill>
                <a:srgbClr val="477F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493252" y="1864342"/>
            <a:ext cx="7650747" cy="677071"/>
          </a:xfrm>
          <a:prstGeom prst="rect">
            <a:avLst/>
          </a:prstGeom>
          <a:solidFill>
            <a:srgbClr val="E7A614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38" y="1864342"/>
            <a:ext cx="1502591" cy="677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93253" y="1646713"/>
            <a:ext cx="8806295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448560"/>
            <a:ext cx="9143999" cy="1869440"/>
          </a:xfrm>
          <a:prstGeom prst="rect">
            <a:avLst/>
          </a:prstGeom>
          <a:solidFill>
            <a:srgbClr val="E7A614">
              <a:alpha val="87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93812" y="2499360"/>
            <a:ext cx="7831647" cy="1798320"/>
          </a:xfrm>
        </p:spPr>
        <p:txBody>
          <a:bodyPr anchor="t"/>
          <a:lstStyle>
            <a:lvl1pPr algn="l">
              <a:spcAft>
                <a:spcPts val="1200"/>
              </a:spcAft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337" y="0"/>
            <a:ext cx="9166985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73" r:id="rId5"/>
    <p:sldLayoutId id="2147483674" r:id="rId6"/>
    <p:sldLayoutId id="214748367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5733872"/>
            <a:ext cx="9144000" cy="1124128"/>
          </a:xfrm>
          <a:prstGeom prst="rect">
            <a:avLst/>
          </a:prstGeom>
          <a:solidFill>
            <a:schemeClr val="bg1">
              <a:alpha val="51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33872"/>
            <a:ext cx="9144000" cy="112412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153400" y="5903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52400" y="6096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676400" y="6096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Flood Emergency Preparedness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9792" y="46858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Darren Suen, PE, MBA, PMP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Chief, Flood Operations Center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Hydrology and Flood Operations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Division of Flood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Management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 descr="iStock_000010789409Medi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4819" y="3939736"/>
            <a:ext cx="19812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33079" y="2828925"/>
            <a:ext cx="3223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Preseason Briefing</a:t>
            </a:r>
          </a:p>
          <a:p>
            <a:pPr algn="ctr"/>
            <a:r>
              <a:rPr lang="en-US" sz="2800" dirty="0" smtClean="0"/>
              <a:t>Fall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Flood Operations Center  information</a:t>
            </a:r>
            <a:endParaRPr lang="en-US" sz="40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626" y="1507672"/>
            <a:ext cx="6432176" cy="4970318"/>
          </a:xfrm>
        </p:spPr>
      </p:pic>
      <p:pic>
        <p:nvPicPr>
          <p:cNvPr id="8" name="Picture 7" descr="dwr_logo_clear_bkgr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025" y="3527962"/>
            <a:ext cx="762000" cy="762000"/>
          </a:xfrm>
          <a:prstGeom prst="rect">
            <a:avLst/>
          </a:prstGeom>
        </p:spPr>
      </p:pic>
      <p:pic>
        <p:nvPicPr>
          <p:cNvPr id="9" name="Picture 8" descr="noa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6651" y="3539837"/>
            <a:ext cx="762000" cy="762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44039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lvl="1" eaLnBrk="1" hangingPunct="1">
              <a:spcBef>
                <a:spcPct val="20000"/>
              </a:spcBef>
              <a:buSzPct val="65000"/>
              <a:defRPr/>
            </a:pPr>
            <a:r>
              <a:rPr lang="en-US" sz="2400" dirty="0">
                <a:latin typeface="+mn-lt"/>
              </a:rPr>
              <a:t>Year-round, the FOC </a:t>
            </a:r>
            <a:r>
              <a:rPr lang="en-US" sz="2400" dirty="0" smtClean="0">
                <a:latin typeface="+mn-lt"/>
              </a:rPr>
              <a:t>provides a </a:t>
            </a:r>
            <a:r>
              <a:rPr lang="en-US" sz="2400" dirty="0">
                <a:latin typeface="+mn-lt"/>
              </a:rPr>
              <a:t>focal point for </a:t>
            </a:r>
            <a:r>
              <a:rPr lang="en-US" sz="2400" b="1" dirty="0" smtClean="0">
                <a:latin typeface="+mn-lt"/>
              </a:rPr>
              <a:t>gathering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b="1" dirty="0" smtClean="0">
                <a:latin typeface="+mn-lt"/>
              </a:rPr>
              <a:t>analyzing</a:t>
            </a:r>
            <a:r>
              <a:rPr lang="en-US" sz="2400" dirty="0">
                <a:latin typeface="+mn-lt"/>
              </a:rPr>
              <a:t>, and </a:t>
            </a:r>
            <a:r>
              <a:rPr lang="en-US" sz="2400" b="1" dirty="0">
                <a:latin typeface="+mn-lt"/>
              </a:rPr>
              <a:t>disseminating </a:t>
            </a:r>
            <a:r>
              <a:rPr lang="en-US" sz="2400" dirty="0">
                <a:latin typeface="+mn-lt"/>
              </a:rPr>
              <a:t>information to get the right information to the right people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6188" y="6381750"/>
            <a:ext cx="2133600" cy="476250"/>
          </a:xfrm>
        </p:spPr>
        <p:txBody>
          <a:bodyPr/>
          <a:lstStyle/>
          <a:p>
            <a:pPr>
              <a:defRPr/>
            </a:pPr>
            <a:fld id="{8E7E75B8-A3EE-4430-9585-40D157000FE1}" type="slidenum">
              <a:rPr lang="en-US" sz="1200" smtClean="0"/>
              <a:pPr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5193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98" y="1224150"/>
            <a:ext cx="8168379" cy="3347851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Focus on erosion, seepage, slope stability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Information sources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Calls into FOC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Flood Project Integrity &amp; Inspection Branch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Flood System Sustainability Branch</a:t>
            </a:r>
          </a:p>
          <a:p>
            <a:pPr lvl="1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9938" y="6381750"/>
            <a:ext cx="2133600" cy="476250"/>
          </a:xfrm>
        </p:spPr>
        <p:txBody>
          <a:bodyPr/>
          <a:lstStyle/>
          <a:p>
            <a:pPr>
              <a:defRPr/>
            </a:pPr>
            <a:fld id="{8E7E75B8-A3EE-4430-9585-40D157000FE1}" type="slidenum">
              <a:rPr lang="en-US" sz="1200" smtClean="0"/>
              <a:pPr>
                <a:defRPr/>
              </a:pPr>
              <a:t>11</a:t>
            </a:fld>
            <a:endParaRPr lang="en-US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Points of interest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Sacramento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8063" y="6381750"/>
            <a:ext cx="500742" cy="476250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12</a:t>
            </a:r>
            <a:endParaRPr lang="en-US" sz="1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826" y="961902"/>
            <a:ext cx="4494986" cy="50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8245" y="25175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Sutter Buttes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4504" y="112815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Oroville Dam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561" y="535577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Roseville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6410" y="313508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Marysville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Sacramento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94311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13</a:t>
            </a:r>
            <a:endParaRPr 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055" y="974765"/>
            <a:ext cx="5201392" cy="52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345" y="1306285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Sac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60769" y="15675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Elk Grove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8264" y="482138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Hwy 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5174" y="2695699"/>
            <a:ext cx="19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 Cities Road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33" y="216725"/>
            <a:ext cx="7178634" cy="733301"/>
          </a:xfrm>
        </p:spPr>
        <p:txBody>
          <a:bodyPr/>
          <a:lstStyle/>
          <a:p>
            <a:r>
              <a:rPr lang="en-US" dirty="0" smtClean="0"/>
              <a:t>San Joaquin River Basin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82436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14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431" y="1056101"/>
            <a:ext cx="5296394" cy="50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05797" y="301633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Modesto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6368" y="11044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Lathrop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3262" y="499951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Patterson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3833" y="2256311"/>
            <a:ext cx="75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2011" y="176942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Manteca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030" y="228600"/>
            <a:ext cx="7546769" cy="745177"/>
          </a:xfrm>
        </p:spPr>
        <p:txBody>
          <a:bodyPr/>
          <a:lstStyle/>
          <a:p>
            <a:r>
              <a:rPr lang="en-US" dirty="0" smtClean="0"/>
              <a:t>San Joaquin River Basin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34935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15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28725"/>
            <a:ext cx="7010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62649" y="1223158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Chowchilla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6697122" y="1093095"/>
            <a:ext cx="464264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922" y="1034155"/>
            <a:ext cx="8103015" cy="5034136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Weather and hydrology briefings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Delta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Working Group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Meet quarterly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Yolo, Sacramento, San Joaquin, Solano and Contra Costa counties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Chowchilla Working Group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Meet monthly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Fresno,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Madera,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Merced counties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USACE and CAL OES Preseason meeting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Roster training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readiness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94311" y="6492875"/>
            <a:ext cx="2133600" cy="365125"/>
          </a:xfrm>
        </p:spPr>
        <p:txBody>
          <a:bodyPr/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72293" y="1060863"/>
            <a:ext cx="46640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SzPct val="130000"/>
              <a:buFont typeface="Wingdings" pitchFamily="2" charset="2"/>
              <a:buChar char="§"/>
              <a:defRPr/>
            </a:pPr>
            <a:endParaRPr lang="en-US" sz="2400" kern="0" dirty="0"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A3E0FF"/>
              </a:buClr>
              <a:buSzPct val="150000"/>
              <a:buFontTx/>
              <a:buChar char="•"/>
              <a:defRPr/>
            </a:pPr>
            <a:endParaRPr lang="en-US" sz="2600" kern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35031" y="201881"/>
            <a:ext cx="7327078" cy="8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Flood fight material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 inventory (2013)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41912" y="1080655"/>
          <a:ext cx="5478570" cy="4661143"/>
        </p:xfrm>
        <a:graphic>
          <a:graphicData uri="http://schemas.openxmlformats.org/drawingml/2006/table">
            <a:tbl>
              <a:tblPr/>
              <a:tblGrid>
                <a:gridCol w="1661662"/>
                <a:gridCol w="2150317"/>
                <a:gridCol w="1666591"/>
              </a:tblGrid>
              <a:tr h="4374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Inventory Table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(Updated Annually)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Specification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Quantity (approx.)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38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Sandbags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18"x30" - 10oz.  Burlap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Million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Plastic Sheeting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20'x100' black poly roll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3,900 rolls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Buttons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 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540,000 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Twine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 lb. strength/10,500 length (10lb. Box)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2,600 cases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Geotextile Fabric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12'x300' polypropylene (400 sq.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yds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900 rolls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Stakes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1"x3"x24" wood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250,000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Muscle Wall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2'x6' poly with accessories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509650" y="1311233"/>
            <a:ext cx="832326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Flood Center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(916) 574-2619 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                  flood_center@water.ca.gov </a:t>
            </a:r>
          </a:p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000" dirty="0"/>
              <a:t> Recorded Conditions and Forecasts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(800) 952-5530 </a:t>
            </a:r>
          </a:p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000" dirty="0"/>
              <a:t> Public CDEC access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http://cdec.water.ca.gov</a:t>
            </a:r>
          </a:p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000" dirty="0"/>
              <a:t> Agency access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http://cdec4gov.water.ca.gov          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                   Call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(916) 574-1777 </a:t>
            </a:r>
            <a:r>
              <a:rPr lang="en-US" sz="2000" dirty="0"/>
              <a:t>to Apply</a:t>
            </a:r>
          </a:p>
          <a:p>
            <a:pPr marL="225425" indent="-225425" eaLnBrk="1" hangingPunct="1">
              <a:spcAft>
                <a:spcPct val="30000"/>
              </a:spcAft>
              <a:buClr>
                <a:schemeClr val="tx1"/>
              </a:buClr>
              <a:buSzPct val="106000"/>
              <a:buFont typeface="Arial" pitchFamily="34" charset="0"/>
              <a:buChar char="•"/>
            </a:pPr>
            <a:r>
              <a:rPr lang="en-US" sz="2000" dirty="0"/>
              <a:t>Webcast Weather/Hydrology Briefings – </a:t>
            </a:r>
            <a:endParaRPr lang="en-US" sz="2000" dirty="0" smtClean="0"/>
          </a:p>
          <a:p>
            <a:pPr lvl="1" eaLnBrk="1" hangingPunct="1">
              <a:spcAft>
                <a:spcPct val="30000"/>
              </a:spcAft>
              <a:buClr>
                <a:schemeClr val="tx1"/>
              </a:buClr>
              <a:buSzPct val="106000"/>
              <a:buFont typeface="Arial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wx_webcast-request@water.ca.gov </a:t>
            </a:r>
          </a:p>
          <a:p>
            <a:pPr marL="225425" indent="-225425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000" dirty="0"/>
              <a:t>Directory of Flood Officials and Emergency Phone Cards:</a:t>
            </a:r>
          </a:p>
          <a:p>
            <a:pPr lvl="1" eaLnBrk="1" hangingPunct="1">
              <a:spcAft>
                <a:spcPct val="30000"/>
              </a:spcAft>
              <a:buSzPct val="106000"/>
              <a:buFont typeface="Arial" pitchFamily="34" charset="0"/>
              <a:buChar char="•"/>
            </a:pPr>
            <a:r>
              <a:rPr lang="en-US" sz="2000" dirty="0" smtClean="0"/>
              <a:t>     Wendy Francis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(916) 574-2619 </a:t>
            </a:r>
            <a:r>
              <a:rPr lang="en-US" sz="2000" dirty="0"/>
              <a:t>or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wendy.francis@water.ca.gov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553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Information and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8062" y="6399563"/>
            <a:ext cx="702623" cy="315933"/>
          </a:xfrm>
        </p:spPr>
        <p:txBody>
          <a:bodyPr/>
          <a:lstStyle/>
          <a:p>
            <a:pPr>
              <a:defRPr/>
            </a:pPr>
            <a:fld id="{8E7E75B8-A3EE-4430-9585-40D157000FE1}" type="slidenum">
              <a:rPr lang="en-US" sz="1200" smtClean="0"/>
              <a:pPr>
                <a:defRPr/>
              </a:pPr>
              <a:t>18</a:t>
            </a:fld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266" y="1080654"/>
            <a:ext cx="7968342" cy="104502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DWR </a:t>
            </a:r>
            <a:b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Emergency Response Priorities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95538"/>
            <a:ext cx="8229600" cy="3151187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Protect 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Life, property, and infrastructure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Water quality and water supply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9937" y="6381750"/>
            <a:ext cx="500744" cy="476250"/>
          </a:xfrm>
        </p:spPr>
        <p:txBody>
          <a:bodyPr/>
          <a:lstStyle/>
          <a:p>
            <a:pPr>
              <a:defRPr/>
            </a:pPr>
            <a:fld id="{8E7E75B8-A3EE-4430-9585-40D157000FE1}" type="slidenum">
              <a:rPr lang="en-US" sz="1200" smtClean="0"/>
              <a:pPr>
                <a:defRPr/>
              </a:pPr>
              <a:t>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Preseason Meetings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1282"/>
            <a:ext cx="9144000" cy="472637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Our Partners in preparedness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California-Nevada River Forecast Center (CNRFC)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National Weather Service (NWS) Weather Forecast Offices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Army Corps of Engineers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California Conservation Corps (CCC)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 Fire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Cal OES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County OES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</a:t>
            </a:r>
            <a:r>
              <a:rPr lang="en-US" dirty="0" smtClean="0"/>
              <a:t>Preseason meetings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013" y="1496291"/>
            <a:ext cx="8668988" cy="4144487"/>
          </a:xfrm>
        </p:spPr>
        <p:txBody>
          <a:bodyPr/>
          <a:lstStyle/>
          <a:p>
            <a:pPr>
              <a:buNone/>
            </a:pP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Southern California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000" b="1" i="1" u="sng" dirty="0" smtClean="0">
                <a:latin typeface="Arial" pitchFamily="34" charset="0"/>
                <a:cs typeface="Arial" pitchFamily="34" charset="0"/>
              </a:rPr>
              <a:t>Northern California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Ventura – September 16		Sacramento – September 23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San Bernardino – September 17		Fresno – September 24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Orange County – September 18		Marin – October 1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San Diego – September 19		Red Bluff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– Oct 2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	Monterey – October 3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	Stockton – October 8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	Yuba City – October 9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	SCVWD – October 31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	Eureka – November 20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Tehama – December 16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 flood preparedness info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Sharing of issues, solutions, and resources within each region 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Reinforce the Standardized Emergency Management System (SEMS) protocol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Ensure the dissemination of information from Operating Agencies (OA’s) to respective local maintaining agencies (LMA’s)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Preseason meeting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 info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3042" y="1270660"/>
            <a:ext cx="8103015" cy="4631376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NWS 2013-14 Winter Outlook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Flood System Vulnerabilities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Flood Fight Methods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Tools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Flood Emergency Management System (FEMS)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Directory of Flood Officials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Web (CDEC/CNRFC)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ultiworld.com/wordpress/wp-content/uploads/2012/09/shot_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102" y="3673436"/>
            <a:ext cx="2957014" cy="226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Flood Emergency Response Grants Status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Delta Emergency Communications Grant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$5M in Prop 84 funds to 5 Delta counties &amp; 1 agency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Interoperability: to improve emergency communication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Statewide Flood ER Grant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$5M in Prop 84 funds to 14 agencies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Delta Flood ER Grant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$5M in Prop 1E funds recommended to award to six Delta agencies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 info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998" y="1141032"/>
            <a:ext cx="3956256" cy="6402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SEMS reinforcement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3450" y="1741715"/>
            <a:ext cx="2895582" cy="294903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803770" y="4560125"/>
            <a:ext cx="7708858" cy="9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77F80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56270" y="1352810"/>
            <a:ext cx="4647003" cy="38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7F8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Starts local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7F8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Supports local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agency requests for technical assistance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7F8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Supports flood fight activities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7F80"/>
              </a:buClr>
              <a:buSzTx/>
              <a:buFont typeface="Arial"/>
              <a:buChar char="•"/>
              <a:tabLst/>
              <a:defRPr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Federal assistance (PL84-99)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Flood Operation Center limitations…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83" y="1258784"/>
            <a:ext cx="8188036" cy="366947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Does NOT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Declare emergencies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Order evacuations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Repair levees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responsible for recovery (clean-up, shelter, etc.)</a:t>
            </a:r>
          </a:p>
          <a:p>
            <a:pPr eaLnBrk="1" hangingPunct="1">
              <a:defRPr/>
            </a:pPr>
            <a:endParaRPr lang="en-US" dirty="0" smtClean="0"/>
          </a:p>
          <a:p>
            <a:pPr lvl="3" eaLnBrk="1" hangingPunct="1">
              <a:defRPr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9937" y="6381750"/>
            <a:ext cx="2133600" cy="476250"/>
          </a:xfrm>
        </p:spPr>
        <p:txBody>
          <a:bodyPr/>
          <a:lstStyle/>
          <a:p>
            <a:pPr>
              <a:defRPr/>
            </a:pPr>
            <a:fld id="{8E7E75B8-A3EE-4430-9585-40D157000FE1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68C4DFC66C74C9E3EE44275A379C0" ma:contentTypeVersion="0" ma:contentTypeDescription="Create a new document." ma:contentTypeScope="" ma:versionID="3b4d92be23e6947e9d12688ea536060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DA3B8B-21FE-4E36-8D1F-FC0F3BDE7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7352F5E-0EEF-43AB-833F-EBD94C6AA03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1939C0-56C2-4DFB-B15C-F501D4290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37691</TotalTime>
  <Words>533</Words>
  <Application>Microsoft Office PowerPoint</Application>
  <PresentationFormat>On-screen Show (4:3)</PresentationFormat>
  <Paragraphs>172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2_Office Theme</vt:lpstr>
      <vt:lpstr>Flood Emergency Preparedness</vt:lpstr>
      <vt:lpstr>DWR  Emergency Response Priorities</vt:lpstr>
      <vt:lpstr>Preseason Meetings</vt:lpstr>
      <vt:lpstr>13 Preseason meetings</vt:lpstr>
      <vt:lpstr>Preseason meeting objectives</vt:lpstr>
      <vt:lpstr>Preparedness info</vt:lpstr>
      <vt:lpstr>Preparedness info</vt:lpstr>
      <vt:lpstr>SEMS reinforcement</vt:lpstr>
      <vt:lpstr>Flood Operation Center limitations…</vt:lpstr>
      <vt:lpstr>Flood Operations Center  information</vt:lpstr>
      <vt:lpstr>Points of interest</vt:lpstr>
      <vt:lpstr>Upper Sacramento region</vt:lpstr>
      <vt:lpstr>Lower Sacramento region</vt:lpstr>
      <vt:lpstr>San Joaquin River Basin</vt:lpstr>
      <vt:lpstr>San Joaquin River Basin</vt:lpstr>
      <vt:lpstr>Ongoing readiness</vt:lpstr>
      <vt:lpstr>Slide 17</vt:lpstr>
      <vt:lpstr>Information and contacts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Mimi Reyes</dc:creator>
  <cp:lastModifiedBy>dsuen</cp:lastModifiedBy>
  <cp:revision>2992</cp:revision>
  <cp:lastPrinted>2012-01-13T01:13:33Z</cp:lastPrinted>
  <dcterms:created xsi:type="dcterms:W3CDTF">2009-03-03T16:11:32Z</dcterms:created>
  <dcterms:modified xsi:type="dcterms:W3CDTF">2013-12-19T00:56:17Z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0x010100E5368C4DFC66C74C9E3EE44275A379C0</vt:lpwstr>
  </property>
</Properties>
</file>