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8" r:id="rId2"/>
    <p:sldId id="263" r:id="rId3"/>
    <p:sldId id="27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187F"/>
    <a:srgbClr val="004A82"/>
    <a:srgbClr val="820000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DB1EA0-47C7-4CEE-8CB5-FFFCA7020C63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A1BCFE-8DEC-415F-9950-CB51D84C6D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B17715-CBF2-4C06-ADE0-FDEE1BDCE861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286000"/>
            <a:ext cx="8229600" cy="3733800"/>
          </a:xfrm>
        </p:spPr>
        <p:txBody>
          <a:bodyPr vert="horz" lIns="45720" tIns="0" rIns="45720" bIns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0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Title Placeholder 21"/>
          <p:cNvSpPr txBox="1">
            <a:spLocks/>
          </p:cNvSpPr>
          <p:nvPr userDrawn="1"/>
        </p:nvSpPr>
        <p:spPr>
          <a:xfrm>
            <a:off x="304800" y="274638"/>
            <a:ext cx="7620000" cy="792162"/>
          </a:xfrm>
          <a:prstGeom prst="rect">
            <a:avLst/>
          </a:prstGeom>
          <a:solidFill>
            <a:srgbClr val="03187F">
              <a:alpha val="70000"/>
            </a:srgbClr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5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Blue Highway" pitchFamily="2" charset="0"/>
              <a:ea typeface="+mj-ea"/>
              <a:cs typeface="+mj-cs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600200"/>
            <a:ext cx="88392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152400" y="6629400"/>
            <a:ext cx="8763000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04800" y="304800"/>
            <a:ext cx="7620000" cy="838200"/>
          </a:xfrm>
          <a:prstGeom prst="rect">
            <a:avLst/>
          </a:prstGeom>
          <a:solidFill>
            <a:schemeClr val="accent2">
              <a:lumMod val="50000"/>
              <a:alpha val="5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4000" b="1">
                <a:latin typeface="Calibri" pitchFamily="34" charset="0"/>
              </a:rPr>
              <a:t/>
            </a:r>
            <a:br>
              <a:rPr lang="en-US" altLang="en-US" sz="4000" b="1">
                <a:latin typeface="Calibri" pitchFamily="34" charset="0"/>
              </a:rPr>
            </a:br>
            <a:endParaRPr lang="en-US" altLang="en-US" sz="4000" b="1">
              <a:latin typeface="Calibri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81000" y="2362200"/>
            <a:ext cx="8305800" cy="3429000"/>
          </a:xfrm>
          <a:prstGeom prst="rect">
            <a:avLst/>
          </a:prstGeom>
          <a:solidFill>
            <a:schemeClr val="accent2">
              <a:lumMod val="50000"/>
              <a:alpha val="5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800" dirty="0">
              <a:latin typeface="Calibri" pitchFamily="34" charset="0"/>
            </a:endParaRPr>
          </a:p>
        </p:txBody>
      </p:sp>
      <p:sp>
        <p:nvSpPr>
          <p:cNvPr id="5" name="Freeform 5"/>
          <p:cNvSpPr>
            <a:spLocks noChangeArrowheads="1"/>
          </p:cNvSpPr>
          <p:nvPr/>
        </p:nvSpPr>
        <p:spPr bwMode="auto">
          <a:xfrm>
            <a:off x="228600" y="2286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333399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381000" y="2133600"/>
            <a:ext cx="8321675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228600" y="6553200"/>
            <a:ext cx="525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200" i="1" dirty="0">
                <a:latin typeface="Garamond" pitchFamily="18" charset="0"/>
              </a:rPr>
              <a:t>Central Valley Flood Protection Board Meeting – Agenda Item No. </a:t>
            </a:r>
            <a:r>
              <a:rPr lang="en-US" altLang="en-US" sz="1200" i="1" dirty="0" smtClean="0">
                <a:latin typeface="Garamond" pitchFamily="18" charset="0"/>
              </a:rPr>
              <a:t>8</a:t>
            </a:r>
            <a:endParaRPr lang="en-US" altLang="en-US" sz="1200" i="1" dirty="0">
              <a:latin typeface="Garamond" pitchFamily="18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67818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  <a:defRPr/>
            </a:pPr>
            <a:fld id="{1FB973E5-D437-4106-8FBC-D84C508B6EC8}" type="slidenum">
              <a:rPr lang="en-US" altLang="en-US" sz="1200">
                <a:latin typeface="Garamond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‹#›</a:t>
            </a:fld>
            <a:endParaRPr lang="en-US" altLang="en-US" sz="1200" dirty="0">
              <a:latin typeface="Garamond" pitchFamily="18" charset="0"/>
            </a:endParaRPr>
          </a:p>
        </p:txBody>
      </p:sp>
      <p:pic>
        <p:nvPicPr>
          <p:cNvPr id="9" name="Picture 10" descr="CVFPB_logo_update3"/>
          <p:cNvPicPr preferRelativeResize="0"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152400"/>
            <a:ext cx="1023938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>
          <a:xfrm>
            <a:off x="7086600" y="6583680"/>
            <a:ext cx="9144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rgbClr val="00B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MOU</a:t>
            </a:r>
            <a:endParaRPr lang="en-US" sz="1400" b="1" dirty="0">
              <a:ln w="11430"/>
              <a:solidFill>
                <a:srgbClr val="00BC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6583680" y="6583680"/>
            <a:ext cx="4572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SR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7909560" y="6583680"/>
            <a:ext cx="7620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LD1</a:t>
            </a:r>
            <a:endParaRPr lang="en-US" sz="1400" b="1" dirty="0">
              <a:ln w="11430"/>
              <a:solidFill>
                <a:srgbClr val="FF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FFFF00"/>
              </a:buClr>
              <a:buSzPct val="80000"/>
              <a:buFont typeface="Wingdings" pitchFamily="2" charset="2"/>
              <a:buChar char="§"/>
              <a:defRPr sz="2200">
                <a:latin typeface="Calibri" pitchFamily="34" charset="0"/>
              </a:defRPr>
            </a:lvl1pPr>
            <a:lvl2pPr>
              <a:buClr>
                <a:srgbClr val="FFC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1"/>
                </a:solidFill>
                <a:latin typeface="Calibri" pitchFamily="34" charset="0"/>
              </a:defRPr>
            </a:lvl2pPr>
            <a:lvl3pPr>
              <a:buClr>
                <a:srgbClr val="FF66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2"/>
                </a:solidFill>
                <a:latin typeface="Calibri" pitchFamily="34" charset="0"/>
              </a:defRPr>
            </a:lvl3pPr>
            <a:lvl4pPr>
              <a:buClr>
                <a:srgbClr val="FF0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2"/>
                </a:solidFill>
                <a:latin typeface="Calibri" pitchFamily="34" charset="0"/>
              </a:defRPr>
            </a:lvl4pPr>
            <a:lvl5pPr>
              <a:buClr>
                <a:srgbClr val="D00028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2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67200" cy="5105400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buClr>
                <a:srgbClr val="FFFF00"/>
              </a:buClr>
              <a:buSzPct val="80000"/>
              <a:buFont typeface="Wingdings" pitchFamily="2" charset="2"/>
              <a:buChar char="§"/>
              <a:defRPr sz="2200">
                <a:latin typeface="Calibri" pitchFamily="34" charset="0"/>
              </a:defRPr>
            </a:lvl1pPr>
            <a:lvl2pPr>
              <a:spcBef>
                <a:spcPts val="1200"/>
              </a:spcBef>
              <a:buClr>
                <a:srgbClr val="FFC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1"/>
                </a:solidFill>
                <a:latin typeface="Calibri" pitchFamily="34" charset="0"/>
              </a:defRPr>
            </a:lvl2pPr>
            <a:lvl3pPr>
              <a:spcBef>
                <a:spcPts val="1200"/>
              </a:spcBef>
              <a:buClr>
                <a:srgbClr val="FF66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2"/>
                </a:solidFill>
                <a:latin typeface="Calibri" pitchFamily="34" charset="0"/>
              </a:defRPr>
            </a:lvl3pPr>
            <a:lvl4pPr>
              <a:spcBef>
                <a:spcPts val="1200"/>
              </a:spcBef>
              <a:buClr>
                <a:srgbClr val="FF0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2"/>
                </a:solidFill>
                <a:latin typeface="Calibri" pitchFamily="34" charset="0"/>
              </a:defRPr>
            </a:lvl4pPr>
            <a:lvl5pPr>
              <a:spcBef>
                <a:spcPts val="1200"/>
              </a:spcBef>
              <a:buClr>
                <a:srgbClr val="A50021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2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267200" cy="5105401"/>
          </a:xfrm>
          <a:solidFill>
            <a:srgbClr val="03187F">
              <a:alpha val="70000"/>
            </a:srgbClr>
          </a:solidFill>
        </p:spPr>
        <p:txBody>
          <a:bodyPr vert="horz">
            <a:normAutofit/>
          </a:bodyPr>
          <a:lstStyle>
            <a:lvl1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None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</a:lstStyle>
          <a:p>
            <a:pPr lvl="0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4800" y="274638"/>
            <a:ext cx="7620000" cy="792162"/>
          </a:xfrm>
          <a:prstGeom prst="rect">
            <a:avLst/>
          </a:prstGeom>
          <a:solidFill>
            <a:srgbClr val="03187F">
              <a:alpha val="70000"/>
            </a:srgbClr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28600" y="1295400"/>
            <a:ext cx="8686800" cy="5181600"/>
          </a:xfrm>
          <a:prstGeom prst="rect">
            <a:avLst/>
          </a:prstGeom>
          <a:solidFill>
            <a:srgbClr val="03187F">
              <a:alpha val="70000"/>
            </a:srgbClr>
          </a:solidFill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pic>
        <p:nvPicPr>
          <p:cNvPr id="7" name="Picture 6" descr="CVFPB_logo_update3"/>
          <p:cNvPicPr preferRelativeResize="0">
            <a:picLocks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152400"/>
            <a:ext cx="1023938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reeform 7"/>
          <p:cNvSpPr/>
          <p:nvPr userDrawn="1"/>
        </p:nvSpPr>
        <p:spPr>
          <a:xfrm>
            <a:off x="178025" y="137565"/>
            <a:ext cx="7986839" cy="930584"/>
          </a:xfrm>
          <a:custGeom>
            <a:avLst/>
            <a:gdLst>
              <a:gd name="connsiteX0" fmla="*/ 0 w 7986839"/>
              <a:gd name="connsiteY0" fmla="*/ 930584 h 930584"/>
              <a:gd name="connsiteX1" fmla="*/ 0 w 7986839"/>
              <a:gd name="connsiteY1" fmla="*/ 0 h 930584"/>
              <a:gd name="connsiteX2" fmla="*/ 7986839 w 7986839"/>
              <a:gd name="connsiteY2" fmla="*/ 0 h 930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86839" h="930584">
                <a:moveTo>
                  <a:pt x="0" y="930584"/>
                </a:moveTo>
                <a:lnTo>
                  <a:pt x="0" y="0"/>
                </a:lnTo>
                <a:lnTo>
                  <a:pt x="7986839" y="0"/>
                </a:lnTo>
              </a:path>
            </a:pathLst>
          </a:cu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6553200"/>
            <a:ext cx="88392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 userDrawn="1"/>
        </p:nvSpPr>
        <p:spPr>
          <a:xfrm>
            <a:off x="7086600" y="6583680"/>
            <a:ext cx="9144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rgbClr val="00B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SUPP</a:t>
            </a:r>
            <a:endParaRPr lang="en-US" sz="1400" b="1" dirty="0">
              <a:ln w="11430"/>
              <a:solidFill>
                <a:srgbClr val="00BC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6583680" y="6583680"/>
            <a:ext cx="4572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SR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7909560" y="6583680"/>
            <a:ext cx="7620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SUPP</a:t>
            </a:r>
            <a:endParaRPr lang="en-US" sz="1400" b="1" dirty="0">
              <a:ln w="11430"/>
              <a:solidFill>
                <a:srgbClr val="FF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400" y="6581001"/>
            <a:ext cx="502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Central Valley Flood Protection Board Meeting – Agenda Item No. XX</a:t>
            </a:r>
            <a:endParaRPr lang="en-US" sz="1200" dirty="0">
              <a:solidFill>
                <a:schemeClr val="accent1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latinLnBrk="0" hangingPunct="1">
        <a:spcBef>
          <a:spcPct val="0"/>
        </a:spcBef>
        <a:buNone/>
        <a:defRPr kumimoji="0" sz="4500" b="1" u="none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Blue Highway" pitchFamily="2" charset="0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457200" y="1752600"/>
            <a:ext cx="8229600" cy="4572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Emergency Regulations </a:t>
            </a:r>
            <a:br>
              <a:rPr lang="en-US" dirty="0" smtClean="0"/>
            </a:br>
            <a:r>
              <a:rPr lang="en-US" dirty="0" smtClean="0"/>
              <a:t>Implementing SB 753</a:t>
            </a:r>
            <a:br>
              <a:rPr lang="en-US" dirty="0" smtClean="0"/>
            </a:b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3200" cap="none" dirty="0" smtClean="0">
                <a:solidFill>
                  <a:schemeClr val="tx1"/>
                </a:solidFill>
                <a:latin typeface="Calibri" pitchFamily="34" charset="0"/>
              </a:rPr>
              <a:t>Presenter: Curt Taras </a:t>
            </a:r>
            <a:br>
              <a:rPr lang="en-US" sz="3200" cap="none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3200" cap="none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US" sz="3200" cap="none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3200" cap="none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US" sz="3200" cap="none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3200" cap="none" dirty="0" smtClean="0">
                <a:solidFill>
                  <a:schemeClr val="tx1"/>
                </a:solidFill>
                <a:latin typeface="Calibri" pitchFamily="34" charset="0"/>
              </a:rPr>
              <a:t>Dec 20, </a:t>
            </a:r>
            <a:r>
              <a:rPr lang="en-US" sz="3200" cap="none" dirty="0" smtClean="0">
                <a:solidFill>
                  <a:schemeClr val="tx1"/>
                </a:solidFill>
                <a:latin typeface="Calibri" pitchFamily="34" charset="0"/>
              </a:rPr>
              <a:t>2013</a:t>
            </a:r>
            <a:endParaRPr lang="en-US" sz="3200" b="1" cap="none" dirty="0" smtClean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304800"/>
            <a:ext cx="7620000" cy="762000"/>
          </a:xfrm>
          <a:noFill/>
        </p:spPr>
        <p:txBody>
          <a:bodyPr>
            <a:normAutofit/>
          </a:bodyPr>
          <a:lstStyle/>
          <a:p>
            <a:pPr marL="0" indent="0" algn="ctr" eaLnBrk="1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ue Highway" pitchFamily="2" charset="0"/>
                <a:cs typeface="Arial" pitchFamily="34" charset="0"/>
              </a:rPr>
              <a:t>Item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ue Highway" pitchFamily="2" charset="0"/>
                <a:cs typeface="Arial" pitchFamily="34" charset="0"/>
              </a:rPr>
              <a:t>13D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ue Highway" pitchFamily="2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Regulations </a:t>
            </a:r>
            <a:r>
              <a:rPr lang="en-US" dirty="0" smtClean="0"/>
              <a:t>Status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>
                <a:solidFill>
                  <a:srgbClr val="FFC000"/>
                </a:solidFill>
              </a:rPr>
              <a:t>The </a:t>
            </a:r>
            <a:r>
              <a:rPr lang="en-US" u="sng" dirty="0" smtClean="0">
                <a:solidFill>
                  <a:srgbClr val="FFC000"/>
                </a:solidFill>
              </a:rPr>
              <a:t>s</a:t>
            </a:r>
            <a:r>
              <a:rPr lang="en-US" u="sng" dirty="0" smtClean="0">
                <a:solidFill>
                  <a:srgbClr val="FFC000"/>
                </a:solidFill>
              </a:rPr>
              <a:t>tatus of </a:t>
            </a:r>
            <a:r>
              <a:rPr lang="en-US" u="sng" dirty="0" smtClean="0">
                <a:solidFill>
                  <a:srgbClr val="FFC000"/>
                </a:solidFill>
              </a:rPr>
              <a:t>implementing emergency regulations</a:t>
            </a:r>
            <a:r>
              <a:rPr lang="en-US" dirty="0" smtClean="0">
                <a:solidFill>
                  <a:srgbClr val="FFC000"/>
                </a:solidFill>
              </a:rPr>
              <a:t>:</a:t>
            </a:r>
          </a:p>
          <a:p>
            <a:r>
              <a:rPr lang="en-US" strike="sngStrike" dirty="0" smtClean="0"/>
              <a:t>Board </a:t>
            </a:r>
            <a:r>
              <a:rPr lang="en-US" strike="sngStrike" dirty="0" smtClean="0"/>
              <a:t>approves submission </a:t>
            </a:r>
            <a:r>
              <a:rPr lang="en-US" strike="sngStrike" dirty="0" smtClean="0"/>
              <a:t>of regulations </a:t>
            </a:r>
            <a:r>
              <a:rPr lang="en-US" dirty="0" smtClean="0"/>
              <a:t>November 20</a:t>
            </a:r>
          </a:p>
          <a:p>
            <a:r>
              <a:rPr lang="en-US" strike="sngStrike" dirty="0" smtClean="0"/>
              <a:t>Regulation Edits Completed </a:t>
            </a:r>
            <a:r>
              <a:rPr lang="en-US" dirty="0" smtClean="0"/>
              <a:t>December 3</a:t>
            </a:r>
            <a:endParaRPr lang="en-US" dirty="0" smtClean="0"/>
          </a:p>
          <a:p>
            <a:r>
              <a:rPr lang="en-US" strike="sngStrike" dirty="0" smtClean="0"/>
              <a:t>Web posting on CVFPB website</a:t>
            </a:r>
            <a:r>
              <a:rPr lang="en-US" dirty="0" smtClean="0"/>
              <a:t> December 4</a:t>
            </a:r>
            <a:endParaRPr lang="en-US" dirty="0" smtClean="0"/>
          </a:p>
          <a:p>
            <a:r>
              <a:rPr lang="en-US" strike="sngStrike" dirty="0" smtClean="0"/>
              <a:t>Pre-noticing – Documents are sent to interested </a:t>
            </a:r>
            <a:r>
              <a:rPr lang="en-US" strike="sngStrike" dirty="0" smtClean="0"/>
              <a:t>parties</a:t>
            </a:r>
            <a:r>
              <a:rPr lang="en-US" dirty="0" smtClean="0"/>
              <a:t> December 5</a:t>
            </a:r>
            <a:endParaRPr lang="en-US" strike="sngStrike" dirty="0" smtClean="0"/>
          </a:p>
          <a:p>
            <a:r>
              <a:rPr lang="en-US" strike="sngStrike" dirty="0" smtClean="0"/>
              <a:t>Agency Secretary approval </a:t>
            </a:r>
            <a:r>
              <a:rPr lang="en-US" strike="sngStrike" dirty="0" smtClean="0"/>
              <a:t>signature</a:t>
            </a:r>
            <a:r>
              <a:rPr lang="en-US" dirty="0" smtClean="0"/>
              <a:t> December 17</a:t>
            </a:r>
            <a:endParaRPr lang="en-US" strike="sngStrike" dirty="0" smtClean="0"/>
          </a:p>
          <a:p>
            <a:r>
              <a:rPr lang="en-US" b="1" dirty="0" smtClean="0"/>
              <a:t>Department of Finance approval </a:t>
            </a:r>
            <a:r>
              <a:rPr lang="en-US" b="1" dirty="0" smtClean="0"/>
              <a:t>signature </a:t>
            </a:r>
            <a:endParaRPr lang="en-US" b="1" dirty="0" smtClean="0"/>
          </a:p>
          <a:p>
            <a:r>
              <a:rPr lang="en-US" dirty="0" smtClean="0"/>
              <a:t>Filing with the Office of Administrative Law (OAL)</a:t>
            </a:r>
          </a:p>
          <a:p>
            <a:r>
              <a:rPr lang="en-US" dirty="0" smtClean="0"/>
              <a:t>Publicly posted on OAL website (Day 0)</a:t>
            </a:r>
          </a:p>
          <a:p>
            <a:r>
              <a:rPr lang="en-US" dirty="0" smtClean="0"/>
              <a:t>Public comments due  (Day 5)</a:t>
            </a:r>
          </a:p>
          <a:p>
            <a:r>
              <a:rPr lang="en-US" dirty="0" smtClean="0"/>
              <a:t>CVFPB response to comments (Day 8)</a:t>
            </a:r>
          </a:p>
          <a:p>
            <a:r>
              <a:rPr lang="en-US" dirty="0" smtClean="0"/>
              <a:t>OAL decision deadline (Day 10)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None/>
              <a:defRPr/>
            </a:pPr>
            <a:r>
              <a:rPr lang="en-US" sz="17100" dirty="0" smtClean="0"/>
              <a:t>?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/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200" dirty="0" smtClean="0"/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200" dirty="0" smtClean="0"/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200" dirty="0" smtClean="0"/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200" dirty="0" smtClean="0"/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200" dirty="0" smtClean="0"/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200" dirty="0" smtClean="0"/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200" dirty="0" smtClean="0"/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en-US" sz="1200" dirty="0" smtClean="0"/>
              <a:t>Presented by:	Curt Taras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200" dirty="0" smtClean="0"/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en-US" sz="1200" dirty="0" smtClean="0"/>
              <a:t>Prepared by:	Curt Taras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1671</TotalTime>
  <Words>103</Words>
  <Application>Microsoft Office PowerPoint</Application>
  <PresentationFormat>On-screen Show (4:3)</PresentationFormat>
  <Paragraphs>31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Emergency Regulations  Implementing SB 753  Presenter: Curt Taras    Dec 20, 2013</vt:lpstr>
      <vt:lpstr>Emergency Regulations Status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nmoricz</dc:creator>
  <cp:lastModifiedBy>Curt Taras</cp:lastModifiedBy>
  <cp:revision>59</cp:revision>
  <dcterms:created xsi:type="dcterms:W3CDTF">2010-03-04T17:56:25Z</dcterms:created>
  <dcterms:modified xsi:type="dcterms:W3CDTF">2013-12-19T18:48:27Z</dcterms:modified>
</cp:coreProperties>
</file>