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7" r:id="rId2"/>
    <p:sldId id="343" r:id="rId3"/>
    <p:sldId id="342" r:id="rId4"/>
    <p:sldId id="340" r:id="rId5"/>
    <p:sldId id="341" r:id="rId6"/>
    <p:sldId id="349" r:id="rId7"/>
    <p:sldId id="31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489FF"/>
    <a:srgbClr val="6600CC"/>
    <a:srgbClr val="00CC00"/>
    <a:srgbClr val="FF0000"/>
    <a:srgbClr val="03187F"/>
    <a:srgbClr val="F3F7C3"/>
    <a:srgbClr val="004A82"/>
    <a:srgbClr val="8200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1786" autoAdjust="0"/>
  </p:normalViewPr>
  <p:slideViewPr>
    <p:cSldViewPr>
      <p:cViewPr>
        <p:scale>
          <a:sx n="100" d="100"/>
          <a:sy n="100" d="100"/>
        </p:scale>
        <p:origin x="-129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388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B9AE0760-5D37-4F09-B591-C63087B252AE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BCEB438B-29CB-4AF0-B528-2CA98A9A49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745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FDB1EA0-47C7-4CEE-8CB5-FFFCA7020C63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1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3733800"/>
          </a:xfr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Title Placeholder 21"/>
          <p:cNvSpPr txBox="1">
            <a:spLocks/>
          </p:cNvSpPr>
          <p:nvPr userDrawn="1"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lue Highway" pitchFamily="2" charset="0"/>
                <a:ea typeface="+mj-ea"/>
                <a:cs typeface="+mj-cs"/>
              </a:rPr>
              <a:t> </a:t>
            </a:r>
            <a:endParaRPr kumimoji="0" lang="en-US" sz="4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600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7620000" cy="8382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 dirty="0">
                <a:latin typeface="Calibri" pitchFamily="34" charset="0"/>
              </a:rPr>
              <a:t/>
            </a:r>
            <a:br>
              <a:rPr lang="en-US" altLang="en-US" sz="4000" b="1" dirty="0">
                <a:latin typeface="Calibri" pitchFamily="34" charset="0"/>
              </a:rPr>
            </a:br>
            <a:endParaRPr lang="en-US" altLang="en-US" sz="4000" b="1" dirty="0"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362200"/>
            <a:ext cx="8305800" cy="3429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228600" y="228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3333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2133600"/>
            <a:ext cx="832167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i="1" dirty="0">
                <a:latin typeface="Garamond" pitchFamily="18" charset="0"/>
              </a:rPr>
              <a:t>Central Valley Flood Protection Board Meeting – Agenda Item No. </a:t>
            </a:r>
            <a:r>
              <a:rPr lang="en-US" altLang="en-US" sz="1200" i="1" dirty="0" smtClean="0">
                <a:latin typeface="Garamond" pitchFamily="18" charset="0"/>
              </a:rPr>
              <a:t>8</a:t>
            </a:r>
            <a:endParaRPr lang="en-US" altLang="en-US" sz="1200" i="1" dirty="0">
              <a:latin typeface="Garamond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818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1FB973E5-D437-4106-8FBC-D84C508B6EC8}" type="slidenum">
              <a:rPr lang="en-US" altLang="en-US" sz="1200">
                <a:latin typeface="Garamond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200" dirty="0">
              <a:latin typeface="Garamond" pitchFamily="18" charset="0"/>
            </a:endParaRPr>
          </a:p>
        </p:txBody>
      </p:sp>
      <p:pic>
        <p:nvPicPr>
          <p:cNvPr id="9" name="Picture 10" descr="CVFPB_logo_update3"/>
          <p:cNvPicPr preferRelativeResize="0"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7086600" y="6583680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583680" y="6583680"/>
            <a:ext cx="4572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909560" y="658368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LD1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 smtClean="0"/>
              <a:t>ENFORCEMENT REPORT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buClr>
                <a:srgbClr val="FFFF00"/>
              </a:buClr>
              <a:buSzPct val="80000"/>
              <a:buFont typeface="Wingdings" pitchFamily="2" charset="2"/>
              <a:buChar char="§"/>
              <a:defRPr sz="2400">
                <a:latin typeface="Calibri" pitchFamily="34" charset="0"/>
              </a:defRPr>
            </a:lvl1pPr>
            <a:lvl2pPr>
              <a:buClr>
                <a:srgbClr val="FFC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buClr>
                <a:srgbClr val="FF66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buClr>
                <a:srgbClr val="FF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buClr>
                <a:srgbClr val="D00028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05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spcBef>
                <a:spcPts val="12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2pPr>
            <a:lvl3pPr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4"/>
                </a:solidFill>
                <a:latin typeface="Calibri" pitchFamily="34" charset="0"/>
              </a:defRPr>
            </a:lvl3pPr>
            <a:lvl4pPr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5"/>
                </a:solidFill>
                <a:latin typeface="Calibri" pitchFamily="34" charset="0"/>
              </a:defRPr>
            </a:lvl4pPr>
            <a:lvl5pPr>
              <a:spcBef>
                <a:spcPts val="1200"/>
              </a:spcBef>
              <a:buClr>
                <a:srgbClr val="A500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05401"/>
          </a:xfr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>
            <a:lvl1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None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Executive%20Officer's%20Report_2012_7.27.ppt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</p:txBody>
      </p:sp>
      <p:pic>
        <p:nvPicPr>
          <p:cNvPr id="7" name="Picture 6" descr="CVFPB_logo_update3"/>
          <p:cNvPicPr preferRelativeResize="0">
            <a:picLocks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 userDrawn="1"/>
        </p:nvSpPr>
        <p:spPr>
          <a:xfrm>
            <a:off x="178025" y="137565"/>
            <a:ext cx="7986839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52400" y="65810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Central Valley Flood Protection Board Meeting –</a:t>
            </a:r>
            <a:r>
              <a:rPr lang="en-US" sz="1200" baseline="0" dirty="0" smtClean="0">
                <a:solidFill>
                  <a:schemeClr val="accent1"/>
                </a:solidFill>
              </a:rPr>
              <a:t> December 20</a:t>
            </a:r>
            <a:r>
              <a:rPr lang="en-US" sz="1200" dirty="0" smtClean="0">
                <a:solidFill>
                  <a:schemeClr val="accent1"/>
                </a:solidFill>
              </a:rPr>
              <a:t>, 2013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hlinkClick r:id="rId15" action="ppaction://hlinkpres?slideindex=1&amp;slidetitle="/>
          </p:cNvPr>
          <p:cNvSpPr/>
          <p:nvPr userDrawn="1"/>
        </p:nvSpPr>
        <p:spPr>
          <a:xfrm>
            <a:off x="6096000" y="6550223"/>
            <a:ext cx="16002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6" action="ppaction://hlinksldjump"/>
              </a:rPr>
              <a:t>Requirements</a:t>
            </a:r>
            <a:endParaRPr lang="en-U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 userDrawn="1"/>
        </p:nvSpPr>
        <p:spPr>
          <a:xfrm>
            <a:off x="7538258" y="6550223"/>
            <a:ext cx="16002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7" action="ppaction://hlinksldjump"/>
              </a:rPr>
              <a:t>X</a:t>
            </a:r>
            <a:endParaRPr lang="en-U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500" b="1" u="none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Blue Highway" pitchFamily="2" charset="0"/>
          <a:ea typeface="+mj-ea"/>
          <a:cs typeface="+mj-cs"/>
        </a:defRPr>
      </a:lvl1pPr>
    </p:titleStyle>
    <p:bodyStyle>
      <a:lvl1pPr marL="651510" indent="-514350" algn="l" rtl="0" eaLnBrk="1" latinLnBrk="0" hangingPunct="1">
        <a:spcBef>
          <a:spcPct val="20000"/>
        </a:spcBef>
        <a:buClr>
          <a:schemeClr val="tx1"/>
        </a:buClr>
        <a:buSzPct val="65000"/>
        <a:buFont typeface="+mj-lt"/>
        <a:buAutoNum type="arabicParenR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1042416" indent="-457200" algn="l" rtl="0" eaLnBrk="1" latinLnBrk="0" hangingPunct="1">
        <a:spcBef>
          <a:spcPct val="20000"/>
        </a:spcBef>
        <a:buClr>
          <a:schemeClr val="tx1">
            <a:lumMod val="65000"/>
          </a:schemeClr>
        </a:buClr>
        <a:buSzPct val="80000"/>
        <a:buFont typeface="+mj-lt"/>
        <a:buAutoNum type="arabicParenR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362456" indent="-457200" algn="l" rtl="0" eaLnBrk="1" latinLnBrk="0" hangingPunct="1">
        <a:spcBef>
          <a:spcPct val="20000"/>
        </a:spcBef>
        <a:buClr>
          <a:schemeClr val="tx1"/>
        </a:buClr>
        <a:buSzPct val="95000"/>
        <a:buFont typeface="+mj-lt"/>
        <a:buAutoNum type="arabicPeriod"/>
        <a:defRPr kumimoji="0" sz="2200" kern="1200">
          <a:solidFill>
            <a:schemeClr val="tx1">
              <a:lumMod val="50000"/>
            </a:schemeClr>
          </a:solidFill>
          <a:latin typeface="Calibri" pitchFamily="34" charset="0"/>
          <a:ea typeface="+mn-ea"/>
          <a:cs typeface="+mn-cs"/>
        </a:defRPr>
      </a:lvl3pPr>
      <a:lvl4pPr marL="1627632" indent="-457200" algn="l" rtl="0" eaLnBrk="1" latinLnBrk="0" hangingPunct="1">
        <a:spcBef>
          <a:spcPct val="20000"/>
        </a:spcBef>
        <a:buClr>
          <a:schemeClr val="tx1"/>
        </a:buClr>
        <a:buSzPct val="100000"/>
        <a:buFont typeface="+mj-lt"/>
        <a:buAutoNum type="arabicParenR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19656" indent="-457200" algn="l" rtl="0" eaLnBrk="1" latinLnBrk="0" hangingPunct="1">
        <a:spcBef>
          <a:spcPct val="20000"/>
        </a:spcBef>
        <a:buClr>
          <a:schemeClr val="tx1"/>
        </a:buClr>
        <a:buFont typeface="+mj-lt"/>
        <a:buAutoNum type="arabicParenR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4876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AGENDA ITEM NO. 13c:</a:t>
            </a:r>
            <a:br>
              <a:rPr lang="en-US" dirty="0" smtClean="0"/>
            </a:br>
            <a:r>
              <a:rPr lang="en-US" dirty="0" smtClean="0"/>
              <a:t>knights landing Unit 2 – </a:t>
            </a:r>
            <a:r>
              <a:rPr lang="en-US" dirty="0" err="1" smtClean="0"/>
              <a:t>yolo</a:t>
            </a:r>
            <a:r>
              <a:rPr lang="en-US" dirty="0" smtClean="0"/>
              <a:t> bypass – </a:t>
            </a:r>
            <a:br>
              <a:rPr lang="en-US" dirty="0" smtClean="0"/>
            </a:br>
            <a:r>
              <a:rPr lang="en-US" dirty="0" smtClean="0"/>
              <a:t>service area 6 levee system:</a:t>
            </a:r>
            <a:br>
              <a:rPr lang="en-US" dirty="0" smtClean="0"/>
            </a:br>
            <a:r>
              <a:rPr lang="en-US" dirty="0" smtClean="0"/>
              <a:t>Letter of intent to develop and </a:t>
            </a:r>
            <a:br>
              <a:rPr lang="en-US" dirty="0" smtClean="0"/>
            </a:br>
            <a:r>
              <a:rPr lang="en-US" dirty="0" smtClean="0"/>
              <a:t>implement a system-wide </a:t>
            </a:r>
            <a:br>
              <a:rPr lang="en-US" dirty="0" smtClean="0"/>
            </a:br>
            <a:r>
              <a:rPr lang="en-US" dirty="0" smtClean="0"/>
              <a:t>improvement framework plan</a:t>
            </a:r>
            <a:br>
              <a:rPr lang="en-US" dirty="0" smtClean="0"/>
            </a:br>
            <a:r>
              <a:rPr lang="en-US" sz="3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>
                <a:solidFill>
                  <a:schemeClr val="tx1"/>
                </a:solidFill>
              </a:rPr>
              <a:t> Jon P. Tice, Jr., PE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Enforcement Section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3300" dirty="0" err="1" smtClean="0">
                <a:solidFill>
                  <a:schemeClr val="tx1"/>
                </a:solidFill>
              </a:rPr>
              <a:t>decEMBER</a:t>
            </a:r>
            <a:r>
              <a:rPr lang="en-US" sz="3300" dirty="0" smtClean="0">
                <a:solidFill>
                  <a:schemeClr val="tx1"/>
                </a:solidFill>
              </a:rPr>
              <a:t> 20, 2013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0"/>
            </a:srgbClr>
          </a:solidFill>
        </p:spPr>
        <p:txBody>
          <a:bodyPr vert="horz" lIns="45720" tIns="0" rIns="45720" bIns="0" anchor="ctr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lue Highway" pitchFamily="2" charset="0"/>
              </a:rPr>
              <a:t>Knights Landing unit 2 – </a:t>
            </a:r>
            <a:r>
              <a:rPr lang="en-US" sz="2800" cap="all" dirty="0" err="1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lue Highway" pitchFamily="2" charset="0"/>
              </a:rPr>
              <a:t>yolo</a:t>
            </a:r>
            <a:r>
              <a:rPr lang="en-US" sz="28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lue Highway" pitchFamily="2" charset="0"/>
              </a:rPr>
              <a:t> bypass – service area 6: letter of intent</a:t>
            </a:r>
            <a:endParaRPr kumimoji="0" lang="en-US" sz="2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pPr>
              <a:defRPr/>
            </a:pPr>
            <a:r>
              <a:rPr lang="en-US" sz="32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2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6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Knights Landing unit 2 – </a:t>
            </a:r>
            <a:r>
              <a:rPr lang="en-US" sz="2600" cap="all" dirty="0" err="1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yolo</a:t>
            </a:r>
            <a:r>
              <a:rPr lang="en-US" sz="26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bypass – service area 6: letter of intent</a:t>
            </a:r>
            <a:br>
              <a:rPr lang="en-US" sz="26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sz="26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334000"/>
          </a:xfrm>
        </p:spPr>
        <p:txBody>
          <a:bodyPr>
            <a:normAutofit fontScale="25000" lnSpcReduction="20000"/>
          </a:bodyPr>
          <a:lstStyle/>
          <a:p>
            <a:pPr marL="339725" indent="-282575">
              <a:buNone/>
            </a:pPr>
            <a:r>
              <a:rPr lang="en-US" sz="7200" dirty="0" smtClean="0">
                <a:solidFill>
                  <a:srgbClr val="FFFF00"/>
                </a:solidFill>
              </a:rPr>
              <a:t>Location</a:t>
            </a:r>
          </a:p>
          <a:p>
            <a:pPr marL="339725" indent="-282575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</a:rPr>
              <a:t>Yolo County &amp; Sutter County.</a:t>
            </a:r>
          </a:p>
          <a:p>
            <a:pPr marL="339725" indent="-282575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</a:rPr>
              <a:t>Includes the town of Knights Landing.</a:t>
            </a:r>
          </a:p>
          <a:p>
            <a:pPr marL="339725" indent="-282575">
              <a:lnSpc>
                <a:spcPct val="120000"/>
              </a:lnSpc>
              <a:spcBef>
                <a:spcPts val="0"/>
              </a:spcBef>
            </a:pPr>
            <a:endParaRPr lang="en-US" sz="7200" dirty="0" smtClean="0">
              <a:solidFill>
                <a:srgbClr val="FFFF00"/>
              </a:solidFill>
            </a:endParaRPr>
          </a:p>
          <a:p>
            <a:pPr marL="339725" indent="-28257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 smtClean="0">
                <a:solidFill>
                  <a:srgbClr val="FFFF00"/>
                </a:solidFill>
              </a:rPr>
              <a:t>Description</a:t>
            </a:r>
          </a:p>
          <a:p>
            <a:pPr marL="339725" indent="-282575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</a:rPr>
              <a:t>One levee system, three levee segments, three LMAs.</a:t>
            </a:r>
          </a:p>
          <a:p>
            <a:pPr marL="339725" indent="-282575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</a:rPr>
              <a:t>15.2 miles of levee embankments and  the Knights Landing Outfall Gates.</a:t>
            </a:r>
          </a:p>
          <a:p>
            <a:pPr marL="339725" indent="-282575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</a:rPr>
              <a:t>Protects population of approximately 1,000 people.</a:t>
            </a:r>
          </a:p>
          <a:p>
            <a:pPr marL="730631" lvl="1" indent="-282575">
              <a:lnSpc>
                <a:spcPct val="120000"/>
              </a:lnSpc>
              <a:spcBef>
                <a:spcPts val="0"/>
              </a:spcBef>
            </a:pPr>
            <a:endParaRPr lang="en-US" sz="7200" dirty="0" smtClean="0">
              <a:solidFill>
                <a:srgbClr val="FFFF00"/>
              </a:solidFill>
            </a:endParaRPr>
          </a:p>
          <a:p>
            <a:pPr marL="339725" indent="-28257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 smtClean="0">
                <a:solidFill>
                  <a:srgbClr val="FFFF00"/>
                </a:solidFill>
              </a:rPr>
              <a:t>Local Maintaining Agencies (LMAs)</a:t>
            </a:r>
          </a:p>
          <a:p>
            <a:pPr marL="339725" indent="-282575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</a:rPr>
              <a:t>Knights Landing Ridge Drainage District (Knights Landing Ridge Cut – Unit 2)</a:t>
            </a:r>
          </a:p>
          <a:p>
            <a:pPr marL="339725" indent="-282575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</a:rPr>
              <a:t>DWR Sacramento Maintenance Yard (Yolo Bypass West Levee – Unit 1)</a:t>
            </a:r>
          </a:p>
          <a:p>
            <a:pPr marL="339725" indent="-282575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</a:rPr>
              <a:t>Yolo County (Service Area 6)</a:t>
            </a:r>
          </a:p>
          <a:p>
            <a:pPr marL="730631" lvl="1" indent="-282575">
              <a:lnSpc>
                <a:spcPct val="120000"/>
              </a:lnSpc>
              <a:spcBef>
                <a:spcPts val="0"/>
              </a:spcBef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339725" indent="-282575"/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43433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pPr lvl="0">
              <a:defRPr/>
            </a:pPr>
            <a:r>
              <a:rPr lang="en-US" sz="26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Knights Landing unit 2 – </a:t>
            </a:r>
            <a:r>
              <a:rPr lang="en-US" sz="2600" cap="all" dirty="0" err="1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yolo</a:t>
            </a:r>
            <a:r>
              <a:rPr lang="en-US" sz="26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bypass – service area 6: letter of intent</a:t>
            </a:r>
            <a:endParaRPr lang="en-US" sz="26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/>
          <a:lstStyle/>
          <a:p>
            <a:pPr marL="288925" indent="-231775"/>
            <a:r>
              <a:rPr lang="en-US" sz="2600" dirty="0" smtClean="0">
                <a:solidFill>
                  <a:srgbClr val="FFFF00"/>
                </a:solidFill>
              </a:rPr>
              <a:t>LMA Roles</a:t>
            </a:r>
          </a:p>
          <a:p>
            <a:pPr marL="679831" lvl="1" indent="-231775"/>
            <a:r>
              <a:rPr lang="en-US" dirty="0" smtClean="0">
                <a:solidFill>
                  <a:schemeClr val="tx1"/>
                </a:solidFill>
              </a:rPr>
              <a:t>Knights Landing Ridge Drainage District (KLRDD) is leading the Letter of Intent (LOI) and System-Wide Improvement Framework (SWIF) plan efforts.</a:t>
            </a:r>
          </a:p>
          <a:p>
            <a:pPr marL="679831" lvl="1" indent="-231775"/>
            <a:r>
              <a:rPr lang="en-US" dirty="0" smtClean="0">
                <a:solidFill>
                  <a:schemeClr val="tx1"/>
                </a:solidFill>
              </a:rPr>
              <a:t>Yolo County and DWR are the supporting partner LMAs in the levee system</a:t>
            </a:r>
          </a:p>
          <a:p>
            <a:pPr marL="679831" lvl="1" indent="-231775"/>
            <a:endParaRPr lang="en-US" dirty="0" smtClean="0">
              <a:solidFill>
                <a:schemeClr val="tx1"/>
              </a:solidFill>
            </a:endParaRPr>
          </a:p>
          <a:p>
            <a:pPr marL="288925" indent="-231775"/>
            <a:r>
              <a:rPr lang="en-US" sz="2600" dirty="0" smtClean="0">
                <a:solidFill>
                  <a:srgbClr val="FFFF00"/>
                </a:solidFill>
              </a:rPr>
              <a:t>USACE Periodic Inspection (PI) Report </a:t>
            </a:r>
          </a:p>
          <a:p>
            <a:pPr marL="679831" lvl="1" indent="-231775"/>
            <a:r>
              <a:rPr lang="en-US" dirty="0" smtClean="0">
                <a:solidFill>
                  <a:schemeClr val="tx1"/>
                </a:solidFill>
              </a:rPr>
              <a:t>Issued June 2013 as “Unacceptable – Inactive” in PL 84-99 Rehabilitation &amp; Inspections Program (RIP).</a:t>
            </a:r>
          </a:p>
          <a:p>
            <a:pPr marL="679831" lvl="1" indent="-231775"/>
            <a:endParaRPr lang="en-US" dirty="0" smtClean="0">
              <a:solidFill>
                <a:schemeClr val="tx1"/>
              </a:solidFill>
            </a:endParaRPr>
          </a:p>
          <a:p>
            <a:pPr marL="288925" indent="-231775"/>
            <a:r>
              <a:rPr lang="en-US" sz="2600" dirty="0" smtClean="0">
                <a:solidFill>
                  <a:srgbClr val="FFFF00"/>
                </a:solidFill>
              </a:rPr>
              <a:t>Purpose </a:t>
            </a:r>
            <a:r>
              <a:rPr lang="en-US" sz="2600" dirty="0">
                <a:solidFill>
                  <a:srgbClr val="FFFF00"/>
                </a:solidFill>
              </a:rPr>
              <a:t>of the LOI and </a:t>
            </a:r>
            <a:r>
              <a:rPr lang="en-US" sz="2600" dirty="0" smtClean="0">
                <a:solidFill>
                  <a:srgbClr val="FFFF00"/>
                </a:solidFill>
              </a:rPr>
              <a:t>SWIF</a:t>
            </a:r>
          </a:p>
          <a:p>
            <a:pPr marL="679831" lvl="1" indent="-231775"/>
            <a:r>
              <a:rPr lang="en-US" dirty="0" smtClean="0">
                <a:solidFill>
                  <a:schemeClr val="tx1"/>
                </a:solidFill>
              </a:rPr>
              <a:t>If accepted by the USACE, the LOI will allow the levee system to regain eligibility for RIP assistance for two years while LMAs develop a SWIF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5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pPr lvl="0">
              <a:defRPr/>
            </a:pPr>
            <a:r>
              <a:rPr lang="en-US" sz="26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Knights Landing unit 2 – </a:t>
            </a:r>
            <a:r>
              <a:rPr lang="en-US" sz="2600" cap="all" dirty="0" err="1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yolo</a:t>
            </a:r>
            <a:r>
              <a:rPr lang="en-US" sz="26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bypass – service area 6: letter of intent</a:t>
            </a:r>
            <a:endParaRPr lang="en-US" sz="26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287338"/>
            <a:r>
              <a:rPr lang="en-US" sz="2800" dirty="0" smtClean="0">
                <a:solidFill>
                  <a:srgbClr val="FFFF00"/>
                </a:solidFill>
              </a:rPr>
              <a:t>Staff Recommendation </a:t>
            </a:r>
          </a:p>
          <a:p>
            <a:pPr marL="344488" lvl="1" indent="-287338">
              <a:spcBef>
                <a:spcPts val="800"/>
              </a:spcBef>
            </a:pPr>
            <a:r>
              <a:rPr lang="en-US" dirty="0" smtClean="0">
                <a:solidFill>
                  <a:schemeClr val="tx1"/>
                </a:solidFill>
              </a:rPr>
              <a:t>Staff has reviewed the LOI submitted by the KLRDD and finds that it adequately addresses the USACE’s six requirements for submitting a LOI for a SWIF; and therefore;</a:t>
            </a:r>
          </a:p>
          <a:p>
            <a:pPr marL="344488" lvl="1" indent="-287338">
              <a:spcBef>
                <a:spcPts val="800"/>
              </a:spcBef>
            </a:pPr>
            <a:r>
              <a:rPr lang="en-US" dirty="0" smtClean="0">
                <a:solidFill>
                  <a:schemeClr val="tx1"/>
                </a:solidFill>
              </a:rPr>
              <a:t>Staff recommends that the CVFPB authorize the Executive Officer to finalize a letter of transmittal to the USACE and forward it with the signed LOI to the USACE.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70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pPr lvl="0">
              <a:defRPr/>
            </a:pPr>
            <a:r>
              <a:rPr lang="en-US" sz="26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Knights Landing unit 2 – </a:t>
            </a:r>
            <a:r>
              <a:rPr lang="en-US" sz="2600" cap="all" dirty="0" err="1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yolo</a:t>
            </a:r>
            <a:r>
              <a:rPr lang="en-US" sz="26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bypass – service area 6: letter of intent</a:t>
            </a:r>
            <a:endParaRPr lang="en-US" sz="26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57150" indent="0" algn="ctr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57150" indent="0" algn="ct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LMA Representatives:</a:t>
            </a:r>
          </a:p>
          <a:p>
            <a:pPr marL="57150" lvl="1" indent="0" algn="ctr">
              <a:buClr>
                <a:srgbClr val="FFFF00"/>
              </a:buClr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Lewis Bair, KLRDD</a:t>
            </a:r>
          </a:p>
          <a:p>
            <a:pPr marL="57150" lvl="1" indent="0" algn="ctr">
              <a:buClr>
                <a:srgbClr val="FFFF00"/>
              </a:buClr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Mark List, DWR</a:t>
            </a:r>
          </a:p>
          <a:p>
            <a:pPr marL="57150" lvl="1" indent="0" algn="ctr">
              <a:buClr>
                <a:srgbClr val="FFFF00"/>
              </a:buClr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Regina Espinosa, Yolo County</a:t>
            </a:r>
          </a:p>
          <a:p>
            <a:pPr marL="57150" lvl="1" indent="0" algn="ctr">
              <a:buClr>
                <a:srgbClr val="FFFF00"/>
              </a:buClr>
              <a:buNone/>
            </a:pPr>
            <a:endParaRPr lang="en-US" sz="2200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23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Knights Landing unit 2 – </a:t>
            </a:r>
            <a:r>
              <a:rPr lang="en-US" sz="2600" cap="all" dirty="0" err="1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yolo</a:t>
            </a:r>
            <a:r>
              <a:rPr lang="en-US" sz="26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bypass – service area 6: letter of intent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lvl="1" indent="-514350">
              <a:buClr>
                <a:srgbClr val="FFFF00"/>
              </a:buClr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651510" lvl="1" indent="-514350">
              <a:buClr>
                <a:srgbClr val="FFFF00"/>
              </a:buClr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651510" lvl="1" indent="-514350">
              <a:buClr>
                <a:srgbClr val="FFFF00"/>
              </a:buClr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651510" lvl="1" indent="-514350" algn="ctr">
              <a:buClr>
                <a:srgbClr val="FFFF00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QUESTIONS?</a:t>
            </a:r>
          </a:p>
          <a:p>
            <a:pPr marL="651510" lvl="1" indent="-514350" algn="ctr">
              <a:buClr>
                <a:srgbClr val="FFFF00"/>
              </a:buClr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651510" lvl="1" indent="-514350" algn="ctr">
              <a:buClr>
                <a:srgbClr val="FFFF00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Barry </a:t>
            </a:r>
            <a:r>
              <a:rPr lang="en-US" sz="2800" dirty="0" err="1" smtClean="0">
                <a:solidFill>
                  <a:schemeClr val="tx1"/>
                </a:solidFill>
              </a:rPr>
              <a:t>O’Regan</a:t>
            </a:r>
            <a:r>
              <a:rPr lang="en-US" sz="2800" dirty="0" smtClean="0">
                <a:solidFill>
                  <a:schemeClr val="tx1"/>
                </a:solidFill>
              </a:rPr>
              <a:t> (Peterson Brustad Inc.)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pPr lvl="0">
              <a:defRPr/>
            </a:pPr>
            <a:r>
              <a:rPr lang="en-US" sz="26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Knights Landing unit 2 – </a:t>
            </a:r>
            <a:r>
              <a:rPr lang="en-US" sz="2600" cap="all" dirty="0" err="1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yolo</a:t>
            </a:r>
            <a:r>
              <a:rPr lang="en-US" sz="26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bypass – service area 6: letter of intent</a:t>
            </a:r>
            <a:endParaRPr lang="en-US" sz="26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287338"/>
            <a:r>
              <a:rPr lang="en-US" sz="2800" dirty="0" smtClean="0">
                <a:solidFill>
                  <a:srgbClr val="FFFF00"/>
                </a:solidFill>
              </a:rPr>
              <a:t>USACE Policy for Development and Implementation of System-Wide Improvement Frameworks (SWIFs)</a:t>
            </a:r>
          </a:p>
          <a:p>
            <a:pPr marL="344488" lvl="1" indent="-287338">
              <a:spcBef>
                <a:spcPts val="800"/>
              </a:spcBef>
            </a:pPr>
            <a:r>
              <a:rPr lang="en-US" dirty="0" smtClean="0"/>
              <a:t>Section 7.  Requirements for Development and Submittal of a SWIF</a:t>
            </a:r>
          </a:p>
          <a:p>
            <a:pPr marL="461963" lvl="2" indent="-404813">
              <a:spcBef>
                <a:spcPts val="800"/>
              </a:spcBef>
            </a:pPr>
            <a:r>
              <a:rPr lang="en-US" dirty="0" smtClean="0"/>
              <a:t>a. Requirements for Submitting a Letter of Intent for a SWIF.  A letter of Intent must be signed by all associated levee sponsors.</a:t>
            </a:r>
          </a:p>
          <a:p>
            <a:pPr marL="569913" lvl="3" indent="-512763">
              <a:spcBef>
                <a:spcPts val="800"/>
              </a:spcBef>
            </a:pPr>
            <a:r>
              <a:rPr lang="en-US" sz="1700" dirty="0" smtClean="0"/>
              <a:t>(1) Identification of levee systems to be covered as listed in the NLD;</a:t>
            </a:r>
          </a:p>
          <a:p>
            <a:pPr marL="569913" lvl="3" indent="-512763">
              <a:spcBef>
                <a:spcPts val="800"/>
              </a:spcBef>
            </a:pPr>
            <a:r>
              <a:rPr lang="en-US" sz="1700" dirty="0" smtClean="0"/>
              <a:t>(2) Brief description of deficiencies or issues that will be included in the SWIF and discussion of how a system-wide approach will improve flood risk reduction;</a:t>
            </a:r>
          </a:p>
          <a:p>
            <a:pPr marL="569913" lvl="3" indent="-512763">
              <a:spcBef>
                <a:spcPts val="800"/>
              </a:spcBef>
            </a:pPr>
            <a:r>
              <a:rPr lang="en-US" sz="1700" dirty="0" smtClean="0"/>
              <a:t>(3) Demonstration that significant non-federal resources have been, or will be committed;</a:t>
            </a:r>
          </a:p>
          <a:p>
            <a:pPr marL="569913" lvl="3" indent="-512763">
              <a:spcBef>
                <a:spcPts val="800"/>
              </a:spcBef>
            </a:pPr>
            <a:r>
              <a:rPr lang="en-US" sz="1700" dirty="0" smtClean="0"/>
              <a:t>(4) Anticipated interim risk reduction measures that will be implemented throughout the SWIF process</a:t>
            </a:r>
          </a:p>
          <a:p>
            <a:pPr marL="569913" lvl="3" indent="-512763">
              <a:spcBef>
                <a:spcPts val="800"/>
              </a:spcBef>
            </a:pPr>
            <a:r>
              <a:rPr lang="en-US" sz="1700" dirty="0" smtClean="0"/>
              <a:t>(5) Brief description of existing or planned interagency collaborative efforts;</a:t>
            </a:r>
          </a:p>
          <a:p>
            <a:pPr marL="569913" lvl="3" indent="-512763">
              <a:spcBef>
                <a:spcPts val="800"/>
              </a:spcBef>
            </a:pPr>
            <a:r>
              <a:rPr lang="en-US" sz="1700" dirty="0" smtClean="0"/>
              <a:t>(6) List of anticipated state and federal permits and consultation requirements, needed to implement the SWIF. </a:t>
            </a:r>
          </a:p>
          <a:p>
            <a:pPr marL="642366" lvl="3" indent="0">
              <a:spcBef>
                <a:spcPts val="800"/>
              </a:spcBef>
              <a:buNone/>
            </a:pPr>
            <a:endParaRPr lang="en-US" dirty="0" smtClean="0"/>
          </a:p>
          <a:p>
            <a:pPr marL="571500" lvl="1" indent="-514350">
              <a:spcBef>
                <a:spcPts val="800"/>
              </a:spcBef>
            </a:pPr>
            <a:endParaRPr lang="en-US" dirty="0" smtClean="0"/>
          </a:p>
          <a:p>
            <a:pPr lvl="1">
              <a:spcBef>
                <a:spcPts val="800"/>
              </a:spcBef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DDDDDD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21589</TotalTime>
  <Words>537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AGENDA ITEM NO. 13c: knights landing Unit 2 – yolo bypass –  service area 6 levee system: Letter of intent to develop and  implement a system-wide  improvement framework plan    Jon P. Tice, Jr., PE Enforcement Section decEMBER 20, 2013</vt:lpstr>
      <vt:lpstr> Knights Landing unit 2 – yolo bypass – service area 6: letter of intent </vt:lpstr>
      <vt:lpstr>Knights Landing unit 2 – yolo bypass – service area 6: letter of intent</vt:lpstr>
      <vt:lpstr>Knights Landing unit 2 – yolo bypass – service area 6: letter of intent</vt:lpstr>
      <vt:lpstr>Knights Landing unit 2 – yolo bypass – service area 6: letter of intent</vt:lpstr>
      <vt:lpstr>Knights Landing unit 2 – yolo bypass – service area 6: letter of intent</vt:lpstr>
      <vt:lpstr>Knights Landing unit 2 – yolo bypass – service area 6: letter of intent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jtice</cp:lastModifiedBy>
  <cp:revision>1186</cp:revision>
  <dcterms:created xsi:type="dcterms:W3CDTF">2010-03-04T17:56:25Z</dcterms:created>
  <dcterms:modified xsi:type="dcterms:W3CDTF">2013-12-12T20:27:13Z</dcterms:modified>
</cp:coreProperties>
</file>