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9" r:id="rId3"/>
    <p:sldId id="291" r:id="rId4"/>
    <p:sldId id="260" r:id="rId5"/>
    <p:sldId id="307" r:id="rId6"/>
    <p:sldId id="296" r:id="rId7"/>
    <p:sldId id="302" r:id="rId8"/>
    <p:sldId id="297" r:id="rId9"/>
    <p:sldId id="301" r:id="rId10"/>
    <p:sldId id="298" r:id="rId11"/>
    <p:sldId id="300" r:id="rId12"/>
    <p:sldId id="303" r:id="rId13"/>
    <p:sldId id="306" r:id="rId14"/>
    <p:sldId id="27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87F"/>
    <a:srgbClr val="004A82"/>
    <a:srgbClr val="82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6" autoAdjust="0"/>
    <p:restoredTop sz="94660"/>
  </p:normalViewPr>
  <p:slideViewPr>
    <p:cSldViewPr>
      <p:cViewPr>
        <p:scale>
          <a:sx n="75" d="100"/>
          <a:sy n="75" d="100"/>
        </p:scale>
        <p:origin x="-2076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856D5F4-9395-49C0-861E-A89CC01420B1}" type="datetimeFigureOut">
              <a:rPr lang="en-US" smtClean="0"/>
              <a:pPr/>
              <a:t>12/16/2013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5A239C40-2B83-4938-A673-525052557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2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FDB1EA0-47C7-4CEE-8CB5-FFFCA7020C63}" type="datetimeFigureOut">
              <a:rPr lang="en-US" smtClean="0"/>
              <a:pPr/>
              <a:t>12/16/2013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7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17715-CBF2-4C06-ADE0-FDEE1BDCE86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Title Placeholder 21"/>
          <p:cNvSpPr txBox="1">
            <a:spLocks/>
          </p:cNvSpPr>
          <p:nvPr userDrawn="1"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600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7620000" cy="8382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 dirty="0">
                <a:latin typeface="Calibri" pitchFamily="34" charset="0"/>
              </a:rPr>
              <a:t/>
            </a:r>
            <a:br>
              <a:rPr lang="en-US" altLang="en-US" sz="4000" b="1" dirty="0">
                <a:latin typeface="Calibri" pitchFamily="34" charset="0"/>
              </a:rPr>
            </a:br>
            <a:endParaRPr lang="en-US" altLang="en-US" sz="4000" b="1" dirty="0"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3429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228600" y="228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3333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2133600"/>
            <a:ext cx="83216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i="1" dirty="0">
                <a:latin typeface="Garamond" pitchFamily="18" charset="0"/>
              </a:rPr>
              <a:t>Central Valley Flood Protection Board Meeting – Agenda Item No. </a:t>
            </a:r>
            <a:r>
              <a:rPr lang="en-US" altLang="en-US" sz="1200" i="1" dirty="0" smtClean="0">
                <a:latin typeface="Garamond" pitchFamily="18" charset="0"/>
              </a:rPr>
              <a:t>8</a:t>
            </a:r>
            <a:endParaRPr lang="en-US" altLang="en-US" sz="1200" i="1" dirty="0">
              <a:latin typeface="Garamond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1FB973E5-D437-4106-8FBC-D84C508B6EC8}" type="slidenum">
              <a:rPr lang="en-US" altLang="en-US" sz="1200">
                <a:latin typeface="Garamond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200" dirty="0">
              <a:latin typeface="Garamond" pitchFamily="18" charset="0"/>
            </a:endParaRPr>
          </a:p>
        </p:txBody>
      </p:sp>
      <p:pic>
        <p:nvPicPr>
          <p:cNvPr id="9" name="Picture 10" descr="CVFPB_logo_update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LD1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3"/>
                </a:solidFill>
                <a:latin typeface="Calibri" pitchFamily="34" charset="0"/>
              </a:defRPr>
            </a:lvl2pPr>
            <a:lvl3pPr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buClr>
                <a:srgbClr val="D00028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05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2pPr>
            <a:lvl3pPr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1"/>
          </a:xfr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None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EA-IS%20from%2082611Item8D_StaffReportw_attachments.pdf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MMRP%20from%2082611Item8D_StaffReportw_attachments-3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Reso%20from%2082611Item8D_StaffReportw_attachments-2.pdf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 descr="CVFPB_logo_update3"/>
          <p:cNvPicPr preferRelativeResize="0"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 userDrawn="1"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5867400" y="6550223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5" action="ppaction://hlinkfile"/>
              </a:rPr>
              <a:t>RESO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705600" y="6550223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kern="1200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hlinkClick r:id="rId15" action="ppaction://hlinkfile"/>
              </a:rPr>
              <a:t>MND</a:t>
            </a:r>
            <a:endParaRPr lang="en-US" sz="1400" b="1" kern="1200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  <a:hlinkClick r:id="rId15" action="ppaction://hlinkfile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400" y="6581001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Central Valley Flood Protection Board Meeting – Agenda Item No</a:t>
            </a:r>
            <a:r>
              <a: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13B</a:t>
            </a:r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467600" y="6550223"/>
            <a:ext cx="8382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6" action="ppaction://hlinkfile"/>
              </a:rPr>
              <a:t>MMRP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153400" y="655320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kern="1200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hlinkClick r:id="rId15" action="ppaction://hlinkfile"/>
              </a:rPr>
              <a:t>NOD</a:t>
            </a:r>
            <a:endParaRPr lang="en-US" sz="1400" b="1" kern="1200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  <a:hlinkClick r:id="rId15" action="ppaction://hlinkfile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181600" y="655320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7" action="ppaction://hlinkfile"/>
              </a:rPr>
              <a:t>EA/IS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Blue Highway" pitchFamily="2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American river common features Project</a:t>
            </a:r>
            <a:br>
              <a:rPr lang="en-US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Agenda Item </a:t>
            </a:r>
            <a:r>
              <a:rPr lang="en-US" sz="1800" dirty="0">
                <a:effectLst/>
              </a:rPr>
              <a:t>13B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>
                <a:effectLst/>
              </a:rPr>
              <a:t>RESOLUTION 2013-28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> Dec </a:t>
            </a:r>
            <a:r>
              <a:rPr lang="en-US" sz="3200" cap="none" dirty="0">
                <a:solidFill>
                  <a:schemeClr val="tx1"/>
                </a:solidFill>
                <a:latin typeface="Calibri" pitchFamily="34" charset="0"/>
              </a:rPr>
              <a:t>20,</a:t>
            </a: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>2013</a:t>
            </a:r>
            <a:endParaRPr lang="en-US" sz="3200" b="1" cap="none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7620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all" spc="0" normalizeH="0" baseline="0" noProof="0" dirty="0" smtClean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R7 and L7 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95400"/>
            <a:ext cx="4343400" cy="5181600"/>
          </a:xfrm>
        </p:spPr>
        <p:txBody>
          <a:bodyPr/>
          <a:lstStyle/>
          <a:p>
            <a:pPr marL="137160" indent="0">
              <a:buNone/>
            </a:pPr>
            <a:r>
              <a:rPr lang="en-US" sz="2800" u="sng" dirty="0">
                <a:solidFill>
                  <a:srgbClr val="FF9900"/>
                </a:solidFill>
              </a:rPr>
              <a:t>Location of </a:t>
            </a:r>
            <a:r>
              <a:rPr lang="en-US" sz="2800" u="sng" dirty="0" smtClean="0">
                <a:solidFill>
                  <a:srgbClr val="FF9900"/>
                </a:solidFill>
              </a:rPr>
              <a:t>R7 and L7 Projects</a:t>
            </a:r>
            <a:endParaRPr lang="en-US" sz="2800" dirty="0"/>
          </a:p>
          <a:p>
            <a:r>
              <a:rPr lang="en-US" sz="2800" dirty="0" smtClean="0"/>
              <a:t>Off H </a:t>
            </a:r>
            <a:r>
              <a:rPr lang="en-US" sz="2800" dirty="0"/>
              <a:t>S</a:t>
            </a:r>
            <a:r>
              <a:rPr lang="en-US" sz="2800" dirty="0" smtClean="0"/>
              <a:t>treet (Fair Oaks) </a:t>
            </a:r>
            <a:r>
              <a:rPr lang="en-US" sz="2800" dirty="0" smtClean="0"/>
              <a:t>Bridge.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Near Sacramento State </a:t>
            </a:r>
            <a:r>
              <a:rPr lang="en-US" sz="2800" dirty="0" smtClean="0"/>
              <a:t>University.</a:t>
            </a:r>
            <a:endParaRPr lang="en-US" sz="2800" dirty="0" smtClean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28129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58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</a:t>
            </a:r>
            <a:r>
              <a:rPr lang="en-US" dirty="0"/>
              <a:t>R7 Information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lvl="0" indent="0">
              <a:buNone/>
            </a:pPr>
            <a:r>
              <a:rPr lang="en-US" sz="2800" u="sng" dirty="0">
                <a:solidFill>
                  <a:srgbClr val="FF9900"/>
                </a:solidFill>
              </a:rPr>
              <a:t>Description of </a:t>
            </a:r>
            <a:r>
              <a:rPr lang="en-US" sz="2800" u="sng" dirty="0" smtClean="0">
                <a:solidFill>
                  <a:srgbClr val="FF9900"/>
                </a:solidFill>
              </a:rPr>
              <a:t>R7 Project: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xisting </a:t>
            </a:r>
            <a:r>
              <a:rPr lang="en-US" sz="2800" dirty="0"/>
              <a:t>levee </a:t>
            </a:r>
            <a:r>
              <a:rPr lang="en-US" sz="2800" dirty="0" smtClean="0"/>
              <a:t>approximately </a:t>
            </a:r>
            <a:r>
              <a:rPr lang="en-US" sz="2800" dirty="0"/>
              <a:t>11 feet </a:t>
            </a:r>
            <a:r>
              <a:rPr lang="en-US" sz="2800" dirty="0" smtClean="0"/>
              <a:t>height and a </a:t>
            </a:r>
            <a:r>
              <a:rPr lang="en-US" sz="2800" dirty="0"/>
              <a:t>crown width of approximately 10 to 15 </a:t>
            </a:r>
            <a:r>
              <a:rPr lang="en-US" sz="2800" dirty="0" smtClean="0"/>
              <a:t>feet, with </a:t>
            </a:r>
            <a:r>
              <a:rPr lang="en-US" sz="2800" dirty="0"/>
              <a:t>an asphalt road on the levee crown on both </a:t>
            </a:r>
            <a:r>
              <a:rPr lang="en-US" sz="2800" dirty="0" smtClean="0"/>
              <a:t>sides of bridge.</a:t>
            </a:r>
            <a:endParaRPr lang="en-US" sz="2800" dirty="0" smtClean="0"/>
          </a:p>
          <a:p>
            <a:r>
              <a:rPr lang="en-US" sz="2800" dirty="0" smtClean="0"/>
              <a:t>Dirt </a:t>
            </a:r>
            <a:r>
              <a:rPr lang="en-US" sz="2800" dirty="0"/>
              <a:t>ramps on both sides of the bridge </a:t>
            </a:r>
            <a:r>
              <a:rPr lang="en-US" sz="2800" dirty="0" smtClean="0"/>
              <a:t>connect </a:t>
            </a:r>
            <a:r>
              <a:rPr lang="en-US" sz="2800" dirty="0"/>
              <a:t>the levee </a:t>
            </a:r>
            <a:r>
              <a:rPr lang="en-US" sz="2800" dirty="0" smtClean="0"/>
              <a:t>crown.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gap between </a:t>
            </a:r>
            <a:r>
              <a:rPr lang="en-US" sz="2800" dirty="0" smtClean="0"/>
              <a:t>these 2 ramps is 151 feet and will be used for jet </a:t>
            </a:r>
            <a:r>
              <a:rPr lang="en-US" sz="2800" dirty="0" smtClean="0"/>
              <a:t>grouting.</a:t>
            </a:r>
            <a:endParaRPr lang="en-US" sz="2800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6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</a:t>
            </a:r>
            <a:r>
              <a:rPr lang="en-US" dirty="0" smtClean="0"/>
              <a:t>L7 </a:t>
            </a:r>
            <a:r>
              <a:rPr lang="en-US" dirty="0"/>
              <a:t>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219200"/>
            <a:ext cx="8686800" cy="5181600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accent3"/>
                </a:solidFill>
                <a:latin typeface="Calibri" pitchFamily="34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accent4"/>
                </a:solidFill>
                <a:latin typeface="Calibri" pitchFamily="34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accent5"/>
                </a:solidFill>
                <a:latin typeface="Calibri" pitchFamily="34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rgbClr val="D00028"/>
              </a:buClr>
              <a:buSzPct val="80000"/>
              <a:buFont typeface="Wingdings" pitchFamily="2" charset="2"/>
              <a:buChar char="§"/>
              <a:defRPr kumimoji="0" sz="2200" kern="1200">
                <a:solidFill>
                  <a:schemeClr val="accent6"/>
                </a:solidFill>
                <a:latin typeface="Calibri" pitchFamily="34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" pitchFamily="2" charset="2"/>
              <a:buNone/>
            </a:pPr>
            <a:r>
              <a:rPr lang="en-US" sz="2800" u="sng" dirty="0" smtClean="0">
                <a:solidFill>
                  <a:srgbClr val="FF9900"/>
                </a:solidFill>
              </a:rPr>
              <a:t>Description of L7 Project:</a:t>
            </a:r>
          </a:p>
          <a:p>
            <a:r>
              <a:rPr lang="en-US" sz="2800" dirty="0" smtClean="0"/>
              <a:t>Existing levee approximately 12 feet height and a crown width of approximately 18 to 20 feet, with an asphalt road on the levee crown on both </a:t>
            </a:r>
            <a:r>
              <a:rPr lang="en-US" sz="2800" dirty="0" smtClean="0"/>
              <a:t>sides of the bridge.</a:t>
            </a:r>
            <a:endParaRPr lang="en-US" sz="2800" dirty="0" smtClean="0"/>
          </a:p>
          <a:p>
            <a:r>
              <a:rPr lang="en-US" sz="2800" dirty="0" smtClean="0"/>
              <a:t>Dirt ramps on both sides of the bridge connect the </a:t>
            </a:r>
            <a:r>
              <a:rPr lang="en-US" sz="2800" dirty="0" smtClean="0"/>
              <a:t>levee crown.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gap between </a:t>
            </a:r>
            <a:r>
              <a:rPr lang="en-US" sz="2800" dirty="0" smtClean="0"/>
              <a:t>these 2 ramps is 325 feet and will be used for jet </a:t>
            </a:r>
            <a:r>
              <a:rPr lang="en-US" sz="2800" dirty="0" smtClean="0"/>
              <a:t>grouting.</a:t>
            </a:r>
            <a:endParaRPr lang="en-US" sz="2800" dirty="0" smtClean="0"/>
          </a:p>
          <a:p>
            <a:pPr marL="13716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7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u="sng" dirty="0">
                <a:solidFill>
                  <a:srgbClr val="FF9900"/>
                </a:solidFill>
              </a:rPr>
              <a:t>Board adopt Resolution No. </a:t>
            </a:r>
            <a:r>
              <a:rPr lang="en-US" sz="2800" u="sng" dirty="0" smtClean="0">
                <a:solidFill>
                  <a:srgbClr val="FF9900"/>
                </a:solidFill>
              </a:rPr>
              <a:t>2013-28 </a:t>
            </a:r>
            <a:r>
              <a:rPr lang="en-US" sz="2800" u="sng" dirty="0">
                <a:solidFill>
                  <a:srgbClr val="FF9900"/>
                </a:solidFill>
              </a:rPr>
              <a:t>which constitutes the Board’s written findings and decision in the matter.  The Resolution contains the following</a:t>
            </a:r>
            <a:r>
              <a:rPr lang="en-US" sz="2800" dirty="0">
                <a:solidFill>
                  <a:srgbClr val="FF9900"/>
                </a:solidFill>
              </a:rPr>
              <a:t>:</a:t>
            </a:r>
          </a:p>
          <a:p>
            <a:r>
              <a:rPr lang="en-US" sz="2800" dirty="0"/>
              <a:t>Adoption of the Mitigated Negative Declarations</a:t>
            </a:r>
          </a:p>
          <a:p>
            <a:r>
              <a:rPr lang="en-US" sz="2800" dirty="0"/>
              <a:t>Adoption of the Mitigation, Monitoring and Reporting Plans</a:t>
            </a:r>
          </a:p>
          <a:p>
            <a:r>
              <a:rPr lang="en-US" sz="2800" dirty="0"/>
              <a:t>Delegate authority to the Executive Officer to execute the Notice of Determinations</a:t>
            </a:r>
          </a:p>
          <a:p>
            <a:r>
              <a:rPr lang="en-US" sz="2800" dirty="0"/>
              <a:t>Approval of the American River Common Features </a:t>
            </a:r>
            <a:r>
              <a:rPr lang="en-US" sz="2800" dirty="0" smtClean="0"/>
              <a:t>Sites R3A, L10, L7 and R7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2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Purposed CEQA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 eaLnBrk="1" hangingPunct="1">
              <a:buNone/>
              <a:defRPr/>
            </a:pPr>
            <a:r>
              <a:rPr lang="en-US" sz="4800" dirty="0" smtClean="0"/>
              <a:t>Questions?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200" dirty="0" smtClean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BOARD ACTION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5181600"/>
          </a:xfrm>
        </p:spPr>
        <p:txBody>
          <a:bodyPr/>
          <a:lstStyle/>
          <a:p>
            <a:pPr>
              <a:buNone/>
              <a:defRPr/>
            </a:pPr>
            <a:r>
              <a:rPr lang="en-US" sz="3200" u="sng" dirty="0" smtClean="0">
                <a:solidFill>
                  <a:srgbClr val="FF9900"/>
                </a:solidFill>
              </a:rPr>
              <a:t>Consider </a:t>
            </a:r>
            <a:r>
              <a:rPr lang="en-US" sz="3200" u="sng" dirty="0">
                <a:solidFill>
                  <a:srgbClr val="FF9900"/>
                </a:solidFill>
              </a:rPr>
              <a:t>approval of Res. No. 2013-28 to:</a:t>
            </a:r>
          </a:p>
          <a:p>
            <a:r>
              <a:rPr lang="en-US" sz="2800" dirty="0"/>
              <a:t>Adopt the Mitigated Negative Declaration, Findings, and Mitigation, Monitoring and Reporting Plan for the R3A, L10, L7 and R7 Levee Improvement Projects;</a:t>
            </a:r>
          </a:p>
          <a:p>
            <a:r>
              <a:rPr lang="en-US" sz="2800" dirty="0"/>
              <a:t>Delegate authority to the Executive Officer to execute the Notice of Determinations;</a:t>
            </a:r>
          </a:p>
          <a:p>
            <a:r>
              <a:rPr lang="en-US" sz="2800" dirty="0"/>
              <a:t>Approve the R3A, L10, L7 and R7 Levee Improvement Projects</a:t>
            </a:r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Project Partners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Federal – US Army Corps of Engineers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State – Central Valley Flood Protection Board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Local – Sacramento Area Flood Control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099" name="Picture 3" descr="S:\USACE Projects\_Forms &amp; Templates\CVFPB logo\CVFPB small 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2286000" cy="2182813"/>
          </a:xfrm>
          <a:prstGeom prst="rect">
            <a:avLst/>
          </a:prstGeom>
          <a:noFill/>
        </p:spPr>
      </p:pic>
      <p:pic>
        <p:nvPicPr>
          <p:cNvPr id="4100" name="Picture 4" descr="S:\USACE Projects\_Forms &amp; Templates\USACE logo\12194__us_army_corps_of_enginee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2209800" cy="2209800"/>
          </a:xfrm>
          <a:prstGeom prst="rect">
            <a:avLst/>
          </a:prstGeom>
          <a:noFill/>
        </p:spPr>
      </p:pic>
      <p:pic>
        <p:nvPicPr>
          <p:cNvPr id="4105" name="Picture 9" descr="http://www.safcanlip.org/images/inside_safca_logo.gif"/>
          <p:cNvPicPr>
            <a:picLocks noChangeAspect="1" noChangeArrowheads="1"/>
          </p:cNvPicPr>
          <p:nvPr/>
        </p:nvPicPr>
        <p:blipFill>
          <a:blip r:embed="rId4" cstate="print"/>
          <a:srcRect l="12842" r="14134"/>
          <a:stretch>
            <a:fillRect/>
          </a:stretch>
        </p:blipFill>
        <p:spPr bwMode="auto">
          <a:xfrm>
            <a:off x="5638800" y="4419600"/>
            <a:ext cx="3041514" cy="1152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81600" y="1219200"/>
            <a:ext cx="3657600" cy="5105400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/>
          <a:p>
            <a:pPr marL="548640" lvl="0" indent="-411480">
              <a:spcBef>
                <a:spcPts val="18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Increasing American River’s capacity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to 115,000cfs plus 3ft freeboard</a:t>
            </a:r>
            <a:endParaRPr lang="en-US" sz="2800" dirty="0" smtClean="0">
              <a:latin typeface="Calibri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2800" baseline="0" dirty="0" smtClean="0">
                <a:latin typeface="Calibri" pitchFamily="34" charset="0"/>
              </a:rPr>
              <a:t>Accommodates Folsom Dam Modifications Project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322" name="Picture 250"/>
          <p:cNvPicPr>
            <a:picLocks noChangeAspect="1" noChangeArrowheads="1"/>
          </p:cNvPicPr>
          <p:nvPr/>
        </p:nvPicPr>
        <p:blipFill>
          <a:blip r:embed="rId3" cstate="print"/>
          <a:srcRect l="15641" t="31238" r="68205" b="24572"/>
          <a:stretch>
            <a:fillRect/>
          </a:stretch>
        </p:blipFill>
        <p:spPr bwMode="auto">
          <a:xfrm>
            <a:off x="228600" y="1295400"/>
            <a:ext cx="480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r>
              <a:rPr lang="en-US" dirty="0" smtClean="0"/>
              <a:t>PROJECT BENEFITS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143000"/>
            <a:ext cx="8610600" cy="5181600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/>
          <a:p>
            <a:pPr marL="548640" lvl="0" indent="-411480">
              <a:spcBef>
                <a:spcPts val="18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project cut-off walls will use Jet Grout method.</a:t>
            </a:r>
            <a:endParaRPr lang="en-US" sz="2800" dirty="0" smtClean="0">
              <a:latin typeface="Calibri" pitchFamily="34" charset="0"/>
            </a:endParaRPr>
          </a:p>
          <a:p>
            <a:pPr marL="548640" lvl="0" indent="-411480">
              <a:spcBef>
                <a:spcPts val="18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latin typeface="Calibri" pitchFamily="34" charset="0"/>
              </a:rPr>
              <a:t>Jet Grout technique </a:t>
            </a:r>
            <a:r>
              <a:rPr lang="en-US" sz="2800" dirty="0">
                <a:latin typeface="Calibri" pitchFamily="34" charset="0"/>
              </a:rPr>
              <a:t>includes a drilling phase followed by withdrawal and rotation with simultaneous injection of fluids at high </a:t>
            </a:r>
            <a:r>
              <a:rPr lang="en-US" sz="2800" dirty="0">
                <a:latin typeface="Calibri" pitchFamily="34" charset="0"/>
              </a:rPr>
              <a:t>pressure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to form columns</a:t>
            </a:r>
            <a:r>
              <a:rPr lang="en-US" sz="2800" dirty="0" smtClean="0">
                <a:latin typeface="Calibri" pitchFamily="34" charset="0"/>
              </a:rPr>
              <a:t>.</a:t>
            </a:r>
          </a:p>
          <a:p>
            <a:pPr marL="548640" lvl="0" indent="-411480">
              <a:spcBef>
                <a:spcPts val="18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Calibri" pitchFamily="34" charset="0"/>
              </a:rPr>
              <a:t>Columns are overlapped to form a cut-off wall.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3322" name="Picture 25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7861" r="-353" b="15839"/>
          <a:stretch/>
        </p:blipFill>
        <p:spPr bwMode="auto">
          <a:xfrm>
            <a:off x="429260" y="3937000"/>
            <a:ext cx="8209280" cy="22351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5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r>
              <a:rPr lang="en-US" dirty="0" smtClean="0"/>
              <a:t>Jet Grout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R3A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95400"/>
            <a:ext cx="4343400" cy="5181600"/>
          </a:xfrm>
        </p:spPr>
        <p:txBody>
          <a:bodyPr/>
          <a:lstStyle/>
          <a:p>
            <a:pPr marL="137160" indent="0">
              <a:buNone/>
            </a:pPr>
            <a:r>
              <a:rPr lang="en-US" sz="2800" u="sng" dirty="0">
                <a:solidFill>
                  <a:srgbClr val="FF9900"/>
                </a:solidFill>
              </a:rPr>
              <a:t>Location of </a:t>
            </a:r>
            <a:r>
              <a:rPr lang="en-US" sz="2800" u="sng" dirty="0" smtClean="0">
                <a:solidFill>
                  <a:srgbClr val="FF9900"/>
                </a:solidFill>
              </a:rPr>
              <a:t>R3A </a:t>
            </a:r>
            <a:r>
              <a:rPr lang="en-US" sz="2800" u="sng" dirty="0">
                <a:solidFill>
                  <a:srgbClr val="FF9900"/>
                </a:solidFill>
              </a:rPr>
              <a:t>Project</a:t>
            </a:r>
            <a:endParaRPr lang="en-US" sz="2800" dirty="0" smtClean="0"/>
          </a:p>
          <a:p>
            <a:r>
              <a:rPr lang="en-US" sz="2800" dirty="0" smtClean="0"/>
              <a:t>Off of Business </a:t>
            </a:r>
            <a:r>
              <a:rPr lang="en-US" sz="2800" dirty="0" smtClean="0"/>
              <a:t>I-80.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A</a:t>
            </a:r>
            <a:r>
              <a:rPr lang="en-US" sz="2800" dirty="0" smtClean="0"/>
              <a:t>cross </a:t>
            </a:r>
            <a:r>
              <a:rPr lang="en-US" sz="2800" dirty="0"/>
              <a:t>from the California Exposition </a:t>
            </a:r>
            <a:r>
              <a:rPr lang="en-US" sz="2800" dirty="0" smtClean="0"/>
              <a:t>Center.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673379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13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R3A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181600"/>
          </a:xfrm>
        </p:spPr>
        <p:txBody>
          <a:bodyPr/>
          <a:lstStyle/>
          <a:p>
            <a:endParaRPr lang="en-US" dirty="0" smtClean="0"/>
          </a:p>
          <a:p>
            <a:pPr marL="137160" lvl="0" indent="0">
              <a:buNone/>
            </a:pPr>
            <a:r>
              <a:rPr lang="en-US" sz="2800" u="sng" dirty="0" smtClean="0">
                <a:solidFill>
                  <a:srgbClr val="FF9900"/>
                </a:solidFill>
              </a:rPr>
              <a:t>Description </a:t>
            </a:r>
            <a:r>
              <a:rPr lang="en-US" sz="2800" u="sng" dirty="0">
                <a:solidFill>
                  <a:srgbClr val="FF9900"/>
                </a:solidFill>
              </a:rPr>
              <a:t>of </a:t>
            </a:r>
            <a:r>
              <a:rPr lang="en-US" sz="2800" u="sng" dirty="0" smtClean="0">
                <a:solidFill>
                  <a:srgbClr val="FF9900"/>
                </a:solidFill>
              </a:rPr>
              <a:t>R3A </a:t>
            </a:r>
            <a:r>
              <a:rPr lang="en-US" sz="2800" u="sng" dirty="0">
                <a:solidFill>
                  <a:srgbClr val="FF9900"/>
                </a:solidFill>
              </a:rPr>
              <a:t>Project:</a:t>
            </a:r>
          </a:p>
          <a:p>
            <a:r>
              <a:rPr lang="en-US" sz="2800" dirty="0" smtClean="0"/>
              <a:t>Levee </a:t>
            </a:r>
            <a:r>
              <a:rPr lang="en-US" sz="2800" dirty="0"/>
              <a:t>improvements will be made in two locations on the American River </a:t>
            </a:r>
            <a:r>
              <a:rPr lang="en-US" sz="2800" dirty="0" smtClean="0"/>
              <a:t>South </a:t>
            </a:r>
            <a:r>
              <a:rPr lang="en-US" sz="2800" dirty="0" smtClean="0"/>
              <a:t>Levee.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Cutoff walls will be extended by </a:t>
            </a:r>
            <a:r>
              <a:rPr lang="en-US" sz="2800" dirty="0"/>
              <a:t>approximately 75-feet on the upstream side of the Capital City Freeway and 67-feet downstream of the </a:t>
            </a:r>
            <a:r>
              <a:rPr lang="en-US" sz="2800" dirty="0" smtClean="0"/>
              <a:t>Freeway.</a:t>
            </a: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8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L10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419600" cy="5181600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en-US" sz="2800" u="sng" dirty="0">
                <a:solidFill>
                  <a:srgbClr val="FF9900"/>
                </a:solidFill>
              </a:rPr>
              <a:t>Location of </a:t>
            </a:r>
            <a:r>
              <a:rPr lang="en-US" sz="2800" u="sng" dirty="0" smtClean="0">
                <a:solidFill>
                  <a:srgbClr val="FF9900"/>
                </a:solidFill>
              </a:rPr>
              <a:t>L10 </a:t>
            </a:r>
            <a:r>
              <a:rPr lang="en-US" sz="2800" u="sng" dirty="0">
                <a:solidFill>
                  <a:srgbClr val="FF9900"/>
                </a:solidFill>
              </a:rPr>
              <a:t>Project:</a:t>
            </a:r>
          </a:p>
          <a:p>
            <a:pPr marL="137160" indent="0">
              <a:buNone/>
            </a:pPr>
            <a:endParaRPr lang="en-US" sz="2800" dirty="0" smtClean="0"/>
          </a:p>
          <a:p>
            <a:r>
              <a:rPr lang="en-US" sz="2800" dirty="0"/>
              <a:t>A</a:t>
            </a:r>
            <a:r>
              <a:rPr lang="en-US" sz="2800" dirty="0" smtClean="0"/>
              <a:t>long </a:t>
            </a:r>
            <a:r>
              <a:rPr lang="en-US" sz="2800" dirty="0"/>
              <a:t>the south side of the American </a:t>
            </a:r>
            <a:r>
              <a:rPr lang="en-US" sz="2800" dirty="0" smtClean="0"/>
              <a:t>River.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At </a:t>
            </a:r>
            <a:r>
              <a:rPr lang="en-US" sz="2800" dirty="0"/>
              <a:t>Howe Ave </a:t>
            </a:r>
            <a:r>
              <a:rPr lang="en-US" sz="2800" dirty="0" smtClean="0"/>
              <a:t>Bridge.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0640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69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L10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lvl="0" indent="0">
              <a:buNone/>
            </a:pPr>
            <a:r>
              <a:rPr lang="en-US" sz="2800" u="sng" dirty="0" smtClean="0">
                <a:solidFill>
                  <a:srgbClr val="FF9900"/>
                </a:solidFill>
              </a:rPr>
              <a:t>Description of </a:t>
            </a:r>
            <a:r>
              <a:rPr lang="en-US" sz="2800" u="sng" dirty="0">
                <a:solidFill>
                  <a:srgbClr val="FF9900"/>
                </a:solidFill>
              </a:rPr>
              <a:t>L10 Project</a:t>
            </a:r>
            <a:r>
              <a:rPr lang="en-US" sz="2800" u="sng" dirty="0" smtClean="0">
                <a:solidFill>
                  <a:srgbClr val="FF9900"/>
                </a:solidFill>
              </a:rPr>
              <a:t>:</a:t>
            </a:r>
          </a:p>
          <a:p>
            <a:r>
              <a:rPr lang="en-US" sz="2800" dirty="0" smtClean="0"/>
              <a:t>Levee </a:t>
            </a:r>
            <a:r>
              <a:rPr lang="en-US" sz="2800" dirty="0"/>
              <a:t>improvements will be made on the American River levee on the south </a:t>
            </a:r>
            <a:r>
              <a:rPr lang="en-US" sz="2800" dirty="0" smtClean="0"/>
              <a:t>side.</a:t>
            </a:r>
            <a:endParaRPr lang="en-US" sz="2800" dirty="0" smtClean="0"/>
          </a:p>
          <a:p>
            <a:endParaRPr lang="en-US" dirty="0"/>
          </a:p>
          <a:p>
            <a:r>
              <a:rPr lang="en-US" sz="2800" dirty="0" smtClean="0"/>
              <a:t>A </a:t>
            </a:r>
            <a:r>
              <a:rPr lang="en-US" sz="2800" dirty="0"/>
              <a:t>soil-cement cutoff wall will be installed under the Howe Avenue </a:t>
            </a:r>
            <a:r>
              <a:rPr lang="en-US" sz="2800" dirty="0" smtClean="0"/>
              <a:t>bridge.</a:t>
            </a:r>
            <a:endParaRPr lang="en-US" sz="2800" dirty="0" smtClean="0"/>
          </a:p>
          <a:p>
            <a:endParaRPr lang="en-US" dirty="0"/>
          </a:p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low permeability soil blanket will be installed </a:t>
            </a:r>
            <a:r>
              <a:rPr lang="en-US" sz="2800" dirty="0" smtClean="0"/>
              <a:t>connecting with the cutoff </a:t>
            </a:r>
            <a:r>
              <a:rPr lang="en-US" sz="2800" dirty="0" smtClean="0"/>
              <a:t>wall.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85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6415</TotalTime>
  <Words>549</Words>
  <Application>Microsoft Office PowerPoint</Application>
  <PresentationFormat>On-screen Show (4:3)</PresentationFormat>
  <Paragraphs>83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American river common features Project Agenda Item 13B RESOLUTION 2013-28   Dec 20, 2013</vt:lpstr>
      <vt:lpstr>BOARD ACTION</vt:lpstr>
      <vt:lpstr>PROJECT INFORMATION</vt:lpstr>
      <vt:lpstr>PROJECT BENEFITS</vt:lpstr>
      <vt:lpstr>Jet Grout Methodology</vt:lpstr>
      <vt:lpstr>Site R3A Location</vt:lpstr>
      <vt:lpstr>Site R3A Information</vt:lpstr>
      <vt:lpstr>Site L10 Location</vt:lpstr>
      <vt:lpstr>Site L10 Information</vt:lpstr>
      <vt:lpstr>Sites R7 and L7 Location </vt:lpstr>
      <vt:lpstr>Site R7 Information </vt:lpstr>
      <vt:lpstr>Site L7 Information</vt:lpstr>
      <vt:lpstr>Staff Recommendation</vt:lpstr>
      <vt:lpstr>Purposed CEQA Findings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Matthew Pi</cp:lastModifiedBy>
  <cp:revision>221</cp:revision>
  <dcterms:created xsi:type="dcterms:W3CDTF">2010-03-04T17:56:25Z</dcterms:created>
  <dcterms:modified xsi:type="dcterms:W3CDTF">2013-12-17T21:48:08Z</dcterms:modified>
</cp:coreProperties>
</file>