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8" r:id="rId2"/>
    <p:sldId id="333" r:id="rId3"/>
    <p:sldId id="344" r:id="rId4"/>
    <p:sldId id="274" r:id="rId5"/>
    <p:sldId id="359" r:id="rId6"/>
    <p:sldId id="280" r:id="rId7"/>
    <p:sldId id="338" r:id="rId8"/>
    <p:sldId id="352" r:id="rId9"/>
    <p:sldId id="350" r:id="rId10"/>
    <p:sldId id="353" r:id="rId11"/>
    <p:sldId id="360" r:id="rId12"/>
    <p:sldId id="358" r:id="rId13"/>
    <p:sldId id="349" r:id="rId14"/>
    <p:sldId id="356" r:id="rId15"/>
    <p:sldId id="357" r:id="rId16"/>
    <p:sldId id="342" r:id="rId17"/>
    <p:sldId id="343" r:id="rId18"/>
    <p:sldId id="361" r:id="rId19"/>
    <p:sldId id="311" r:id="rId20"/>
    <p:sldId id="261" r:id="rId21"/>
    <p:sldId id="347" r:id="rId22"/>
    <p:sldId id="346" r:id="rId23"/>
    <p:sldId id="348" r:id="rId24"/>
    <p:sldId id="339" r:id="rId2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B"/>
    <a:srgbClr val="03187F"/>
    <a:srgbClr val="004A82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 autoAdjust="0"/>
  </p:normalViewPr>
  <p:slideViewPr>
    <p:cSldViewPr>
      <p:cViewPr varScale="1">
        <p:scale>
          <a:sx n="85" d="100"/>
          <a:sy n="85" d="100"/>
        </p:scale>
        <p:origin x="-1008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7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1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>
                <a:latin typeface="Calibri" pitchFamily="34" charset="0"/>
              </a:rPr>
              <a:t/>
            </a:r>
            <a:br>
              <a:rPr lang="en-US" altLang="en-US" sz="4000" b="1">
                <a:latin typeface="Calibri" pitchFamily="34" charset="0"/>
              </a:rPr>
            </a:br>
            <a:endParaRPr lang="en-US" altLang="en-US" sz="4000" b="1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3"/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2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2">
                    <a:lumMod val="90000"/>
                  </a:schemeClr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Central Valley Flood Protection Board Meeting, December 20, 2013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dkelly@somachlaw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28600" y="2286000"/>
            <a:ext cx="8686800" cy="3733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</a:rPr>
              <a:t>feather river setback levee at THE star bend project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o levee district No. 1, OF </a:t>
            </a:r>
            <a:r>
              <a:rPr lang="en-US" dirty="0" err="1" smtClean="0">
                <a:latin typeface="Calibri" pitchFamily="34" charset="0"/>
              </a:rPr>
              <a:t>sutter</a:t>
            </a:r>
            <a:r>
              <a:rPr lang="en-US" dirty="0" smtClean="0">
                <a:latin typeface="Calibri" pitchFamily="34" charset="0"/>
              </a:rPr>
              <a:t> county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cap="none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8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cap="none" dirty="0" smtClean="0">
                <a:latin typeface="Calibri" pitchFamily="34" charset="0"/>
              </a:rPr>
              <a:t>December</a:t>
            </a:r>
            <a:r>
              <a:rPr lang="en-US" sz="2800" cap="none" dirty="0" smtClean="0">
                <a:solidFill>
                  <a:schemeClr val="tx1"/>
                </a:solidFill>
                <a:latin typeface="Calibri" pitchFamily="34" charset="0"/>
              </a:rPr>
              <a:t> 20, 2013</a:t>
            </a:r>
            <a:br>
              <a:rPr lang="en-US" sz="2800" cap="none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800" cap="none" dirty="0" smtClean="0">
                <a:latin typeface="Calibri" pitchFamily="34" charset="0"/>
              </a:rPr>
              <a:t>								</a:t>
            </a:r>
            <a:endParaRPr lang="en-US" sz="2800" b="0" cap="none" dirty="0" smtClean="0">
              <a:solidFill>
                <a:schemeClr val="accent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04800"/>
            <a:ext cx="7696200" cy="198120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3800" b="1" dirty="0" smtClean="0">
                <a:latin typeface="Blue Highway" panose="02010603020202020303" pitchFamily="2" charset="0"/>
              </a:rPr>
              <a:t>BOARD TRANSFER of O&amp;M RESPONSIBILITIES</a:t>
            </a:r>
            <a:endParaRPr lang="en-US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 TIME LINE </a:t>
            </a:r>
            <a:r>
              <a:rPr lang="en-US" sz="4000" dirty="0" smtClean="0"/>
              <a:t>(2 </a:t>
            </a:r>
            <a:r>
              <a:rPr lang="en-US" sz="4000" dirty="0"/>
              <a:t>OF </a:t>
            </a:r>
            <a:r>
              <a:rPr lang="en-US" sz="4000" dirty="0" smtClean="0"/>
              <a:t>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Fall 2009		Levee setback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substantially 				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 3, 2010	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OMRR&amp;R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place between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Board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July 2012		LD 1 submittal of revised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Supplemental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				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O&amp;M Manual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as-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builts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Flood Safety and 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Preparedness Plan, pursuant to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 1110-2-401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23, 2012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CVFPB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Permit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Acceptance Letter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USACE</a:t>
            </a:r>
          </a:p>
          <a:p>
            <a:pPr marL="3028950" lvl="1" indent="-282575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Constructed in accordance with final plans and specifications</a:t>
            </a:r>
          </a:p>
          <a:p>
            <a:pPr marL="3028950" lvl="1" indent="-282575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all permit conditions</a:t>
            </a:r>
          </a:p>
          <a:p>
            <a:pPr marL="3028950" lvl="1" indent="-282575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Compliant with Title 23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2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PROJECT TIME LINE </a:t>
            </a:r>
            <a:r>
              <a:rPr lang="en-US" sz="4000" dirty="0" smtClean="0"/>
              <a:t>(3 </a:t>
            </a:r>
            <a:r>
              <a:rPr lang="en-US" sz="4000" dirty="0"/>
              <a:t>OF </a:t>
            </a:r>
            <a:r>
              <a:rPr lang="en-US" sz="4000" dirty="0" smtClean="0"/>
              <a:t>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Jul 18, 2013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O&amp;M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Letter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from USACE to CVFPB</a:t>
            </a:r>
            <a:endParaRPr 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950" lvl="1" indent="-282575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 constructed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accordance with final plans and specifications</a:t>
            </a:r>
          </a:p>
          <a:p>
            <a:pPr marL="3028950" lvl="1" indent="-282575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 setback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SRFCP</a:t>
            </a:r>
          </a:p>
          <a:p>
            <a:pPr marL="3028950" lvl="1" indent="-282575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Supplement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Standard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O&amp;M Manual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as-built drawings to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CVFPB</a:t>
            </a:r>
          </a:p>
          <a:p>
            <a:pPr marL="3028950" lvl="1" indent="-282575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 Flood Safety and Preparedness Plan</a:t>
            </a:r>
          </a:p>
          <a:p>
            <a:pPr marL="3028950" lvl="1" indent="-282575"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Board the responsibilities to operate and maintain the setback levee as part of the SRFCP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CEQA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/>
          </a:p>
          <a:p>
            <a:r>
              <a:rPr lang="en-US" dirty="0"/>
              <a:t>The Board, as a responsible </a:t>
            </a:r>
            <a:r>
              <a:rPr lang="en-US" dirty="0" smtClean="0"/>
              <a:t>agency previously </a:t>
            </a:r>
            <a:r>
              <a:rPr lang="en-US" dirty="0"/>
              <a:t>approved construction of </a:t>
            </a:r>
            <a:r>
              <a:rPr lang="en-US" dirty="0" smtClean="0"/>
              <a:t>the project under </a:t>
            </a:r>
            <a:r>
              <a:rPr lang="en-US" dirty="0"/>
              <a:t>Permit No. 18191, made appropriate CEQA findings, and filed determinations with the State </a:t>
            </a:r>
            <a:r>
              <a:rPr lang="en-US" dirty="0" smtClean="0"/>
              <a:t>Clearinghouse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r>
              <a:rPr lang="en-US" dirty="0" smtClean="0"/>
              <a:t>Today’s action consists </a:t>
            </a:r>
            <a:r>
              <a:rPr lang="en-US" dirty="0"/>
              <a:t>solely of the transfer of operations and maintenance </a:t>
            </a:r>
            <a:r>
              <a:rPr lang="en-US" dirty="0" smtClean="0"/>
              <a:t>responsibilities </a:t>
            </a:r>
            <a:r>
              <a:rPr lang="en-US" dirty="0"/>
              <a:t>and corresponding documents for the completed project to LD </a:t>
            </a:r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action constitutes a ministerial approval statutorily exempt from CEQA under CEQA Guidelines section </a:t>
            </a:r>
            <a:r>
              <a:rPr lang="en-US" dirty="0" smtClean="0"/>
              <a:t>15268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ESTATE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Permit No. 18191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Condition 18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 fee interest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easement is required granting all flood control rights upon, over and across the property occupied by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setback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levee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Sacramento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 Joaquin Drainage District (SSJDD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LD 1 submitted all documents required by this permit condition, and final document processing is being performed by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DWR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Real Estate Branch</a:t>
            </a:r>
          </a:p>
          <a:p>
            <a:pPr marL="13716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complete DWR will submit the documents for Board approval and signature prior to recording with the Sutter County Recorder</a:t>
            </a:r>
          </a:p>
          <a:p>
            <a:pPr marL="13716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Staff anticipates this will occur within the next few months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action does not impact today’s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 staff concludes that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Feather River Setback Levee at Star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Bend: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constructed in accordance with the final (100 percent) plans 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permit conditions (including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incorporated USACE conditions)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compliant with the Board’s Title 23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properly certified by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engineers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Staff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further concludes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was properly transferred by the USACE to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necessary preparations have been made to transfer operations and maintenance responsibilities to LD 1 as the local maintaining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en-US" dirty="0"/>
              <a:t> 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Staff therefore recommends that the Board adopt Board Resolution 2013-21 which:</a:t>
            </a:r>
          </a:p>
          <a:p>
            <a:pPr marL="13716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Accepts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responsibilities to operate and maintain the Feather River Setback Levee at Star Bend, a portion of the Sacramento River Flood Control Project as described in the USACE-accepted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Supplement to Standard Operations and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, Unit No. 144, West Levee of Feather River from North Boundary of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Levee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No. 1 to North Boundary of Maintenance Area 3 (Previously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Reclamation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No. 823), U.S. Army Corps of Engineers, Sacramento District, June 2013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those same responsibilities (along with copies of the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Supplemental to Standard O&amp;M Manual and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as-built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drawings)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Levee District No. 1, Sutter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Co. through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approval of the draft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Transfer of Operation and Maintenance Responsibilities for the Feather River Setback at Star Bend Project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letter.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that these transfers from the Board to LD 1 are ministerial approvals and statutorily exempt from CEQA, and directs the Executive Officer to file a Notice of Exemption with the State Clearinghouse.</a:t>
            </a:r>
          </a:p>
          <a:p>
            <a:pPr marL="13716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Board’s Executive Officer to execute the Transfer Letter in substantially the form provided.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3" y="152400"/>
            <a:ext cx="879774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6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270" y="4800600"/>
            <a:ext cx="6494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By:  		David R. Williams, PE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By: 	James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Herota</a:t>
            </a:r>
            <a:endPara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review By: 	Leslie Gallagher,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</a:t>
            </a:r>
            <a:endParaRPr lang="en-US" sz="20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By: 		Eric Butler, PE</a:t>
            </a:r>
          </a:p>
          <a:p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		Len Marino, PE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8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Levee District – 1, Sutter County OFFICIALS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Chairman: 				Francis Silva     (530)632-3069 cell</a:t>
            </a:r>
          </a:p>
          <a:p>
            <a:pPr marL="137160" indent="0">
              <a:buNone/>
            </a:pPr>
            <a:r>
              <a:rPr lang="en-US" dirty="0" smtClean="0"/>
              <a:t>General Manager/ Superintendent: 	Bill Hampton    (530)237-7547 cell</a:t>
            </a:r>
          </a:p>
          <a:p>
            <a:pPr marL="137160" indent="0">
              <a:buNone/>
            </a:pPr>
            <a:r>
              <a:rPr lang="en-US" dirty="0" smtClean="0"/>
              <a:t>District Office: 					        (530) 673-2454 office</a:t>
            </a:r>
          </a:p>
          <a:p>
            <a:pPr marL="137160" indent="0">
              <a:buNone/>
            </a:pPr>
            <a:r>
              <a:rPr lang="en-US" dirty="0" smtClean="0"/>
              <a:t>Engineer: 		          Sean Minard, MHM </a:t>
            </a:r>
            <a:r>
              <a:rPr lang="en-US" dirty="0" err="1" smtClean="0"/>
              <a:t>Eng’s</a:t>
            </a:r>
            <a:r>
              <a:rPr lang="en-US" dirty="0" smtClean="0"/>
              <a:t> (530)682-6497 cell</a:t>
            </a:r>
          </a:p>
          <a:p>
            <a:pPr marL="137160" indent="0">
              <a:buNone/>
            </a:pPr>
            <a:r>
              <a:rPr lang="en-US" dirty="0" smtClean="0"/>
              <a:t>Attorney: 	    Dan Kelly, </a:t>
            </a:r>
            <a:r>
              <a:rPr lang="en-US" dirty="0" err="1" smtClean="0"/>
              <a:t>SomachSimmons&amp;Dunn</a:t>
            </a:r>
            <a:r>
              <a:rPr lang="en-US" dirty="0" smtClean="0"/>
              <a:t> (916)469-3833 direct</a:t>
            </a:r>
          </a:p>
          <a:p>
            <a:pPr marL="137160" indent="0">
              <a:buNone/>
            </a:pPr>
            <a:r>
              <a:rPr lang="en-US" dirty="0" smtClean="0"/>
              <a:t>			        </a:t>
            </a:r>
            <a:r>
              <a:rPr lang="en-US" dirty="0" smtClean="0">
                <a:hlinkClick r:id="rId2"/>
              </a:rPr>
              <a:t>dkelly@somachlaw.com</a:t>
            </a:r>
            <a:r>
              <a:rPr lang="en-US" dirty="0" smtClean="0"/>
              <a:t>  (916)446-7979 office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FEATHER RIVER WILDLIFE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76930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PERMITS  1 of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>
            <a:normAutofit fontScale="85000" lnSpcReduction="20000"/>
          </a:bodyPr>
          <a:lstStyle/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LD-1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SetBack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Levee is a constructed project consisting of four CVFPB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permits. 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main permit is being transferred to LD-1 for O&amp;M responsibilities.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remaining three permits have O&amp;M responsibility lined out by the Board permits with over-sight by LD-1, the Board, and USACE.</a:t>
            </a:r>
          </a:p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Permit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18191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No.1, Sutter County, dated: May 11,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2009.  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emove ~4,500 feet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existing project levee and </a:t>
            </a:r>
            <a:endParaRPr lang="en-US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onstruct 3,400 feet of setback levee (LM 3.75 to 4.5) with a slurry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cutoff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Modify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existing pipelines at Star Band on the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the Feather River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Permit 18437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Tudor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Mutual Water Company, dated: April 13,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emove an existing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pipe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nstall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48-inch-diameter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1,660-foot pipe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existing pump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to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waterside toe of the new setback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30-inch-diameter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510-foot pipes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and over new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setback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levee,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fill material on landside slope at upstream end of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setback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levee.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REQUESTED 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Consider adoption of Central Valley Flood Protection Board (Board) Resolution 2013-21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which:</a:t>
            </a:r>
          </a:p>
          <a:p>
            <a:pPr marL="13716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Accepts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from the USACE,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Board responsibilities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operate and maintain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Feather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River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Setback Levee at Star Bend,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eceives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from the U.S. Army Corps of Engineers (USACE), the revised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Supplement to Standard Operations and Maintenance Manual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Sacramento River Flood Control Project, Unit No. 144, West Levee of Feather River from North Boundary of Levee District 1 to North Boundary of Maintenance Area 3 (previously Reclamation District No. 823), USACE, Sacramento District,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3716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eceives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from the USACE, final project as-built drawings, originally prepared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District 1,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transfers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Levee District No. 1, Sutter (LD 1),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via draft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letter),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 to operate and maintain the Star Bend Setback Levee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above documentation.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600"/>
              </a:spcBef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1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PERMITS  </a:t>
            </a:r>
            <a:r>
              <a:rPr lang="en-US" dirty="0" smtClean="0"/>
              <a:t>2 </a:t>
            </a:r>
            <a:r>
              <a:rPr lang="en-US" dirty="0"/>
              <a:t>of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Permit 18438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Volcano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Vista Farms, dated: April 13, 2009</a:t>
            </a:r>
          </a:p>
          <a:p>
            <a:pPr lvl="1"/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irrigation pipeline and </a:t>
            </a:r>
            <a:endParaRPr lang="en-US" sz="19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nstall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24-inch diameter,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1,660-foot pipe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existing pump station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waterside toe of the new setback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levee </a:t>
            </a:r>
          </a:p>
          <a:p>
            <a:pPr lvl="1"/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nstall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18-inch-diameter,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510-foot pipe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and over new setback levee;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fill material on landside slope at upstream end of setback levee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u="sng" dirty="0">
                <a:latin typeface="Arial" panose="020B0604020202020204" pitchFamily="34" charset="0"/>
                <a:cs typeface="Arial" panose="020B0604020202020204" pitchFamily="34" charset="0"/>
              </a:rPr>
              <a:t>Permit 17936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. Department of Fish and Game, dated: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18, 2006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restore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20.5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acres by planting several species of native trees and shrubs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overflow area of the 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  <a:r>
              <a:rPr lang="en-US" sz="19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the Feather River within the Feather River  Wildlife Area in Sutter County</a:t>
            </a:r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sz="19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was a condition of the USFWS Biological Opinion.</a:t>
            </a:r>
            <a:endParaRPr lang="en-US" sz="19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endParaRPr lang="en-US" sz="19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 AND POST WATER SURFACE PROFILE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2" y="1377215"/>
            <a:ext cx="86105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971800"/>
            <a:ext cx="76200" cy="76200"/>
          </a:xfrm>
          <a:prstGeom prst="rect">
            <a:avLst/>
          </a:prstGeom>
          <a:solidFill>
            <a:srgbClr val="0318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971800"/>
            <a:ext cx="1143000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429000"/>
            <a:ext cx="1143000" cy="3048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5850" y="1364381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U/S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144780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CONSTRUCTED CUTOFF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9" y="1150234"/>
            <a:ext cx="8678779" cy="522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525" y="240123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FRWL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09358" y="2447502"/>
            <a:ext cx="95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FRWL </a:t>
            </a:r>
            <a:r>
              <a:rPr lang="en-US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3066985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D=62 ft. 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2724403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D=40 ft. 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495800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L=1,750 ft. 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46019" y="447815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L=1,500 ft. 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055" y="1447800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U/S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1000" y="1447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CONSTRUCTED LEVEE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1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1371600"/>
            <a:ext cx="1295400" cy="228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7801" y="-1066799"/>
            <a:ext cx="6324598" cy="87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2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r="-1" b="9223"/>
          <a:stretch/>
        </p:blipFill>
        <p:spPr bwMode="auto">
          <a:xfrm>
            <a:off x="542926" y="1295401"/>
            <a:ext cx="7396751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4587240" y="2246804"/>
            <a:ext cx="1051560" cy="572596"/>
          </a:xfrm>
          <a:prstGeom prst="wedgeRectCallout">
            <a:avLst>
              <a:gd name="adj1" fmla="val -91439"/>
              <a:gd name="adj2" fmla="val -3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FEATHER RIVER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905000" y="1667922"/>
            <a:ext cx="1219200" cy="389478"/>
          </a:xfrm>
          <a:prstGeom prst="wedgeRectCallout">
            <a:avLst>
              <a:gd name="adj1" fmla="val 133135"/>
              <a:gd name="adj2" fmla="val 1794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YUBA CITY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753" y="3218986"/>
            <a:ext cx="14287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LOCATION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143000" y="2555514"/>
            <a:ext cx="1219200" cy="578882"/>
          </a:xfrm>
          <a:prstGeom prst="wedgeRectCallout">
            <a:avLst>
              <a:gd name="adj1" fmla="val 139017"/>
              <a:gd name="adj2" fmla="val 2687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SUTTER BYPASS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410200" y="3542152"/>
            <a:ext cx="1219200" cy="389478"/>
          </a:xfrm>
          <a:prstGeom prst="wedgeRectCallout">
            <a:avLst>
              <a:gd name="adj1" fmla="val -116865"/>
              <a:gd name="adj2" fmla="val 14494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HWY-70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838200" y="4191000"/>
            <a:ext cx="1219200" cy="389478"/>
          </a:xfrm>
          <a:prstGeom prst="wedgeRectCallout">
            <a:avLst>
              <a:gd name="adj1" fmla="val 105929"/>
              <a:gd name="adj2" fmla="val -1848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HWY-5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50" dirty="0" smtClean="0"/>
              <a:t>PROJECT BACKGROUND</a:t>
            </a:r>
            <a:endParaRPr lang="en-US" sz="4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reach of levee was originally built by local interests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protect Yuba City and adjacent agricultural lands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later re-constructed to the adopted grade and section by the USACE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Freeboard 3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better at project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flow of 300,000 cfs</a:t>
            </a:r>
          </a:p>
          <a:p>
            <a:pPr lv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Feather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River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floodplain varies between 1,200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6,000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feet in width.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works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west levee and banks of the Feather River from the north boundary of Levee District No. 1 (LD 1)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downstream 16.65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levee miles to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north boundary of Maintenance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Area 3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formerly Reclamation District No. 823).</a:t>
            </a:r>
          </a:p>
          <a:p>
            <a:pPr lvl="0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project included:</a:t>
            </a:r>
          </a:p>
          <a:p>
            <a:pPr marL="13716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Removal of approximately 4,500 linear feet of existing project levee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of 3,400 linear feet of setback levee with slurry cutoff wall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Modification of existing irrigation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pipelines and facilities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0" y="1059982"/>
            <a:ext cx="750499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606866" y="2756731"/>
            <a:ext cx="720692" cy="21506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38562" y="1991226"/>
            <a:ext cx="201328" cy="6858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05400" y="3765082"/>
            <a:ext cx="1066800" cy="1057174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118483" y="3352800"/>
            <a:ext cx="625842" cy="19170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977464" y="4800600"/>
            <a:ext cx="634064" cy="72139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919136" y="2195761"/>
            <a:ext cx="710264" cy="330569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26266" y="2195761"/>
            <a:ext cx="18709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61845" y="1991226"/>
            <a:ext cx="40055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514600" y="2971799"/>
            <a:ext cx="109226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724400" y="5521995"/>
            <a:ext cx="253064" cy="200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724400" y="4822256"/>
            <a:ext cx="381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42010" y="3408778"/>
            <a:ext cx="813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NEW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31846" y="4646711"/>
            <a:ext cx="144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DEGRADED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AERIAL OF STAR BEND SET-BACK LEVEE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799"/>
            <a:ext cx="8077200" cy="524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OF THE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Code, Division 5, Part 2, Chapter 3, § 8350 and § 8370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Code of Regulations, Title 23 (CCR 23)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Rivers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Harbors Act of 1899, Title 33 United States Code, § 408 (Section 408)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 and Maintenance Manual for the Sacramento River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Flood Control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(Revised), Sacramento District, USACE, May 1955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Standard Operation and Maintenance Manual, Sacramento River Flood Control Project, Unit No. 144, West Levee of Feather River from North Boundary of Levee District No. 1 to North Boundary of Reclamation District No.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823, Sacramento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District, Corps of Engineers, U.S. Army, August 1955.</a:t>
            </a:r>
          </a:p>
          <a:p>
            <a:pPr marL="13716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800"/>
              </a:spcBef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 TIME LINE (1 OF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Feb 2007		LD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Draft EIR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for Star Bend Setback Levee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Jun 16, 2008	EIP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Funding Agreement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signed between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DWR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Nov 14, 2008	CVFPB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assurances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USACE via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408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behalf of LD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 17, 2009	CVFPB public hearing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approving Permit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No. 				18191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11, 2009	CVFPB conditionally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issued Permit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No. 18191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Jun 1, 2009	USACE HQ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408 approval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CVFPB to alter a 				portion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SRFCP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16, 2009	USACE Sac District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Letter of Permission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			(transmitting June 1 HQ approval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rgbClr val="03187F">
            <a:alpha val="2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6583</TotalTime>
  <Words>982</Words>
  <Application>Microsoft Office PowerPoint</Application>
  <PresentationFormat>On-screen Show (4:3)</PresentationFormat>
  <Paragraphs>184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feather river setback levee at THE star bend project  to levee district No. 1, OF sutter county  December 20, 2013         </vt:lpstr>
      <vt:lpstr>REQUESTED ACTION</vt:lpstr>
      <vt:lpstr>REGIONAL MAP</vt:lpstr>
      <vt:lpstr>PROJECT BACKGROUND</vt:lpstr>
      <vt:lpstr>PROJECT DESCRIPTION</vt:lpstr>
      <vt:lpstr>FACILITIES MAP</vt:lpstr>
      <vt:lpstr>AERIAL OF STAR BEND SET-BACK LEVEE</vt:lpstr>
      <vt:lpstr>AUTHORITY OF THE BOARD</vt:lpstr>
      <vt:lpstr>PROJECT TIME LINE (1 OF 3)</vt:lpstr>
      <vt:lpstr>PROJECT TIME LINE (2 OF 3)</vt:lpstr>
      <vt:lpstr>PROJECT TIME LINE (3 OF 3)</vt:lpstr>
      <vt:lpstr>CEQA ANALYSIS</vt:lpstr>
      <vt:lpstr>REAL ESTATE ACQUISITION</vt:lpstr>
      <vt:lpstr>STAFF CONCLUSIONS</vt:lpstr>
      <vt:lpstr>STAFF RECOMMENDATION</vt:lpstr>
      <vt:lpstr>PowerPoint Presentation</vt:lpstr>
      <vt:lpstr>BACK-UP MATERIAL</vt:lpstr>
      <vt:lpstr>FEATHER RIVER WILDLIFE AREA</vt:lpstr>
      <vt:lpstr>PROJECT PERMITS  1 of 2</vt:lpstr>
      <vt:lpstr>PROJECT PERMITS  2 of 2</vt:lpstr>
      <vt:lpstr>PRE AND POST WATER SURFACE PROFILE</vt:lpstr>
      <vt:lpstr>CONSTRUCTED CUTOFF WALL</vt:lpstr>
      <vt:lpstr>CONSTRUCTED LEVEE SECTION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davidw</cp:lastModifiedBy>
  <cp:revision>507</cp:revision>
  <cp:lastPrinted>2013-12-19T23:49:00Z</cp:lastPrinted>
  <dcterms:created xsi:type="dcterms:W3CDTF">2010-03-04T17:56:25Z</dcterms:created>
  <dcterms:modified xsi:type="dcterms:W3CDTF">2013-12-19T23:49:06Z</dcterms:modified>
</cp:coreProperties>
</file>