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77" r:id="rId2"/>
    <p:sldId id="343" r:id="rId3"/>
    <p:sldId id="344" r:id="rId4"/>
    <p:sldId id="342" r:id="rId5"/>
    <p:sldId id="340" r:id="rId6"/>
    <p:sldId id="341" r:id="rId7"/>
    <p:sldId id="317" r:id="rId8"/>
    <p:sldId id="339" r:id="rId9"/>
    <p:sldId id="345"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D4DB"/>
    <a:srgbClr val="B934BC"/>
    <a:srgbClr val="FF66FF"/>
    <a:srgbClr val="8AA42C"/>
    <a:srgbClr val="99FF33"/>
    <a:srgbClr val="C0D76B"/>
    <a:srgbClr val="DBD2FA"/>
    <a:srgbClr val="E3F4D8"/>
    <a:srgbClr val="5A95C6"/>
    <a:srgbClr val="3D34E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085" autoAdjust="0"/>
    <p:restoredTop sz="91005" autoAdjust="0"/>
  </p:normalViewPr>
  <p:slideViewPr>
    <p:cSldViewPr>
      <p:cViewPr varScale="1">
        <p:scale>
          <a:sx n="100" d="100"/>
          <a:sy n="100" d="100"/>
        </p:scale>
        <p:origin x="-11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090"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39" tIns="45719" rIns="91439" bIns="45719"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39" tIns="45719" rIns="91439" bIns="45719" rtlCol="0"/>
          <a:lstStyle>
            <a:lvl1pPr algn="r">
              <a:defRPr sz="1200"/>
            </a:lvl1pPr>
          </a:lstStyle>
          <a:p>
            <a:fld id="{B9AE0760-5D37-4F09-B591-C63087B252AE}" type="datetimeFigureOut">
              <a:rPr lang="en-US" smtClean="0"/>
              <a:pPr/>
              <a:t>12/19/2013</a:t>
            </a:fld>
            <a:endParaRPr lang="en-US"/>
          </a:p>
        </p:txBody>
      </p:sp>
      <p:sp>
        <p:nvSpPr>
          <p:cNvPr id="4" name="Footer Placeholder 3"/>
          <p:cNvSpPr>
            <a:spLocks noGrp="1"/>
          </p:cNvSpPr>
          <p:nvPr>
            <p:ph type="ftr" sz="quarter" idx="2"/>
          </p:nvPr>
        </p:nvSpPr>
        <p:spPr>
          <a:xfrm>
            <a:off x="2" y="8829676"/>
            <a:ext cx="3038475" cy="465138"/>
          </a:xfrm>
          <a:prstGeom prst="rect">
            <a:avLst/>
          </a:prstGeom>
        </p:spPr>
        <p:txBody>
          <a:bodyPr vert="horz" lIns="91439" tIns="45719" rIns="91439"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9" tIns="45719" rIns="91439" bIns="45719" rtlCol="0" anchor="b"/>
          <a:lstStyle>
            <a:lvl1pPr algn="r">
              <a:defRPr sz="1200"/>
            </a:lvl1pPr>
          </a:lstStyle>
          <a:p>
            <a:fld id="{BCEB438B-29CB-4AF0-B528-2CA98A9A496D}" type="slidenum">
              <a:rPr lang="en-US" smtClean="0"/>
              <a:pPr/>
              <a:t>‹#›</a:t>
            </a:fld>
            <a:endParaRPr lang="en-US"/>
          </a:p>
        </p:txBody>
      </p:sp>
    </p:spTree>
    <p:extLst>
      <p:ext uri="{BB962C8B-B14F-4D97-AF65-F5344CB8AC3E}">
        <p14:creationId xmlns="" xmlns:p14="http://schemas.microsoft.com/office/powerpoint/2010/main" val="388745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fld id="{8FDB1EA0-47C7-4CEE-8CB5-FFFCA7020C63}" type="datetimeFigureOut">
              <a:rPr lang="en-US" smtClean="0"/>
              <a:pPr/>
              <a:t>12/19/2013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6" tIns="46588" rIns="93176" bIns="46588" rtlCol="0" anchor="b"/>
          <a:lstStyle>
            <a:lvl1pPr algn="r">
              <a:defRPr sz="1200"/>
            </a:lvl1pPr>
          </a:lstStyle>
          <a:p>
            <a:fld id="{5DA1BCFE-8DEC-415F-9950-CB51D84C6D84}" type="slidenum">
              <a:rPr lang="en-US" smtClean="0"/>
              <a:pPr/>
              <a:t>‹#›</a:t>
            </a:fld>
            <a:endParaRPr lang="en-US"/>
          </a:p>
        </p:txBody>
      </p:sp>
    </p:spTree>
    <p:extLst>
      <p:ext uri="{BB962C8B-B14F-4D97-AF65-F5344CB8AC3E}">
        <p14:creationId xmlns="" xmlns:p14="http://schemas.microsoft.com/office/powerpoint/2010/main" val="132814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A1BCFE-8DEC-415F-9950-CB51D84C6D8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A1BCFE-8DEC-415F-9950-CB51D84C6D8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baseline="0" dirty="0" smtClean="0"/>
              <a:t>SRWLD ends at River Mile 89.9, on Sycamore Slough.</a:t>
            </a:r>
          </a:p>
        </p:txBody>
      </p:sp>
      <p:sp>
        <p:nvSpPr>
          <p:cNvPr id="4" name="Slide Number Placeholder 3"/>
          <p:cNvSpPr>
            <a:spLocks noGrp="1"/>
          </p:cNvSpPr>
          <p:nvPr>
            <p:ph type="sldNum" sz="quarter" idx="10"/>
          </p:nvPr>
        </p:nvSpPr>
        <p:spPr/>
        <p:txBody>
          <a:bodyPr/>
          <a:lstStyle/>
          <a:p>
            <a:fld id="{5DA1BCFE-8DEC-415F-9950-CB51D84C6D8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5DA1BCFE-8DEC-415F-9950-CB51D84C6D8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A1BCFE-8DEC-415F-9950-CB51D84C6D8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A1BCFE-8DEC-415F-9950-CB51D84C6D8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A1BCFE-8DEC-415F-9950-CB51D84C6D8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A1BCFE-8DEC-415F-9950-CB51D84C6D8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3 key steps: collection</a:t>
            </a:r>
            <a:r>
              <a:rPr lang="en-US" baseline="0" dirty="0" smtClean="0"/>
              <a:t> of existing and available data on O&amp;M, previous inspection and engineering reports, EAP’s, and flood-fighting records; field inspection performed by multidisciplinary team; inspection report</a:t>
            </a:r>
          </a:p>
          <a:p>
            <a:endParaRPr lang="en-US" baseline="0" dirty="0" smtClean="0"/>
          </a:p>
          <a:p>
            <a:r>
              <a:rPr lang="en-US" baseline="0" dirty="0" smtClean="0"/>
              <a:t>More information found at USACE Sacramento District website FAQ sheet - http://www.spk.usace.army.mil/Missions/CivilWorks/LeveeSafetyProgram/LeveeSafetyFAQs.aspx</a:t>
            </a:r>
          </a:p>
        </p:txBody>
      </p:sp>
      <p:sp>
        <p:nvSpPr>
          <p:cNvPr id="4" name="Slide Number Placeholder 3"/>
          <p:cNvSpPr>
            <a:spLocks noGrp="1"/>
          </p:cNvSpPr>
          <p:nvPr>
            <p:ph type="sldNum" sz="quarter" idx="10"/>
          </p:nvPr>
        </p:nvSpPr>
        <p:spPr/>
        <p:txBody>
          <a:bodyPr/>
          <a:lstStyle/>
          <a:p>
            <a:fld id="{5DA1BCFE-8DEC-415F-9950-CB51D84C6D8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57200" y="2286000"/>
            <a:ext cx="8229600" cy="3733800"/>
          </a:xfrm>
        </p:spPr>
        <p:txBody>
          <a:bodyPr vert="horz" lIns="45720" tIns="0" rIns="45720" bIns="0" anchor="ctr">
            <a:normAutofit/>
            <a:scene3d>
              <a:camera prst="orthographicFront"/>
              <a:lightRig rig="soft" dir="t">
                <a:rot lat="0" lon="0" rev="17220000"/>
              </a:lightRig>
            </a:scene3d>
            <a:sp3d prstMaterial="softEdge">
              <a:bevelT w="38100" h="38100"/>
            </a:sp3d>
          </a:bodyPr>
          <a:lstStyle>
            <a:lvl1pPr>
              <a:defRPr sz="40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dirty="0" smtClean="0"/>
              <a:t>Click to edit Master title style</a:t>
            </a:r>
            <a:endParaRPr kumimoji="0" lang="en-US" dirty="0"/>
          </a:p>
        </p:txBody>
      </p:sp>
      <p:sp>
        <p:nvSpPr>
          <p:cNvPr id="7" name="Title Placeholder 21"/>
          <p:cNvSpPr txBox="1">
            <a:spLocks/>
          </p:cNvSpPr>
          <p:nvPr userDrawn="1"/>
        </p:nvSpPr>
        <p:spPr>
          <a:xfrm>
            <a:off x="304800" y="274638"/>
            <a:ext cx="7620000" cy="792162"/>
          </a:xfrm>
          <a:prstGeom prst="rect">
            <a:avLst/>
          </a:prstGeom>
          <a:solidFill>
            <a:srgbClr val="03187F">
              <a:alpha val="70000"/>
            </a:srgbClr>
          </a:solidFill>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Blue Highway" pitchFamily="2" charset="0"/>
                <a:ea typeface="+mj-ea"/>
                <a:cs typeface="+mj-cs"/>
              </a:rPr>
              <a:t> </a:t>
            </a:r>
            <a:endParaRPr kumimoji="0" lang="en-US" sz="45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Blue Highway" pitchFamily="2" charset="0"/>
              <a:ea typeface="+mj-ea"/>
              <a:cs typeface="+mj-cs"/>
            </a:endParaRPr>
          </a:p>
        </p:txBody>
      </p:sp>
      <p:cxnSp>
        <p:nvCxnSpPr>
          <p:cNvPr id="10" name="Straight Connector 9"/>
          <p:cNvCxnSpPr/>
          <p:nvPr userDrawn="1"/>
        </p:nvCxnSpPr>
        <p:spPr>
          <a:xfrm>
            <a:off x="152400" y="1600200"/>
            <a:ext cx="88392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228600" y="6553200"/>
            <a:ext cx="5029200" cy="304800"/>
          </a:xfrm>
          <a:prstGeom prst="rect">
            <a:avLst/>
          </a:prstGeom>
        </p:spPr>
        <p:txBody>
          <a:bodyPr/>
          <a:lstStyle/>
          <a:p>
            <a:endParaRPr lang="en-US"/>
          </a:p>
        </p:txBody>
      </p:sp>
      <p:sp>
        <p:nvSpPr>
          <p:cNvPr id="5" name="Footer Placeholder 4"/>
          <p:cNvSpPr>
            <a:spLocks noGrp="1"/>
          </p:cNvSpPr>
          <p:nvPr>
            <p:ph type="ftr" sz="quarter" idx="11"/>
          </p:nvPr>
        </p:nvSpPr>
        <p:spPr>
          <a:xfrm>
            <a:off x="3124200" y="641667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228600" y="6553200"/>
            <a:ext cx="5029200" cy="304800"/>
          </a:xfrm>
          <a:prstGeom prst="rect">
            <a:avLst/>
          </a:prstGeom>
        </p:spPr>
        <p:txBody>
          <a:bodyPr/>
          <a:lstStyle/>
          <a:p>
            <a:endParaRPr lang="en-US"/>
          </a:p>
        </p:txBody>
      </p:sp>
      <p:sp>
        <p:nvSpPr>
          <p:cNvPr id="5" name="Footer Placeholder 4"/>
          <p:cNvSpPr>
            <a:spLocks noGrp="1"/>
          </p:cNvSpPr>
          <p:nvPr>
            <p:ph type="ftr" sz="quarter" idx="11"/>
          </p:nvPr>
        </p:nvSpPr>
        <p:spPr>
          <a:xfrm>
            <a:off x="3124200" y="641667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cSld name="1_Title Slide">
    <p:spTree>
      <p:nvGrpSpPr>
        <p:cNvPr id="1" name=""/>
        <p:cNvGrpSpPr/>
        <p:nvPr/>
      </p:nvGrpSpPr>
      <p:grpSpPr>
        <a:xfrm>
          <a:off x="0" y="0"/>
          <a:ext cx="0" cy="0"/>
          <a:chOff x="0" y="0"/>
          <a:chExt cx="0" cy="0"/>
        </a:xfrm>
      </p:grpSpPr>
      <p:sp>
        <p:nvSpPr>
          <p:cNvPr id="2" name="Line 2"/>
          <p:cNvSpPr>
            <a:spLocks noChangeShapeType="1"/>
          </p:cNvSpPr>
          <p:nvPr/>
        </p:nvSpPr>
        <p:spPr bwMode="auto">
          <a:xfrm>
            <a:off x="152400" y="6629400"/>
            <a:ext cx="8763000" cy="0"/>
          </a:xfrm>
          <a:prstGeom prst="line">
            <a:avLst/>
          </a:prstGeom>
          <a:noFill/>
          <a:ln w="19050">
            <a:solidFill>
              <a:srgbClr val="333399"/>
            </a:solidFill>
            <a:round/>
            <a:headEnd/>
            <a:tailEnd/>
          </a:ln>
          <a:effectLst/>
        </p:spPr>
        <p:txBody>
          <a:bodyPr/>
          <a:lstStyle/>
          <a:p>
            <a:pPr>
              <a:defRPr/>
            </a:pPr>
            <a:endParaRPr lang="en-US"/>
          </a:p>
        </p:txBody>
      </p:sp>
      <p:sp>
        <p:nvSpPr>
          <p:cNvPr id="3" name="Rectangle 3"/>
          <p:cNvSpPr>
            <a:spLocks noChangeArrowheads="1"/>
          </p:cNvSpPr>
          <p:nvPr/>
        </p:nvSpPr>
        <p:spPr bwMode="auto">
          <a:xfrm>
            <a:off x="304800" y="304800"/>
            <a:ext cx="7620000" cy="838200"/>
          </a:xfrm>
          <a:prstGeom prst="rect">
            <a:avLst/>
          </a:prstGeom>
          <a:solidFill>
            <a:schemeClr val="accent2">
              <a:lumMod val="50000"/>
              <a:alpha val="55000"/>
            </a:schemeClr>
          </a:solidFill>
          <a:ln w="9525">
            <a:noFill/>
            <a:miter lim="800000"/>
            <a:headEnd/>
            <a:tailEnd/>
          </a:ln>
          <a:effectLst/>
        </p:spPr>
        <p:txBody>
          <a:bodyPr/>
          <a:lstStyle/>
          <a:p>
            <a:pPr>
              <a:spcBef>
                <a:spcPct val="0"/>
              </a:spcBef>
              <a:buClrTx/>
              <a:buSzTx/>
              <a:buFontTx/>
              <a:buNone/>
              <a:defRPr/>
            </a:pPr>
            <a:r>
              <a:rPr lang="en-US" altLang="en-US" sz="4000" b="1">
                <a:latin typeface="Calibri" pitchFamily="34" charset="0"/>
              </a:rPr>
              <a:t/>
            </a:r>
            <a:br>
              <a:rPr lang="en-US" altLang="en-US" sz="4000" b="1">
                <a:latin typeface="Calibri" pitchFamily="34" charset="0"/>
              </a:rPr>
            </a:br>
            <a:endParaRPr lang="en-US" altLang="en-US" sz="4000" b="1">
              <a:latin typeface="Calibri" pitchFamily="34" charset="0"/>
            </a:endParaRPr>
          </a:p>
        </p:txBody>
      </p:sp>
      <p:sp>
        <p:nvSpPr>
          <p:cNvPr id="4" name="Rectangle 4"/>
          <p:cNvSpPr>
            <a:spLocks noChangeArrowheads="1"/>
          </p:cNvSpPr>
          <p:nvPr/>
        </p:nvSpPr>
        <p:spPr bwMode="auto">
          <a:xfrm>
            <a:off x="381000" y="2362200"/>
            <a:ext cx="8305800" cy="3429000"/>
          </a:xfrm>
          <a:prstGeom prst="rect">
            <a:avLst/>
          </a:prstGeom>
          <a:solidFill>
            <a:schemeClr val="accent2">
              <a:lumMod val="50000"/>
              <a:alpha val="55000"/>
            </a:schemeClr>
          </a:solidFill>
          <a:ln w="9525">
            <a:noFill/>
            <a:miter lim="800000"/>
            <a:headEnd/>
            <a:tailEnd/>
          </a:ln>
          <a:effectLst/>
        </p:spPr>
        <p:txBody>
          <a:bodyPr/>
          <a:lstStyle/>
          <a:p>
            <a:pPr>
              <a:spcBef>
                <a:spcPct val="0"/>
              </a:spcBef>
              <a:buClrTx/>
              <a:buSzTx/>
              <a:buFontTx/>
              <a:buNone/>
              <a:defRPr/>
            </a:pPr>
            <a:endParaRPr lang="en-US" altLang="en-US" sz="1800" dirty="0">
              <a:latin typeface="Calibri" pitchFamily="34" charset="0"/>
            </a:endParaRPr>
          </a:p>
        </p:txBody>
      </p:sp>
      <p:sp>
        <p:nvSpPr>
          <p:cNvPr id="5" name="Freeform 5"/>
          <p:cNvSpPr>
            <a:spLocks noChangeArrowheads="1"/>
          </p:cNvSpPr>
          <p:nvPr/>
        </p:nvSpPr>
        <p:spPr bwMode="auto">
          <a:xfrm>
            <a:off x="228600" y="2286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333399"/>
            </a:solidFill>
            <a:prstDash val="solid"/>
            <a:miter lim="800000"/>
            <a:headEnd/>
            <a:tailEnd/>
          </a:ln>
        </p:spPr>
        <p:txBody>
          <a:bodyPr/>
          <a:lstStyle/>
          <a:p>
            <a:pPr>
              <a:defRPr/>
            </a:pPr>
            <a:endParaRPr lang="en-US"/>
          </a:p>
        </p:txBody>
      </p:sp>
      <p:sp>
        <p:nvSpPr>
          <p:cNvPr id="6" name="Line 6"/>
          <p:cNvSpPr>
            <a:spLocks noChangeShapeType="1"/>
          </p:cNvSpPr>
          <p:nvPr/>
        </p:nvSpPr>
        <p:spPr bwMode="auto">
          <a:xfrm>
            <a:off x="381001" y="2133600"/>
            <a:ext cx="8321675" cy="0"/>
          </a:xfrm>
          <a:prstGeom prst="line">
            <a:avLst/>
          </a:prstGeom>
          <a:noFill/>
          <a:ln w="19050">
            <a:solidFill>
              <a:srgbClr val="333399"/>
            </a:solidFill>
            <a:round/>
            <a:headEnd/>
            <a:tailEnd/>
          </a:ln>
          <a:effectLst/>
        </p:spPr>
        <p:txBody>
          <a:bodyPr/>
          <a:lstStyle/>
          <a:p>
            <a:pPr>
              <a:defRPr/>
            </a:pPr>
            <a:endParaRPr lang="en-US"/>
          </a:p>
        </p:txBody>
      </p:sp>
      <p:sp>
        <p:nvSpPr>
          <p:cNvPr id="7" name="Rectangle 8"/>
          <p:cNvSpPr>
            <a:spLocks noChangeArrowheads="1"/>
          </p:cNvSpPr>
          <p:nvPr/>
        </p:nvSpPr>
        <p:spPr bwMode="auto">
          <a:xfrm>
            <a:off x="228600" y="6553200"/>
            <a:ext cx="5257800" cy="304800"/>
          </a:xfrm>
          <a:prstGeom prst="rect">
            <a:avLst/>
          </a:prstGeom>
          <a:noFill/>
          <a:ln w="9525">
            <a:noFill/>
            <a:miter lim="800000"/>
            <a:headEnd/>
            <a:tailEnd/>
          </a:ln>
          <a:effectLst/>
        </p:spPr>
        <p:txBody>
          <a:bodyPr anchor="b"/>
          <a:lstStyle/>
          <a:p>
            <a:pPr>
              <a:spcBef>
                <a:spcPct val="0"/>
              </a:spcBef>
              <a:buClrTx/>
              <a:buSzTx/>
              <a:buFontTx/>
              <a:buNone/>
              <a:defRPr/>
            </a:pPr>
            <a:r>
              <a:rPr lang="en-US" altLang="en-US" sz="1200" i="1" dirty="0">
                <a:latin typeface="Garamond" pitchFamily="18" charset="0"/>
              </a:rPr>
              <a:t>Central Valley Flood Protection Board Meeting – Agenda Item No. </a:t>
            </a:r>
            <a:r>
              <a:rPr lang="en-US" altLang="en-US" sz="1200" i="1" dirty="0" smtClean="0">
                <a:latin typeface="Garamond" pitchFamily="18" charset="0"/>
              </a:rPr>
              <a:t>8</a:t>
            </a:r>
            <a:endParaRPr lang="en-US" altLang="en-US" sz="1200" i="1" dirty="0">
              <a:latin typeface="Garamond" pitchFamily="18" charset="0"/>
            </a:endParaRPr>
          </a:p>
        </p:txBody>
      </p:sp>
      <p:sp>
        <p:nvSpPr>
          <p:cNvPr id="8" name="Rectangle 9"/>
          <p:cNvSpPr>
            <a:spLocks noChangeArrowheads="1"/>
          </p:cNvSpPr>
          <p:nvPr/>
        </p:nvSpPr>
        <p:spPr bwMode="auto">
          <a:xfrm>
            <a:off x="6781800" y="6553200"/>
            <a:ext cx="2133600" cy="304800"/>
          </a:xfrm>
          <a:prstGeom prst="rect">
            <a:avLst/>
          </a:prstGeom>
          <a:noFill/>
          <a:ln w="9525">
            <a:noFill/>
            <a:miter lim="800000"/>
            <a:headEnd/>
            <a:tailEnd/>
          </a:ln>
          <a:effectLst/>
        </p:spPr>
        <p:txBody>
          <a:bodyPr anchor="b"/>
          <a:lstStyle/>
          <a:p>
            <a:pPr algn="r">
              <a:spcBef>
                <a:spcPct val="0"/>
              </a:spcBef>
              <a:buClrTx/>
              <a:buSzTx/>
              <a:buFontTx/>
              <a:buNone/>
              <a:defRPr/>
            </a:pPr>
            <a:fld id="{1FB973E5-D437-4106-8FBC-D84C508B6EC8}" type="slidenum">
              <a:rPr lang="en-US" altLang="en-US" sz="1200">
                <a:latin typeface="Garamond" pitchFamily="18" charset="0"/>
              </a:rPr>
              <a:pPr algn="r">
                <a:spcBef>
                  <a:spcPct val="0"/>
                </a:spcBef>
                <a:buClrTx/>
                <a:buSzTx/>
                <a:buFontTx/>
                <a:buNone/>
                <a:defRPr/>
              </a:pPr>
              <a:t>‹#›</a:t>
            </a:fld>
            <a:endParaRPr lang="en-US" altLang="en-US" sz="1200">
              <a:latin typeface="Garamond" pitchFamily="18" charset="0"/>
            </a:endParaRPr>
          </a:p>
        </p:txBody>
      </p:sp>
      <p:pic>
        <p:nvPicPr>
          <p:cNvPr id="9" name="Picture 10" descr="CVFPB_logo_update3"/>
          <p:cNvPicPr preferRelativeResize="0">
            <a:picLocks noChangeArrowheads="1"/>
          </p:cNvPicPr>
          <p:nvPr userDrawn="1"/>
        </p:nvPicPr>
        <p:blipFill>
          <a:blip r:embed="rId2" cstate="screen"/>
          <a:srcRect/>
          <a:stretch>
            <a:fillRect/>
          </a:stretch>
        </p:blipFill>
        <p:spPr bwMode="auto">
          <a:xfrm>
            <a:off x="8001000" y="152401"/>
            <a:ext cx="1023939" cy="1014413"/>
          </a:xfrm>
          <a:prstGeom prst="rect">
            <a:avLst/>
          </a:prstGeom>
          <a:noFill/>
          <a:ln w="9525">
            <a:noFill/>
            <a:miter lim="800000"/>
            <a:headEnd/>
            <a:tailEnd/>
          </a:ln>
        </p:spPr>
      </p:pic>
      <p:sp>
        <p:nvSpPr>
          <p:cNvPr id="13" name="Rectangle 12"/>
          <p:cNvSpPr/>
          <p:nvPr userDrawn="1"/>
        </p:nvSpPr>
        <p:spPr>
          <a:xfrm>
            <a:off x="7086600" y="6583681"/>
            <a:ext cx="9144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00BC00"/>
                </a:solidFill>
                <a:effectLst>
                  <a:outerShdw blurRad="50800" dist="39000" dir="5460000" algn="tl">
                    <a:srgbClr val="000000">
                      <a:alpha val="38000"/>
                    </a:srgbClr>
                  </a:outerShdw>
                </a:effectLst>
              </a:rPr>
              <a:t>MOU</a:t>
            </a:r>
            <a:endParaRPr lang="en-US" sz="1400" b="1" dirty="0">
              <a:ln w="11430"/>
              <a:solidFill>
                <a:srgbClr val="00BC00"/>
              </a:solidFill>
              <a:effectLst>
                <a:outerShdw blurRad="50800" dist="39000" dir="5460000" algn="tl">
                  <a:srgbClr val="000000">
                    <a:alpha val="38000"/>
                  </a:srgbClr>
                </a:outerShdw>
              </a:effectLst>
            </a:endParaRPr>
          </a:p>
        </p:txBody>
      </p:sp>
      <p:sp>
        <p:nvSpPr>
          <p:cNvPr id="14" name="Rectangle 13"/>
          <p:cNvSpPr/>
          <p:nvPr userDrawn="1"/>
        </p:nvSpPr>
        <p:spPr>
          <a:xfrm>
            <a:off x="6583680" y="6583681"/>
            <a:ext cx="4572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a:ln w="11430"/>
                <a:solidFill>
                  <a:srgbClr val="FFC000"/>
                </a:solidFill>
                <a:effectLst>
                  <a:outerShdw blurRad="50800" dist="39000" dir="5460000" algn="tl">
                    <a:srgbClr val="000000">
                      <a:alpha val="38000"/>
                    </a:srgbClr>
                  </a:outerShdw>
                </a:effectLst>
              </a:rPr>
              <a:t>SR</a:t>
            </a:r>
          </a:p>
        </p:txBody>
      </p:sp>
      <p:sp>
        <p:nvSpPr>
          <p:cNvPr id="15" name="Rectangle 14"/>
          <p:cNvSpPr/>
          <p:nvPr userDrawn="1"/>
        </p:nvSpPr>
        <p:spPr>
          <a:xfrm>
            <a:off x="7909560" y="6583681"/>
            <a:ext cx="7620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FF9900"/>
                </a:solidFill>
                <a:effectLst>
                  <a:outerShdw blurRad="50800" dist="39000" dir="5460000" algn="tl">
                    <a:srgbClr val="000000">
                      <a:alpha val="38000"/>
                    </a:srgbClr>
                  </a:outerShdw>
                </a:effectLst>
              </a:rPr>
              <a:t>LD1</a:t>
            </a:r>
            <a:endParaRPr lang="en-US" sz="1400" b="1" dirty="0">
              <a:ln w="11430"/>
              <a:solidFill>
                <a:srgbClr val="FF99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kumimoji="0" lang="en-US" dirty="0" smtClean="0"/>
              <a:t>ENFORCEMENT REPORT</a:t>
            </a:r>
            <a:endParaRPr kumimoji="0" lang="en-US" dirty="0"/>
          </a:p>
        </p:txBody>
      </p:sp>
      <p:sp>
        <p:nvSpPr>
          <p:cNvPr id="3" name="Content Placeholder 2"/>
          <p:cNvSpPr>
            <a:spLocks noGrp="1"/>
          </p:cNvSpPr>
          <p:nvPr>
            <p:ph idx="1"/>
          </p:nvPr>
        </p:nvSpPr>
        <p:spPr/>
        <p:txBody>
          <a:bodyPr>
            <a:noAutofit/>
          </a:bodyPr>
          <a:lstStyle>
            <a:lvl1pPr>
              <a:buClr>
                <a:srgbClr val="FFFF00"/>
              </a:buClr>
              <a:buSzPct val="80000"/>
              <a:buFont typeface="Wingdings" pitchFamily="2" charset="2"/>
              <a:buChar char="§"/>
              <a:defRPr sz="2400">
                <a:latin typeface="Calibri" pitchFamily="34" charset="0"/>
              </a:defRPr>
            </a:lvl1pPr>
            <a:lvl2pPr>
              <a:buClr>
                <a:srgbClr val="FFC000"/>
              </a:buClr>
              <a:buSzPct val="80000"/>
              <a:buFont typeface="Wingdings" pitchFamily="2" charset="2"/>
              <a:buChar char="§"/>
              <a:defRPr sz="2000">
                <a:solidFill>
                  <a:schemeClr val="accent1"/>
                </a:solidFill>
                <a:latin typeface="Calibri" pitchFamily="34" charset="0"/>
              </a:defRPr>
            </a:lvl2pPr>
            <a:lvl3pPr>
              <a:buClr>
                <a:srgbClr val="FF6600"/>
              </a:buClr>
              <a:buSzPct val="80000"/>
              <a:buFont typeface="Wingdings" pitchFamily="2" charset="2"/>
              <a:buChar char="§"/>
              <a:defRPr sz="2000">
                <a:solidFill>
                  <a:schemeClr val="tx1"/>
                </a:solidFill>
                <a:latin typeface="Calibri" pitchFamily="34" charset="0"/>
              </a:defRPr>
            </a:lvl3pPr>
            <a:lvl4pPr>
              <a:buClr>
                <a:srgbClr val="FF0000"/>
              </a:buClr>
              <a:buSzPct val="80000"/>
              <a:buFont typeface="Wingdings" pitchFamily="2" charset="2"/>
              <a:buChar char="§"/>
              <a:defRPr sz="2000">
                <a:solidFill>
                  <a:schemeClr val="tx1"/>
                </a:solidFill>
                <a:latin typeface="Calibri" pitchFamily="34" charset="0"/>
              </a:defRPr>
            </a:lvl4pPr>
            <a:lvl5pPr>
              <a:buClr>
                <a:srgbClr val="D00028"/>
              </a:buClr>
              <a:buSzPct val="80000"/>
              <a:buFont typeface="Wingdings" pitchFamily="2" charset="2"/>
              <a:buChar char="§"/>
              <a:defRPr sz="2000">
                <a:solidFill>
                  <a:schemeClr val="tx1"/>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9" name="Slide Number Placeholder 22"/>
          <p:cNvSpPr>
            <a:spLocks noGrp="1"/>
          </p:cNvSpPr>
          <p:nvPr>
            <p:ph type="sldNum" sz="quarter" idx="4"/>
          </p:nvPr>
        </p:nvSpPr>
        <p:spPr>
          <a:xfrm>
            <a:off x="8534400" y="6553200"/>
            <a:ext cx="457200" cy="304800"/>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228600" y="6553200"/>
            <a:ext cx="5029200" cy="304800"/>
          </a:xfrm>
          <a:prstGeom prst="rect">
            <a:avLst/>
          </a:prstGeom>
        </p:spPr>
        <p:txBody>
          <a:bodyPr/>
          <a:lstStyle/>
          <a:p>
            <a:endParaRPr lang="en-US"/>
          </a:p>
        </p:txBody>
      </p:sp>
      <p:sp>
        <p:nvSpPr>
          <p:cNvPr id="5" name="Footer Placeholder 4"/>
          <p:cNvSpPr>
            <a:spLocks noGrp="1"/>
          </p:cNvSpPr>
          <p:nvPr>
            <p:ph type="ftr" sz="quarter" idx="11"/>
          </p:nvPr>
        </p:nvSpPr>
        <p:spPr>
          <a:xfrm>
            <a:off x="3124200" y="641667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416676"/>
            <a:ext cx="762000" cy="365125"/>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228600" y="1371600"/>
            <a:ext cx="4267200" cy="5105400"/>
          </a:xfrm>
        </p:spPr>
        <p:txBody>
          <a:bodyPr>
            <a:normAutofit/>
          </a:bodyPr>
          <a:lstStyle>
            <a:lvl1pPr>
              <a:spcBef>
                <a:spcPts val="1200"/>
              </a:spcBef>
              <a:buClr>
                <a:srgbClr val="FFFF00"/>
              </a:buClr>
              <a:buSzPct val="80000"/>
              <a:buFont typeface="Wingdings" pitchFamily="2" charset="2"/>
              <a:buChar char="§"/>
              <a:defRPr sz="2200">
                <a:latin typeface="Calibri" pitchFamily="34" charset="0"/>
              </a:defRPr>
            </a:lvl1pPr>
            <a:lvl2pPr>
              <a:spcBef>
                <a:spcPts val="1200"/>
              </a:spcBef>
              <a:buClr>
                <a:srgbClr val="FFC000"/>
              </a:buClr>
              <a:buSzPct val="80000"/>
              <a:buFont typeface="Wingdings" pitchFamily="2" charset="2"/>
              <a:buChar char="§"/>
              <a:defRPr sz="2200">
                <a:solidFill>
                  <a:schemeClr val="accent2"/>
                </a:solidFill>
                <a:latin typeface="Calibri" pitchFamily="34" charset="0"/>
              </a:defRPr>
            </a:lvl2pPr>
            <a:lvl3pPr>
              <a:spcBef>
                <a:spcPts val="1200"/>
              </a:spcBef>
              <a:buClr>
                <a:srgbClr val="FF6600"/>
              </a:buClr>
              <a:buSzPct val="80000"/>
              <a:buFont typeface="Wingdings" pitchFamily="2" charset="2"/>
              <a:buChar char="§"/>
              <a:defRPr sz="2200">
                <a:solidFill>
                  <a:schemeClr val="accent4"/>
                </a:solidFill>
                <a:latin typeface="Calibri" pitchFamily="34" charset="0"/>
              </a:defRPr>
            </a:lvl3pPr>
            <a:lvl4pPr>
              <a:spcBef>
                <a:spcPts val="1200"/>
              </a:spcBef>
              <a:buClr>
                <a:srgbClr val="FF0000"/>
              </a:buClr>
              <a:buSzPct val="80000"/>
              <a:buFont typeface="Wingdings" pitchFamily="2" charset="2"/>
              <a:buChar char="§"/>
              <a:defRPr sz="2200">
                <a:solidFill>
                  <a:schemeClr val="accent5"/>
                </a:solidFill>
                <a:latin typeface="Calibri" pitchFamily="34" charset="0"/>
              </a:defRPr>
            </a:lvl4pPr>
            <a:lvl5pPr>
              <a:spcBef>
                <a:spcPts val="1200"/>
              </a:spcBef>
              <a:buClr>
                <a:srgbClr val="A50021"/>
              </a:buClr>
              <a:buSzPct val="80000"/>
              <a:buFont typeface="Wingdings" pitchFamily="2" charset="2"/>
              <a:buChar char="§"/>
              <a:defRPr sz="2200">
                <a:solidFill>
                  <a:schemeClr val="accent6"/>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371601"/>
            <a:ext cx="4267200" cy="5105401"/>
          </a:xfrm>
          <a:solidFill>
            <a:srgbClr val="03187F">
              <a:alpha val="50000"/>
            </a:srgbClr>
          </a:solidFill>
        </p:spPr>
        <p:txBody>
          <a:bodyPr vert="horz">
            <a:normAutofit/>
          </a:bodyPr>
          <a:lstStyle>
            <a:lvl1pPr algn="l" rtl="0" eaLnBrk="1" latinLnBrk="0" hangingPunct="1">
              <a:spcBef>
                <a:spcPts val="1200"/>
              </a:spcBef>
              <a:buSzPct val="80000"/>
              <a:buFont typeface="Wingdings" pitchFamily="2" charset="2"/>
              <a:buNone/>
              <a:defRPr kumimoji="0" lang="en-US" sz="2200" kern="1200" dirty="0" smtClean="0">
                <a:solidFill>
                  <a:schemeClr val="tx1"/>
                </a:solidFill>
                <a:latin typeface="Calibri" pitchFamily="34" charset="0"/>
                <a:ea typeface="+mn-ea"/>
                <a:cs typeface="+mn-cs"/>
              </a:defRPr>
            </a:lvl1pPr>
            <a:lvl2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2pPr>
            <a:lvl3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3pPr>
            <a:lvl4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4pPr>
            <a:lvl5pPr algn="l" rtl="0" eaLnBrk="1" latinLnBrk="0" hangingPunct="1">
              <a:spcBef>
                <a:spcPts val="1200"/>
              </a:spcBef>
              <a:buSzPct val="80000"/>
              <a:buFont typeface="Wingdings" pitchFamily="2" charset="2"/>
              <a:buChar char="§"/>
              <a:defRPr kumimoji="0" lang="en-US" sz="2200" kern="1200" dirty="0">
                <a:solidFill>
                  <a:schemeClr val="tx1"/>
                </a:solidFill>
                <a:latin typeface="Calibri" pitchFamily="34" charset="0"/>
                <a:ea typeface="+mn-ea"/>
                <a:cs typeface="+mn-cs"/>
              </a:defRPr>
            </a:lvl5pPr>
          </a:lstStyle>
          <a:p>
            <a:pPr lvl="0" eaLnBrk="1" latinLnBrk="0" hangingPunct="1"/>
            <a:endParaRPr kumimoji="0" lang="en-US" dirty="0"/>
          </a:p>
        </p:txBody>
      </p:sp>
      <p:sp>
        <p:nvSpPr>
          <p:cNvPr id="9" name="Date Placeholder 13"/>
          <p:cNvSpPr>
            <a:spLocks noGrp="1"/>
          </p:cNvSpPr>
          <p:nvPr>
            <p:ph type="dt" sz="half" idx="10"/>
          </p:nvPr>
        </p:nvSpPr>
        <p:spPr>
          <a:xfrm>
            <a:off x="228600" y="6553200"/>
            <a:ext cx="5029200" cy="304800"/>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dirty="0"/>
          </a:p>
        </p:txBody>
      </p:sp>
      <p:sp>
        <p:nvSpPr>
          <p:cNvPr id="10" name="Slide Number Placeholder 22"/>
          <p:cNvSpPr>
            <a:spLocks noGrp="1"/>
          </p:cNvSpPr>
          <p:nvPr>
            <p:ph type="sldNum" sz="quarter" idx="4"/>
          </p:nvPr>
        </p:nvSpPr>
        <p:spPr>
          <a:xfrm>
            <a:off x="8534400" y="6553200"/>
            <a:ext cx="457200" cy="304800"/>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228600" y="6553200"/>
            <a:ext cx="5029200" cy="304800"/>
          </a:xfrm>
          <a:prstGeom prst="rect">
            <a:avLst/>
          </a:prstGeom>
        </p:spPr>
        <p:txBody>
          <a:bodyPr/>
          <a:lstStyle/>
          <a:p>
            <a:endParaRPr lang="en-US"/>
          </a:p>
        </p:txBody>
      </p:sp>
      <p:sp>
        <p:nvSpPr>
          <p:cNvPr id="8" name="Footer Placeholder 7"/>
          <p:cNvSpPr>
            <a:spLocks noGrp="1"/>
          </p:cNvSpPr>
          <p:nvPr>
            <p:ph type="ftr" sz="quarter" idx="11"/>
          </p:nvPr>
        </p:nvSpPr>
        <p:spPr>
          <a:xfrm>
            <a:off x="3124200" y="6416676"/>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228600" y="6553200"/>
            <a:ext cx="5029200" cy="304800"/>
          </a:xfrm>
          <a:prstGeom prst="rect">
            <a:avLst/>
          </a:prstGeom>
        </p:spPr>
        <p:txBody>
          <a:bodyPr/>
          <a:lstStyle/>
          <a:p>
            <a:endParaRPr lang="en-US"/>
          </a:p>
        </p:txBody>
      </p:sp>
      <p:sp>
        <p:nvSpPr>
          <p:cNvPr id="4" name="Footer Placeholder 3"/>
          <p:cNvSpPr>
            <a:spLocks noGrp="1"/>
          </p:cNvSpPr>
          <p:nvPr>
            <p:ph type="ftr" sz="quarter" idx="11"/>
          </p:nvPr>
        </p:nvSpPr>
        <p:spPr>
          <a:xfrm>
            <a:off x="3124200" y="6416676"/>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 y="6553200"/>
            <a:ext cx="5029200" cy="304800"/>
          </a:xfrm>
          <a:prstGeom prst="rect">
            <a:avLst/>
          </a:prstGeom>
        </p:spPr>
        <p:txBody>
          <a:bodyPr/>
          <a:lstStyle/>
          <a:p>
            <a:endParaRPr lang="en-US"/>
          </a:p>
        </p:txBody>
      </p:sp>
      <p:sp>
        <p:nvSpPr>
          <p:cNvPr id="3" name="Footer Placeholder 2"/>
          <p:cNvSpPr>
            <a:spLocks noGrp="1"/>
          </p:cNvSpPr>
          <p:nvPr>
            <p:ph type="ftr" sz="quarter" idx="11"/>
          </p:nvPr>
        </p:nvSpPr>
        <p:spPr>
          <a:xfrm>
            <a:off x="3124200" y="6416676"/>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228600" y="6553200"/>
            <a:ext cx="5029200" cy="304800"/>
          </a:xfrm>
          <a:prstGeom prst="rect">
            <a:avLst/>
          </a:prstGeom>
        </p:spPr>
        <p:txBody>
          <a:bodyPr/>
          <a:lstStyle/>
          <a:p>
            <a:endParaRPr lang="en-US"/>
          </a:p>
        </p:txBody>
      </p:sp>
      <p:sp>
        <p:nvSpPr>
          <p:cNvPr id="6" name="Footer Placeholder 5"/>
          <p:cNvSpPr>
            <a:spLocks noGrp="1"/>
          </p:cNvSpPr>
          <p:nvPr>
            <p:ph type="ftr" sz="quarter" idx="11"/>
          </p:nvPr>
        </p:nvSpPr>
        <p:spPr>
          <a:xfrm>
            <a:off x="3124200" y="641667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28600" y="6553200"/>
            <a:ext cx="5029200" cy="304800"/>
          </a:xfrm>
          <a:prstGeom prst="rect">
            <a:avLst/>
          </a:prstGeom>
        </p:spPr>
        <p:txBody>
          <a:bodyPr/>
          <a:lstStyle/>
          <a:p>
            <a:endParaRPr lang="en-US"/>
          </a:p>
        </p:txBody>
      </p:sp>
      <p:sp>
        <p:nvSpPr>
          <p:cNvPr id="6" name="Footer Placeholder 5"/>
          <p:cNvSpPr>
            <a:spLocks noGrp="1"/>
          </p:cNvSpPr>
          <p:nvPr>
            <p:ph type="ftr" sz="quarter" idx="11"/>
          </p:nvPr>
        </p:nvSpPr>
        <p:spPr>
          <a:xfrm>
            <a:off x="3124200" y="641667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hyperlink" Target="../../../PI/2011_PI/2011-08-22%20Sac%20River%20West%20Bank_MJ/PI%20Report/Final/USACE_Final%20Sac%20Rvr%20WB%20Periodic%20Insp%20Rpt-Reinspect.pdf"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 Target="../slides/slide6.xml"/><Relationship Id="rId2" Type="http://schemas.openxmlformats.org/officeDocument/2006/relationships/slideLayout" Target="../slideLayouts/slideLayout2.xml"/><Relationship Id="rId16" Type="http://schemas.openxmlformats.org/officeDocument/2006/relationships/slide" Target="../slides/slide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Executive%20Officer's%20Report_2012_7.27.pptx"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04800" y="274638"/>
            <a:ext cx="7620000" cy="792162"/>
          </a:xfrm>
          <a:prstGeom prst="rect">
            <a:avLst/>
          </a:prstGeom>
          <a:solidFill>
            <a:srgbClr val="03187F">
              <a:alpha val="70000"/>
            </a:srgbClr>
          </a:solidFill>
        </p:spPr>
        <p:txBody>
          <a:bodyPr vert="horz" anchor="ctr">
            <a:noAutofit/>
            <a:scene3d>
              <a:camera prst="orthographicFront"/>
              <a:lightRig rig="soft" dir="t">
                <a:rot lat="0" lon="0" rev="16800000"/>
              </a:lightRig>
            </a:scene3d>
            <a:sp3d prstMaterial="softEdge">
              <a:bevelT w="38100" h="38100"/>
            </a:sp3d>
          </a:bodyPr>
          <a:lstStyle/>
          <a:p>
            <a:endParaRPr kumimoji="0" lang="en-US" dirty="0"/>
          </a:p>
        </p:txBody>
      </p:sp>
      <p:sp>
        <p:nvSpPr>
          <p:cNvPr id="13" name="Text Placeholder 12"/>
          <p:cNvSpPr>
            <a:spLocks noGrp="1"/>
          </p:cNvSpPr>
          <p:nvPr>
            <p:ph type="body" idx="1"/>
          </p:nvPr>
        </p:nvSpPr>
        <p:spPr>
          <a:xfrm>
            <a:off x="228600" y="1295400"/>
            <a:ext cx="8686800" cy="5181600"/>
          </a:xfrm>
          <a:prstGeom prst="rect">
            <a:avLst/>
          </a:prstGeom>
          <a:solidFill>
            <a:srgbClr val="03187F">
              <a:alpha val="70000"/>
            </a:srgbClr>
          </a:solidFill>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p:txBody>
      </p:sp>
      <p:pic>
        <p:nvPicPr>
          <p:cNvPr id="7" name="Picture 6" descr="CVFPB_logo_update3"/>
          <p:cNvPicPr preferRelativeResize="0">
            <a:picLocks noChangeArrowheads="1"/>
          </p:cNvPicPr>
          <p:nvPr userDrawn="1"/>
        </p:nvPicPr>
        <p:blipFill>
          <a:blip r:embed="rId14" cstate="screen"/>
          <a:srcRect/>
          <a:stretch>
            <a:fillRect/>
          </a:stretch>
        </p:blipFill>
        <p:spPr bwMode="auto">
          <a:xfrm>
            <a:off x="8001000" y="152401"/>
            <a:ext cx="1023939" cy="1014413"/>
          </a:xfrm>
          <a:prstGeom prst="rect">
            <a:avLst/>
          </a:prstGeom>
          <a:noFill/>
          <a:ln w="9525">
            <a:noFill/>
            <a:miter lim="800000"/>
            <a:headEnd/>
            <a:tailEnd/>
          </a:ln>
        </p:spPr>
      </p:pic>
      <p:sp>
        <p:nvSpPr>
          <p:cNvPr id="8" name="Freeform 7"/>
          <p:cNvSpPr/>
          <p:nvPr userDrawn="1"/>
        </p:nvSpPr>
        <p:spPr>
          <a:xfrm>
            <a:off x="178026" y="137566"/>
            <a:ext cx="7986839" cy="930584"/>
          </a:xfrm>
          <a:custGeom>
            <a:avLst/>
            <a:gdLst>
              <a:gd name="connsiteX0" fmla="*/ 0 w 7986839"/>
              <a:gd name="connsiteY0" fmla="*/ 930584 h 930584"/>
              <a:gd name="connsiteX1" fmla="*/ 0 w 7986839"/>
              <a:gd name="connsiteY1" fmla="*/ 0 h 930584"/>
              <a:gd name="connsiteX2" fmla="*/ 7986839 w 7986839"/>
              <a:gd name="connsiteY2" fmla="*/ 0 h 930584"/>
            </a:gdLst>
            <a:ahLst/>
            <a:cxnLst>
              <a:cxn ang="0">
                <a:pos x="connsiteX0" y="connsiteY0"/>
              </a:cxn>
              <a:cxn ang="0">
                <a:pos x="connsiteX1" y="connsiteY1"/>
              </a:cxn>
              <a:cxn ang="0">
                <a:pos x="connsiteX2" y="connsiteY2"/>
              </a:cxn>
            </a:cxnLst>
            <a:rect l="l" t="t" r="r" b="b"/>
            <a:pathLst>
              <a:path w="7986839" h="930584">
                <a:moveTo>
                  <a:pt x="0" y="930584"/>
                </a:moveTo>
                <a:lnTo>
                  <a:pt x="0" y="0"/>
                </a:lnTo>
                <a:lnTo>
                  <a:pt x="7986839" y="0"/>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userDrawn="1"/>
        </p:nvCxnSpPr>
        <p:spPr>
          <a:xfrm>
            <a:off x="152400" y="6553200"/>
            <a:ext cx="88392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52400" y="6581002"/>
            <a:ext cx="5334000" cy="276999"/>
          </a:xfrm>
          <a:prstGeom prst="rect">
            <a:avLst/>
          </a:prstGeom>
          <a:noFill/>
        </p:spPr>
        <p:txBody>
          <a:bodyPr wrap="square" rtlCol="0">
            <a:spAutoFit/>
          </a:bodyPr>
          <a:lstStyle/>
          <a:p>
            <a:r>
              <a:rPr lang="en-US" sz="1200" dirty="0" smtClean="0">
                <a:solidFill>
                  <a:schemeClr val="accent1"/>
                </a:solidFill>
              </a:rPr>
              <a:t>Central Valley Flood Protection Board Meeting – December 20, 2013</a:t>
            </a:r>
            <a:endParaRPr lang="en-US" sz="1200" dirty="0">
              <a:solidFill>
                <a:schemeClr val="accent1"/>
              </a:solidFill>
            </a:endParaRPr>
          </a:p>
        </p:txBody>
      </p:sp>
      <p:sp>
        <p:nvSpPr>
          <p:cNvPr id="9" name="Rectangle 8">
            <a:hlinkClick r:id="rId15" action="ppaction://hlinkpres?slideindex=1&amp;slidetitle="/>
          </p:cNvPr>
          <p:cNvSpPr/>
          <p:nvPr userDrawn="1"/>
        </p:nvSpPr>
        <p:spPr>
          <a:xfrm>
            <a:off x="6477000" y="6550224"/>
            <a:ext cx="1600200" cy="30777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FFC000"/>
                </a:solidFill>
                <a:effectLst>
                  <a:outerShdw blurRad="50800" dist="39000" dir="5460000" algn="tl">
                    <a:srgbClr val="000000">
                      <a:alpha val="38000"/>
                    </a:srgbClr>
                  </a:outerShdw>
                </a:effectLst>
                <a:hlinkClick r:id="rId16" action="ppaction://hlinksldjump"/>
              </a:rPr>
              <a:t>Requirements</a:t>
            </a:r>
            <a:endParaRPr lang="en-US" sz="1400" b="1" dirty="0">
              <a:ln w="11430"/>
              <a:solidFill>
                <a:srgbClr val="FFC000"/>
              </a:solidFill>
              <a:effectLst>
                <a:outerShdw blurRad="50800" dist="39000" dir="5460000" algn="tl">
                  <a:srgbClr val="000000">
                    <a:alpha val="38000"/>
                  </a:srgbClr>
                </a:outerShdw>
              </a:effectLst>
            </a:endParaRPr>
          </a:p>
        </p:txBody>
      </p:sp>
      <p:sp>
        <p:nvSpPr>
          <p:cNvPr id="11" name="Rectangle 10">
            <a:hlinkClick r:id="" action="ppaction://noaction"/>
          </p:cNvPr>
          <p:cNvSpPr/>
          <p:nvPr userDrawn="1"/>
        </p:nvSpPr>
        <p:spPr>
          <a:xfrm>
            <a:off x="7538259" y="6550224"/>
            <a:ext cx="1600200" cy="30777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FFC000"/>
                </a:solidFill>
                <a:effectLst>
                  <a:outerShdw blurRad="50800" dist="39000" dir="5460000" algn="tl">
                    <a:srgbClr val="000000">
                      <a:alpha val="38000"/>
                    </a:srgbClr>
                  </a:outerShdw>
                </a:effectLst>
                <a:hlinkClick r:id="rId17" action="ppaction://hlinksldjump"/>
              </a:rPr>
              <a:t>X</a:t>
            </a:r>
            <a:endParaRPr lang="en-US" sz="1400" b="1" dirty="0">
              <a:ln w="11430"/>
              <a:solidFill>
                <a:srgbClr val="FFC000"/>
              </a:solidFill>
              <a:effectLst>
                <a:outerShdw blurRad="50800" dist="39000" dir="5460000" algn="tl">
                  <a:srgbClr val="000000">
                    <a:alpha val="38000"/>
                  </a:srgbClr>
                </a:outerShdw>
              </a:effectLst>
            </a:endParaRPr>
          </a:p>
        </p:txBody>
      </p:sp>
      <p:sp>
        <p:nvSpPr>
          <p:cNvPr id="14" name="Rectangle 13">
            <a:hlinkClick r:id="rId18" action="ppaction://hlinkfile"/>
          </p:cNvPr>
          <p:cNvSpPr/>
          <p:nvPr userDrawn="1"/>
        </p:nvSpPr>
        <p:spPr>
          <a:xfrm>
            <a:off x="4953000" y="6550224"/>
            <a:ext cx="1600200" cy="30777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u="sng" dirty="0" smtClean="0">
                <a:ln w="11430"/>
                <a:solidFill>
                  <a:schemeClr val="tx1"/>
                </a:solidFill>
                <a:effectLst>
                  <a:outerShdw blurRad="50800" dist="39000" dir="5460000" algn="tl">
                    <a:srgbClr val="000000">
                      <a:alpha val="38000"/>
                    </a:srgbClr>
                  </a:outerShdw>
                </a:effectLst>
              </a:rPr>
              <a:t>CEI/PI</a:t>
            </a:r>
            <a:endParaRPr lang="en-US" sz="1400" b="1" u="sng" dirty="0">
              <a:ln w="11430"/>
              <a:solidFill>
                <a:schemeClr val="tx1"/>
              </a:solidFill>
              <a:effectLst>
                <a:outerShdw blurRad="50800" dist="39000" dir="5460000" algn="tl">
                  <a:srgbClr val="000000">
                    <a:alpha val="38000"/>
                  </a:srgbClr>
                </a:outerShdw>
              </a:effectLst>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rtl="0" eaLnBrk="1" latinLnBrk="0" hangingPunct="1">
        <a:spcBef>
          <a:spcPct val="0"/>
        </a:spcBef>
        <a:buNone/>
        <a:defRPr kumimoji="0" sz="4500" b="1" u="none"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Blue Highway" pitchFamily="2" charset="0"/>
          <a:ea typeface="+mj-ea"/>
          <a:cs typeface="+mj-cs"/>
        </a:defRPr>
      </a:lvl1pPr>
    </p:titleStyle>
    <p:bodyStyle>
      <a:lvl1pPr marL="651510" indent="-514350" algn="l" rtl="0" eaLnBrk="1" latinLnBrk="0" hangingPunct="1">
        <a:spcBef>
          <a:spcPct val="20000"/>
        </a:spcBef>
        <a:buClr>
          <a:schemeClr val="tx1"/>
        </a:buClr>
        <a:buSzPct val="65000"/>
        <a:buFont typeface="+mj-lt"/>
        <a:buAutoNum type="arabicParenR"/>
        <a:defRPr kumimoji="0" sz="2800" kern="1200">
          <a:solidFill>
            <a:schemeClr val="tx1"/>
          </a:solidFill>
          <a:latin typeface="Calibri" pitchFamily="34" charset="0"/>
          <a:ea typeface="+mn-ea"/>
          <a:cs typeface="+mn-cs"/>
        </a:defRPr>
      </a:lvl1pPr>
      <a:lvl2pPr marL="1042416" indent="-457200" algn="l" rtl="0" eaLnBrk="1" latinLnBrk="0" hangingPunct="1">
        <a:spcBef>
          <a:spcPct val="20000"/>
        </a:spcBef>
        <a:buClr>
          <a:schemeClr val="tx1">
            <a:lumMod val="65000"/>
          </a:schemeClr>
        </a:buClr>
        <a:buSzPct val="80000"/>
        <a:buFont typeface="+mj-lt"/>
        <a:buAutoNum type="arabicParenR"/>
        <a:defRPr kumimoji="0" sz="2400" kern="1200">
          <a:solidFill>
            <a:schemeClr val="tx1"/>
          </a:solidFill>
          <a:latin typeface="Calibri" pitchFamily="34" charset="0"/>
          <a:ea typeface="+mn-ea"/>
          <a:cs typeface="+mn-cs"/>
        </a:defRPr>
      </a:lvl2pPr>
      <a:lvl3pPr marL="1362456" indent="-457200" algn="l" rtl="0" eaLnBrk="1" latinLnBrk="0" hangingPunct="1">
        <a:spcBef>
          <a:spcPct val="20000"/>
        </a:spcBef>
        <a:buClr>
          <a:schemeClr val="tx1"/>
        </a:buClr>
        <a:buSzPct val="95000"/>
        <a:buFont typeface="+mj-lt"/>
        <a:buAutoNum type="arabicPeriod"/>
        <a:defRPr kumimoji="0" sz="2200" kern="1200">
          <a:solidFill>
            <a:schemeClr val="tx1">
              <a:lumMod val="50000"/>
            </a:schemeClr>
          </a:solidFill>
          <a:latin typeface="Calibri" pitchFamily="34" charset="0"/>
          <a:ea typeface="+mn-ea"/>
          <a:cs typeface="+mn-cs"/>
        </a:defRPr>
      </a:lvl3pPr>
      <a:lvl4pPr marL="1627632" indent="-457200" algn="l" rtl="0" eaLnBrk="1" latinLnBrk="0" hangingPunct="1">
        <a:spcBef>
          <a:spcPct val="20000"/>
        </a:spcBef>
        <a:buClr>
          <a:schemeClr val="tx1"/>
        </a:buClr>
        <a:buSzPct val="100000"/>
        <a:buFont typeface="+mj-lt"/>
        <a:buAutoNum type="arabicParenR"/>
        <a:defRPr kumimoji="0" sz="2000" kern="1200">
          <a:solidFill>
            <a:schemeClr val="tx1"/>
          </a:solidFill>
          <a:latin typeface="Calibri" pitchFamily="34" charset="0"/>
          <a:ea typeface="+mn-ea"/>
          <a:cs typeface="+mn-cs"/>
        </a:defRPr>
      </a:lvl4pPr>
      <a:lvl5pPr marL="1819656" indent="-457200" algn="l" rtl="0" eaLnBrk="1" latinLnBrk="0" hangingPunct="1">
        <a:spcBef>
          <a:spcPct val="20000"/>
        </a:spcBef>
        <a:buClr>
          <a:schemeClr val="tx1"/>
        </a:buClr>
        <a:buFont typeface="+mj-lt"/>
        <a:buAutoNum type="arabicParenR"/>
        <a:defRPr kumimoji="0" sz="2000" kern="1200">
          <a:solidFill>
            <a:schemeClr val="tx1"/>
          </a:solidFill>
          <a:latin typeface="Calibri" pitchFamily="34" charset="0"/>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81200"/>
            <a:ext cx="8229600" cy="4114800"/>
          </a:xfrm>
        </p:spPr>
        <p:txBody>
          <a:bodyPr>
            <a:normAutofit fontScale="90000"/>
          </a:bodyPr>
          <a:lstStyle/>
          <a:p>
            <a:pPr marL="0" indent="0"/>
            <a:r>
              <a:rPr lang="en-US" sz="3600" dirty="0" smtClean="0">
                <a:solidFill>
                  <a:schemeClr val="tx1"/>
                </a:solidFill>
                <a:effectLst>
                  <a:outerShdw blurRad="127000" dist="200000" dir="2700000" algn="tl" rotWithShape="0">
                    <a:schemeClr val="bg1">
                      <a:alpha val="0"/>
                    </a:schemeClr>
                  </a:outerShdw>
                </a:effectLst>
                <a:latin typeface="Arial Black" pitchFamily="34" charset="0"/>
              </a:rPr>
              <a:t>Agenda item no. 10A:</a:t>
            </a:r>
            <a:r>
              <a:rPr lang="en-US" dirty="0" smtClean="0">
                <a:solidFill>
                  <a:schemeClr val="tx1"/>
                </a:solidFill>
                <a:effectLst>
                  <a:outerShdw blurRad="127000" dist="200000" dir="2700000" algn="tl" rotWithShape="0">
                    <a:schemeClr val="bg1">
                      <a:alpha val="0"/>
                    </a:schemeClr>
                  </a:outerShdw>
                </a:effectLst>
              </a:rPr>
              <a:t/>
            </a:r>
            <a:br>
              <a:rPr lang="en-US" dirty="0" smtClean="0">
                <a:solidFill>
                  <a:schemeClr val="tx1"/>
                </a:solidFill>
                <a:effectLst>
                  <a:outerShdw blurRad="127000" dist="200000" dir="2700000" algn="tl" rotWithShape="0">
                    <a:schemeClr val="bg1">
                      <a:alpha val="0"/>
                    </a:schemeClr>
                  </a:outerShdw>
                </a:effectLst>
              </a:rPr>
            </a:br>
            <a:r>
              <a:rPr lang="en-US" sz="2700" dirty="0" smtClean="0">
                <a:solidFill>
                  <a:schemeClr val="tx1"/>
                </a:solidFill>
                <a:effectLst>
                  <a:outerShdw blurRad="127000" dist="200000" dir="2700000" algn="tl" rotWithShape="0">
                    <a:schemeClr val="bg1">
                      <a:alpha val="0"/>
                    </a:schemeClr>
                  </a:outerShdw>
                </a:effectLst>
                <a:latin typeface="Arial" pitchFamily="34" charset="0"/>
                <a:cs typeface="Arial" pitchFamily="34" charset="0"/>
              </a:rPr>
              <a:t>Sacramento river west bank levee system Letter of intent </a:t>
            </a:r>
            <a:br>
              <a:rPr lang="en-US" sz="2700" dirty="0" smtClean="0">
                <a:solidFill>
                  <a:schemeClr val="tx1"/>
                </a:solidFill>
                <a:effectLst>
                  <a:outerShdw blurRad="127000" dist="200000" dir="2700000" algn="tl" rotWithShape="0">
                    <a:schemeClr val="bg1">
                      <a:alpha val="0"/>
                    </a:schemeClr>
                  </a:outerShdw>
                </a:effectLst>
                <a:latin typeface="Arial" pitchFamily="34" charset="0"/>
                <a:cs typeface="Arial" pitchFamily="34" charset="0"/>
              </a:rPr>
            </a:br>
            <a:r>
              <a:rPr lang="en-US" sz="2700" dirty="0" smtClean="0">
                <a:solidFill>
                  <a:schemeClr val="tx1"/>
                </a:solidFill>
                <a:effectLst>
                  <a:outerShdw blurRad="127000" dist="200000" dir="2700000" algn="tl" rotWithShape="0">
                    <a:schemeClr val="bg1">
                      <a:alpha val="0"/>
                    </a:schemeClr>
                  </a:outerShdw>
                </a:effectLst>
                <a:latin typeface="Arial" pitchFamily="34" charset="0"/>
                <a:cs typeface="Arial" pitchFamily="34" charset="0"/>
              </a:rPr>
              <a:t>to develop and implement </a:t>
            </a:r>
            <a:br>
              <a:rPr lang="en-US" sz="2700" dirty="0" smtClean="0">
                <a:solidFill>
                  <a:schemeClr val="tx1"/>
                </a:solidFill>
                <a:effectLst>
                  <a:outerShdw blurRad="127000" dist="200000" dir="2700000" algn="tl" rotWithShape="0">
                    <a:schemeClr val="bg1">
                      <a:alpha val="0"/>
                    </a:schemeClr>
                  </a:outerShdw>
                </a:effectLst>
                <a:latin typeface="Arial" pitchFamily="34" charset="0"/>
                <a:cs typeface="Arial" pitchFamily="34" charset="0"/>
              </a:rPr>
            </a:br>
            <a:r>
              <a:rPr lang="en-US" sz="2700" dirty="0" smtClean="0">
                <a:solidFill>
                  <a:schemeClr val="tx1"/>
                </a:solidFill>
                <a:effectLst>
                  <a:outerShdw blurRad="127000" dist="200000" dir="2700000" algn="tl" rotWithShape="0">
                    <a:schemeClr val="bg1">
                      <a:alpha val="0"/>
                    </a:schemeClr>
                  </a:outerShdw>
                </a:effectLst>
                <a:latin typeface="Arial" pitchFamily="34" charset="0"/>
                <a:cs typeface="Arial" pitchFamily="34" charset="0"/>
              </a:rPr>
              <a:t>a system-wide improvement framework plan</a:t>
            </a:r>
            <a:r>
              <a:rPr lang="en-US" dirty="0" smtClean="0">
                <a:solidFill>
                  <a:schemeClr val="tx1"/>
                </a:solidFill>
                <a:effectLst>
                  <a:outerShdw blurRad="127000" dist="200000" dir="2700000" algn="tl" rotWithShape="0">
                    <a:schemeClr val="bg1">
                      <a:alpha val="0"/>
                    </a:schemeClr>
                  </a:outerShdw>
                </a:effectLst>
              </a:rPr>
              <a:t/>
            </a:r>
            <a:br>
              <a:rPr lang="en-US" dirty="0" smtClean="0">
                <a:solidFill>
                  <a:schemeClr val="tx1"/>
                </a:solidFill>
                <a:effectLst>
                  <a:outerShdw blurRad="127000" dist="200000" dir="2700000" algn="tl" rotWithShape="0">
                    <a:schemeClr val="bg1">
                      <a:alpha val="0"/>
                    </a:schemeClr>
                  </a:outerShdw>
                </a:effectLst>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sz="2000" dirty="0" smtClean="0">
                <a:solidFill>
                  <a:schemeClr val="tx1"/>
                </a:solidFill>
                <a:effectLst>
                  <a:outerShdw blurRad="127000" dist="200000" dir="2700000" algn="tl" rotWithShape="0">
                    <a:srgbClr val="000000">
                      <a:alpha val="0"/>
                    </a:srgbClr>
                  </a:outerShdw>
                </a:effectLst>
              </a:rPr>
              <a:t>Martin Janolo</a:t>
            </a:r>
            <a:r>
              <a:rPr lang="en-US" sz="3600" dirty="0" smtClean="0">
                <a:solidFill>
                  <a:schemeClr val="tx1"/>
                </a:solidFill>
                <a:effectLst>
                  <a:outerShdw blurRad="127000" dist="200000" dir="2700000" algn="tl" rotWithShape="0">
                    <a:srgbClr val="000000">
                      <a:alpha val="0"/>
                    </a:srgbClr>
                  </a:outerShdw>
                </a:effectLst>
              </a:rPr>
              <a:t/>
            </a:r>
            <a:br>
              <a:rPr lang="en-US" sz="3600" dirty="0" smtClean="0">
                <a:solidFill>
                  <a:schemeClr val="tx1"/>
                </a:solidFill>
                <a:effectLst>
                  <a:outerShdw blurRad="127000" dist="200000" dir="2700000" algn="tl" rotWithShape="0">
                    <a:srgbClr val="000000">
                      <a:alpha val="0"/>
                    </a:srgbClr>
                  </a:outerShdw>
                </a:effectLst>
              </a:rPr>
            </a:br>
            <a:r>
              <a:rPr lang="en-US" sz="2000" dirty="0" smtClean="0">
                <a:solidFill>
                  <a:schemeClr val="tx1"/>
                </a:solidFill>
                <a:effectLst>
                  <a:outerShdw blurRad="127000" dist="200000" dir="2700000" algn="tl" rotWithShape="0">
                    <a:srgbClr val="000000">
                      <a:alpha val="0"/>
                    </a:srgbClr>
                  </a:outerShdw>
                </a:effectLst>
              </a:rPr>
              <a:t>CVFPB Enforcement Section</a:t>
            </a:r>
            <a:br>
              <a:rPr lang="en-US" sz="2000" dirty="0" smtClean="0">
                <a:solidFill>
                  <a:schemeClr val="tx1"/>
                </a:solidFill>
                <a:effectLst>
                  <a:outerShdw blurRad="127000" dist="200000" dir="2700000" algn="tl" rotWithShape="0">
                    <a:srgbClr val="000000">
                      <a:alpha val="0"/>
                    </a:srgbClr>
                  </a:outerShdw>
                </a:effectLst>
              </a:rPr>
            </a:br>
            <a:r>
              <a:rPr lang="en-US" sz="2000" dirty="0" smtClean="0">
                <a:solidFill>
                  <a:schemeClr val="tx1"/>
                </a:solidFill>
                <a:effectLst>
                  <a:outerShdw blurRad="127000" dist="200000" dir="2700000" algn="tl" rotWithShape="0">
                    <a:srgbClr val="000000">
                      <a:alpha val="0"/>
                    </a:srgbClr>
                  </a:outerShdw>
                </a:effectLst>
              </a:rPr>
              <a:t>DECEMBER 20, 2013</a:t>
            </a:r>
            <a:endParaRPr lang="en-US" sz="3600" dirty="0" smtClean="0">
              <a:solidFill>
                <a:schemeClr val="tx1"/>
              </a:solidFill>
              <a:effectLst>
                <a:outerShdw blurRad="127000" dist="200000" dir="2700000" algn="tl" rotWithShape="0">
                  <a:srgbClr val="000000">
                    <a:alpha val="0"/>
                  </a:srgbClr>
                </a:outerShdw>
              </a:effectLst>
            </a:endParaRPr>
          </a:p>
        </p:txBody>
      </p:sp>
      <p:sp>
        <p:nvSpPr>
          <p:cNvPr id="4" name="Slide Number Placeholder 3"/>
          <p:cNvSpPr>
            <a:spLocks noGrp="1"/>
          </p:cNvSpPr>
          <p:nvPr>
            <p:ph type="sldNum" sz="quarter" idx="4294967295"/>
          </p:nvPr>
        </p:nvSpPr>
        <p:spPr>
          <a:xfrm>
            <a:off x="8686800" y="6553200"/>
            <a:ext cx="457200" cy="304800"/>
          </a:xfrm>
          <a:prstGeom prst="rect">
            <a:avLst/>
          </a:prstGeom>
        </p:spPr>
        <p:txBody>
          <a:bodyPr/>
          <a:lstStyle/>
          <a:p>
            <a:fld id="{9F1FB2E3-2BB6-40B9-8235-D524E987E6E0}" type="slidenum">
              <a:rPr lang="en-US" smtClean="0"/>
              <a:pPr/>
              <a:t>1</a:t>
            </a:fld>
            <a:endParaRPr lang="en-US" dirty="0"/>
          </a:p>
        </p:txBody>
      </p:sp>
      <p:sp>
        <p:nvSpPr>
          <p:cNvPr id="5" name="Title 1"/>
          <p:cNvSpPr txBox="1">
            <a:spLocks/>
          </p:cNvSpPr>
          <p:nvPr/>
        </p:nvSpPr>
        <p:spPr>
          <a:xfrm>
            <a:off x="304800" y="274638"/>
            <a:ext cx="7620000" cy="792162"/>
          </a:xfrm>
          <a:prstGeom prst="rect">
            <a:avLst/>
          </a:prstGeom>
          <a:solidFill>
            <a:srgbClr val="03187F">
              <a:alpha val="0"/>
            </a:srgbClr>
          </a:solidFill>
        </p:spPr>
        <p:txBody>
          <a:bodyPr vert="horz" lIns="45720" tIns="0" rIns="45720" bIns="0" anchor="ctr">
            <a:normAutofit fontScale="77500" lnSpcReduction="20000"/>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Blue Highway" pitchFamily="2" charset="0"/>
                <a:ea typeface="+mj-ea"/>
                <a:cs typeface="+mj-cs"/>
              </a:rPr>
              <a:t>Sacramento River West Bank Levee System </a:t>
            </a:r>
            <a:r>
              <a:rPr kumimoji="0" lang="en-US" sz="40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uLnTx/>
                <a:uFillTx/>
                <a:latin typeface="Blue Highway" pitchFamily="2" charset="0"/>
                <a:ea typeface="+mj-ea"/>
                <a:cs typeface="+mj-cs"/>
              </a:rPr>
              <a:t>– letter of intent</a:t>
            </a:r>
            <a:endParaRPr kumimoji="0" lang="en-US" sz="4000"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uLnTx/>
              <a:uFillTx/>
              <a:latin typeface="Blue Highway" pitchFamily="2"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a:spLocks noGrp="1"/>
          </p:cNvSpPr>
          <p:nvPr>
            <p:ph sz="half" idx="1"/>
          </p:nvPr>
        </p:nvSpPr>
        <p:spPr>
          <a:xfrm>
            <a:off x="4343400" y="1219200"/>
            <a:ext cx="4572000" cy="5257800"/>
          </a:xfrm>
        </p:spPr>
        <p:txBody>
          <a:bodyPr>
            <a:normAutofit/>
          </a:bodyPr>
          <a:lstStyle/>
          <a:p>
            <a:pPr marL="339725" indent="-282575">
              <a:buNone/>
            </a:pPr>
            <a:endParaRPr lang="en-US" sz="2000" dirty="0" smtClean="0">
              <a:solidFill>
                <a:srgbClr val="FFFF00"/>
              </a:solidFill>
            </a:endParaRPr>
          </a:p>
          <a:p>
            <a:pPr marL="730631" lvl="1" indent="-282575"/>
            <a:endParaRPr lang="en-US" sz="2000" dirty="0" smtClean="0">
              <a:solidFill>
                <a:schemeClr val="tx1"/>
              </a:solidFill>
            </a:endParaRPr>
          </a:p>
        </p:txBody>
      </p:sp>
      <p:pic>
        <p:nvPicPr>
          <p:cNvPr id="2" name="Picture 2"/>
          <p:cNvPicPr>
            <a:picLocks noChangeAspect="1" noChangeArrowheads="1"/>
          </p:cNvPicPr>
          <p:nvPr/>
        </p:nvPicPr>
        <p:blipFill>
          <a:blip r:embed="rId3" cstate="print"/>
          <a:srcRect l="23302" r="25656"/>
          <a:stretch>
            <a:fillRect/>
          </a:stretch>
        </p:blipFill>
        <p:spPr bwMode="auto">
          <a:xfrm>
            <a:off x="4343400" y="1219200"/>
            <a:ext cx="4572000" cy="5230466"/>
          </a:xfrm>
          <a:prstGeom prst="rect">
            <a:avLst/>
          </a:prstGeom>
          <a:noFill/>
          <a:ln w="9525">
            <a:noFill/>
            <a:miter lim="800000"/>
            <a:headEnd/>
            <a:tailEnd/>
          </a:ln>
        </p:spPr>
      </p:pic>
      <p:sp>
        <p:nvSpPr>
          <p:cNvPr id="3" name="Content Placeholder 2"/>
          <p:cNvSpPr>
            <a:spLocks noGrp="1"/>
          </p:cNvSpPr>
          <p:nvPr>
            <p:ph sz="half" idx="1"/>
          </p:nvPr>
        </p:nvSpPr>
        <p:spPr>
          <a:xfrm>
            <a:off x="304800" y="1219200"/>
            <a:ext cx="4038600" cy="5257800"/>
          </a:xfrm>
        </p:spPr>
        <p:txBody>
          <a:bodyPr>
            <a:normAutofit/>
          </a:bodyPr>
          <a:lstStyle/>
          <a:p>
            <a:pPr marL="339725" indent="-282575"/>
            <a:r>
              <a:rPr lang="en-US" sz="1800" dirty="0" smtClean="0">
                <a:solidFill>
                  <a:srgbClr val="FFFF00"/>
                </a:solidFill>
              </a:rPr>
              <a:t>Location</a:t>
            </a:r>
          </a:p>
          <a:p>
            <a:pPr marL="730631" lvl="1" indent="-282575"/>
            <a:r>
              <a:rPr lang="en-US" sz="1600" dirty="0" smtClean="0">
                <a:solidFill>
                  <a:schemeClr val="tx1"/>
                </a:solidFill>
              </a:rPr>
              <a:t>Butte, Sutter, Yolo, Colusa, Glenn Counties</a:t>
            </a:r>
          </a:p>
          <a:p>
            <a:pPr marL="730631" lvl="1" indent="-282575"/>
            <a:endParaRPr lang="en-US" sz="1600" dirty="0" smtClean="0">
              <a:solidFill>
                <a:srgbClr val="FFFF00"/>
              </a:solidFill>
            </a:endParaRPr>
          </a:p>
          <a:p>
            <a:pPr marL="339725" indent="-282575"/>
            <a:r>
              <a:rPr lang="en-US" sz="1600" dirty="0" smtClean="0">
                <a:solidFill>
                  <a:srgbClr val="FFFF00"/>
                </a:solidFill>
              </a:rPr>
              <a:t>Description</a:t>
            </a:r>
          </a:p>
          <a:p>
            <a:pPr marL="730631" lvl="1" indent="-282575"/>
            <a:r>
              <a:rPr lang="en-US" sz="1600" dirty="0" smtClean="0">
                <a:solidFill>
                  <a:schemeClr val="tx1"/>
                </a:solidFill>
              </a:rPr>
              <a:t>Approximately 120 miles of Project Levees protecting about 202,000 acres that include urban, rural, agricultural land, and towns including Glenn, Princeton, Colusa, and Grimes. Population protected are in excess of 7,600 people.</a:t>
            </a:r>
          </a:p>
          <a:p>
            <a:pPr marL="730631" lvl="1" indent="-282575">
              <a:buNone/>
            </a:pPr>
            <a:endParaRPr lang="en-US" sz="1600" b="1" dirty="0" smtClean="0">
              <a:solidFill>
                <a:schemeClr val="tx1"/>
              </a:solidFill>
            </a:endParaRPr>
          </a:p>
          <a:p>
            <a:pPr marL="730631" lvl="1" indent="-282575"/>
            <a:endParaRPr lang="en-US" sz="1600" dirty="0" smtClean="0">
              <a:solidFill>
                <a:schemeClr val="tx1"/>
              </a:solidFill>
            </a:endParaRPr>
          </a:p>
          <a:p>
            <a:pPr marL="730631" lvl="1" indent="-282575">
              <a:buNone/>
            </a:pPr>
            <a:endParaRPr lang="en-US" sz="1600" dirty="0" smtClean="0">
              <a:solidFill>
                <a:schemeClr val="tx1"/>
              </a:solidFill>
            </a:endParaRPr>
          </a:p>
          <a:p>
            <a:pPr marL="730631" lvl="1" indent="-282575"/>
            <a:endParaRPr lang="en-US" sz="1600" dirty="0" smtClean="0">
              <a:solidFill>
                <a:schemeClr val="tx1"/>
              </a:solidFill>
            </a:endParaRPr>
          </a:p>
        </p:txBody>
      </p:sp>
      <p:sp>
        <p:nvSpPr>
          <p:cNvPr id="7" name="Title 6"/>
          <p:cNvSpPr>
            <a:spLocks noGrp="1"/>
          </p:cNvSpPr>
          <p:nvPr>
            <p:ph type="title"/>
          </p:nvPr>
        </p:nvSpPr>
        <p:spPr/>
        <p:txBody>
          <a:bodyPr/>
          <a:lstStyle/>
          <a:p>
            <a:pPr lvl="0">
              <a:defRPr/>
            </a:pPr>
            <a:r>
              <a:rPr lang="en-US" sz="3600" cap="all" dirty="0" smtClean="0">
                <a:effectLst>
                  <a:outerShdw blurRad="127000" dist="200000" dir="2700000" algn="tl" rotWithShape="0">
                    <a:srgbClr val="000000">
                      <a:alpha val="30000"/>
                    </a:srgbClr>
                  </a:outerShdw>
                </a:effectLst>
              </a:rPr>
              <a:t>SRWB Levee System – location</a:t>
            </a:r>
            <a:endParaRPr lang="en-US" sz="3600" cap="all" dirty="0">
              <a:effectLst>
                <a:outerShdw blurRad="127000" dist="200000" dir="2700000" algn="tl" rotWithShape="0">
                  <a:srgbClr val="000000">
                    <a:alpha val="30000"/>
                  </a:srgbClr>
                </a:outerShdw>
              </a:effectLst>
            </a:endParaRPr>
          </a:p>
        </p:txBody>
      </p:sp>
      <p:sp>
        <p:nvSpPr>
          <p:cNvPr id="4" name="Slide Number Placeholder 3"/>
          <p:cNvSpPr>
            <a:spLocks noGrp="1"/>
          </p:cNvSpPr>
          <p:nvPr>
            <p:ph type="sldNum" sz="quarter" idx="4"/>
          </p:nvPr>
        </p:nvSpPr>
        <p:spPr/>
        <p:txBody>
          <a:bodyPr/>
          <a:lstStyle/>
          <a:p>
            <a:fld id="{9F1FB2E3-2BB6-40B9-8235-D524E987E6E0}" type="slidenum">
              <a:rPr lang="en-US" smtClean="0"/>
              <a:pPr/>
              <a:t>2</a:t>
            </a:fld>
            <a:endParaRPr lang="en-US"/>
          </a:p>
        </p:txBody>
      </p:sp>
      <p:sp>
        <p:nvSpPr>
          <p:cNvPr id="49" name="TextBox 48"/>
          <p:cNvSpPr txBox="1"/>
          <p:nvPr/>
        </p:nvSpPr>
        <p:spPr>
          <a:xfrm>
            <a:off x="4419600" y="6076890"/>
            <a:ext cx="990600" cy="400110"/>
          </a:xfrm>
          <a:prstGeom prst="rect">
            <a:avLst/>
          </a:prstGeom>
          <a:noFill/>
        </p:spPr>
        <p:txBody>
          <a:bodyPr wrap="square" rtlCol="0">
            <a:spAutoFit/>
          </a:bodyPr>
          <a:lstStyle/>
          <a:p>
            <a:r>
              <a:rPr lang="en-US" sz="1000" b="1" dirty="0" smtClean="0"/>
              <a:t>Map Source: Google Earth</a:t>
            </a:r>
          </a:p>
        </p:txBody>
      </p:sp>
      <p:sp>
        <p:nvSpPr>
          <p:cNvPr id="13" name="Text Box 8"/>
          <p:cNvSpPr txBox="1">
            <a:spLocks noChangeArrowheads="1"/>
          </p:cNvSpPr>
          <p:nvPr/>
        </p:nvSpPr>
        <p:spPr bwMode="auto">
          <a:xfrm rot="3668991">
            <a:off x="5058569" y="4639204"/>
            <a:ext cx="2161624" cy="276999"/>
          </a:xfrm>
          <a:prstGeom prst="rect">
            <a:avLst/>
          </a:prstGeom>
          <a:noFill/>
          <a:ln w="9525">
            <a:noFill/>
            <a:miter lim="800000"/>
            <a:headEnd/>
            <a:tailEnd/>
          </a:ln>
        </p:spPr>
        <p:txBody>
          <a:bodyPr wrap="square">
            <a:spAutoFit/>
          </a:bodyPr>
          <a:lstStyle/>
          <a:p>
            <a:pPr algn="r">
              <a:spcBef>
                <a:spcPct val="50000"/>
              </a:spcBef>
              <a:buClr>
                <a:srgbClr val="FFFF00"/>
              </a:buClr>
              <a:buSzPct val="85000"/>
              <a:buFont typeface="Wingdings" pitchFamily="2" charset="2"/>
              <a:buNone/>
              <a:defRPr/>
            </a:pPr>
            <a:r>
              <a:rPr lang="en-US" sz="1200" b="1" i="1" dirty="0" smtClean="0">
                <a:solidFill>
                  <a:srgbClr val="00B0F0"/>
                </a:solidFill>
                <a:latin typeface="+mj-lt"/>
              </a:rPr>
              <a:t>Colusa</a:t>
            </a:r>
            <a:r>
              <a:rPr lang="en-US" sz="1200" b="1" i="1" dirty="0" smtClean="0">
                <a:solidFill>
                  <a:srgbClr val="49D4DB"/>
                </a:solidFill>
                <a:latin typeface="+mj-lt"/>
              </a:rPr>
              <a:t> </a:t>
            </a:r>
            <a:r>
              <a:rPr lang="en-US" sz="1200" b="1" i="1" dirty="0" smtClean="0">
                <a:solidFill>
                  <a:srgbClr val="00B0F0"/>
                </a:solidFill>
                <a:latin typeface="+mj-lt"/>
              </a:rPr>
              <a:t>Drainage</a:t>
            </a:r>
            <a:endParaRPr lang="en-US" sz="1200" b="1" i="1" dirty="0">
              <a:solidFill>
                <a:srgbClr val="00B0F0"/>
              </a:solidFill>
              <a:latin typeface="+mj-lt"/>
            </a:endParaRPr>
          </a:p>
        </p:txBody>
      </p:sp>
      <p:sp>
        <p:nvSpPr>
          <p:cNvPr id="15" name="Text Box 8"/>
          <p:cNvSpPr txBox="1">
            <a:spLocks noChangeArrowheads="1"/>
          </p:cNvSpPr>
          <p:nvPr/>
        </p:nvSpPr>
        <p:spPr bwMode="auto">
          <a:xfrm rot="3645391">
            <a:off x="5618256" y="3299861"/>
            <a:ext cx="1744719" cy="276999"/>
          </a:xfrm>
          <a:prstGeom prst="rect">
            <a:avLst/>
          </a:prstGeom>
          <a:noFill/>
          <a:ln w="9525">
            <a:noFill/>
            <a:miter lim="800000"/>
            <a:headEnd/>
            <a:tailEnd/>
          </a:ln>
        </p:spPr>
        <p:txBody>
          <a:bodyPr wrap="square">
            <a:spAutoFit/>
          </a:bodyPr>
          <a:lstStyle/>
          <a:p>
            <a:pPr algn="r">
              <a:spcBef>
                <a:spcPct val="50000"/>
              </a:spcBef>
              <a:buClr>
                <a:srgbClr val="FFFF00"/>
              </a:buClr>
              <a:buSzPct val="85000"/>
              <a:buFont typeface="Wingdings" pitchFamily="2" charset="2"/>
              <a:buNone/>
              <a:defRPr/>
            </a:pPr>
            <a:r>
              <a:rPr lang="en-US" sz="1200" b="1" i="1" dirty="0" smtClean="0">
                <a:solidFill>
                  <a:srgbClr val="00B0F0"/>
                </a:solidFill>
                <a:latin typeface="+mj-lt"/>
              </a:rPr>
              <a:t>Sacramento River</a:t>
            </a:r>
            <a:endParaRPr lang="en-US" sz="1200" b="1" i="1" dirty="0">
              <a:solidFill>
                <a:srgbClr val="00B0F0"/>
              </a:solidFill>
              <a:latin typeface="+mj-lt"/>
            </a:endParaRPr>
          </a:p>
        </p:txBody>
      </p:sp>
      <p:sp>
        <p:nvSpPr>
          <p:cNvPr id="16" name="TextBox 15"/>
          <p:cNvSpPr txBox="1"/>
          <p:nvPr/>
        </p:nvSpPr>
        <p:spPr>
          <a:xfrm>
            <a:off x="4876800" y="4495800"/>
            <a:ext cx="838200" cy="230832"/>
          </a:xfrm>
          <a:prstGeom prst="rect">
            <a:avLst/>
          </a:prstGeom>
          <a:solidFill>
            <a:schemeClr val="tx2">
              <a:lumMod val="90000"/>
              <a:alpha val="70000"/>
            </a:schemeClr>
          </a:solidFill>
        </p:spPr>
        <p:txBody>
          <a:bodyPr wrap="square" rtlCol="0">
            <a:spAutoFit/>
          </a:bodyPr>
          <a:lstStyle/>
          <a:p>
            <a:pPr algn="ctr"/>
            <a:r>
              <a:rPr lang="en-US" sz="900" dirty="0" smtClean="0">
                <a:solidFill>
                  <a:schemeClr val="bg1"/>
                </a:solidFill>
                <a:latin typeface="Arial Black" pitchFamily="34" charset="0"/>
                <a:cs typeface="Arial" pitchFamily="34" charset="0"/>
              </a:rPr>
              <a:t>COLUSA</a:t>
            </a:r>
            <a:endParaRPr lang="en-US" sz="1050" dirty="0">
              <a:solidFill>
                <a:schemeClr val="bg1"/>
              </a:solidFill>
              <a:latin typeface="Arial Black" pitchFamily="34" charset="0"/>
              <a:cs typeface="Arial" pitchFamily="34" charset="0"/>
            </a:endParaRPr>
          </a:p>
        </p:txBody>
      </p:sp>
      <p:sp>
        <p:nvSpPr>
          <p:cNvPr id="17" name="TextBox 16"/>
          <p:cNvSpPr txBox="1"/>
          <p:nvPr/>
        </p:nvSpPr>
        <p:spPr>
          <a:xfrm>
            <a:off x="7848600" y="4800600"/>
            <a:ext cx="762000" cy="230832"/>
          </a:xfrm>
          <a:prstGeom prst="rect">
            <a:avLst/>
          </a:prstGeom>
          <a:solidFill>
            <a:schemeClr val="tx2">
              <a:lumMod val="90000"/>
              <a:alpha val="70000"/>
            </a:schemeClr>
          </a:solidFill>
        </p:spPr>
        <p:txBody>
          <a:bodyPr wrap="square" rtlCol="0">
            <a:spAutoFit/>
          </a:bodyPr>
          <a:lstStyle/>
          <a:p>
            <a:pPr algn="ctr"/>
            <a:r>
              <a:rPr lang="en-US" sz="900" dirty="0" smtClean="0">
                <a:solidFill>
                  <a:schemeClr val="bg1"/>
                </a:solidFill>
                <a:latin typeface="Arial Black" pitchFamily="34" charset="0"/>
                <a:cs typeface="Arial" pitchFamily="34" charset="0"/>
              </a:rPr>
              <a:t>SUTTER</a:t>
            </a:r>
            <a:endParaRPr lang="en-US" sz="900" dirty="0">
              <a:solidFill>
                <a:schemeClr val="bg1"/>
              </a:solidFill>
              <a:latin typeface="Arial Black" pitchFamily="34" charset="0"/>
              <a:cs typeface="Arial" pitchFamily="34" charset="0"/>
            </a:endParaRPr>
          </a:p>
        </p:txBody>
      </p:sp>
      <p:sp>
        <p:nvSpPr>
          <p:cNvPr id="18" name="TextBox 17"/>
          <p:cNvSpPr txBox="1"/>
          <p:nvPr/>
        </p:nvSpPr>
        <p:spPr>
          <a:xfrm>
            <a:off x="5867400" y="5791200"/>
            <a:ext cx="609600" cy="230832"/>
          </a:xfrm>
          <a:prstGeom prst="rect">
            <a:avLst/>
          </a:prstGeom>
          <a:solidFill>
            <a:schemeClr val="tx2">
              <a:lumMod val="90000"/>
              <a:alpha val="70000"/>
            </a:schemeClr>
          </a:solidFill>
        </p:spPr>
        <p:txBody>
          <a:bodyPr wrap="square" rtlCol="0">
            <a:spAutoFit/>
          </a:bodyPr>
          <a:lstStyle/>
          <a:p>
            <a:pPr algn="ctr"/>
            <a:r>
              <a:rPr lang="en-US" sz="900" dirty="0" smtClean="0">
                <a:solidFill>
                  <a:schemeClr val="bg1"/>
                </a:solidFill>
                <a:latin typeface="Arial Black" pitchFamily="34" charset="0"/>
                <a:cs typeface="Arial" pitchFamily="34" charset="0"/>
              </a:rPr>
              <a:t>YOLO</a:t>
            </a:r>
            <a:endParaRPr lang="en-US" sz="900" dirty="0">
              <a:solidFill>
                <a:schemeClr val="bg1"/>
              </a:solidFill>
              <a:latin typeface="Arial Black" pitchFamily="34" charset="0"/>
              <a:cs typeface="Arial" pitchFamily="34" charset="0"/>
            </a:endParaRPr>
          </a:p>
        </p:txBody>
      </p:sp>
      <p:sp>
        <p:nvSpPr>
          <p:cNvPr id="21" name="TextBox 20"/>
          <p:cNvSpPr txBox="1"/>
          <p:nvPr/>
        </p:nvSpPr>
        <p:spPr>
          <a:xfrm>
            <a:off x="4495800" y="1828800"/>
            <a:ext cx="685800" cy="230832"/>
          </a:xfrm>
          <a:prstGeom prst="rect">
            <a:avLst/>
          </a:prstGeom>
          <a:solidFill>
            <a:schemeClr val="tx2">
              <a:lumMod val="90000"/>
              <a:alpha val="70000"/>
            </a:schemeClr>
          </a:solidFill>
        </p:spPr>
        <p:txBody>
          <a:bodyPr wrap="square" rtlCol="0">
            <a:spAutoFit/>
          </a:bodyPr>
          <a:lstStyle/>
          <a:p>
            <a:pPr algn="ctr"/>
            <a:r>
              <a:rPr lang="en-US" sz="900" dirty="0" smtClean="0">
                <a:solidFill>
                  <a:schemeClr val="bg1"/>
                </a:solidFill>
                <a:latin typeface="Arial Black" pitchFamily="34" charset="0"/>
                <a:cs typeface="Arial" pitchFamily="34" charset="0"/>
              </a:rPr>
              <a:t>GLENN</a:t>
            </a:r>
            <a:endParaRPr lang="en-US" sz="900" dirty="0">
              <a:solidFill>
                <a:schemeClr val="bg1"/>
              </a:solidFill>
              <a:latin typeface="Arial Black" pitchFamily="34" charset="0"/>
              <a:cs typeface="Arial" pitchFamily="34" charset="0"/>
            </a:endParaRPr>
          </a:p>
        </p:txBody>
      </p:sp>
      <p:sp>
        <p:nvSpPr>
          <p:cNvPr id="23" name="TextBox 22"/>
          <p:cNvSpPr txBox="1"/>
          <p:nvPr/>
        </p:nvSpPr>
        <p:spPr>
          <a:xfrm>
            <a:off x="6934200" y="2667000"/>
            <a:ext cx="685800" cy="230832"/>
          </a:xfrm>
          <a:prstGeom prst="rect">
            <a:avLst/>
          </a:prstGeom>
          <a:solidFill>
            <a:schemeClr val="tx2">
              <a:lumMod val="90000"/>
              <a:alpha val="70000"/>
            </a:schemeClr>
          </a:solidFill>
        </p:spPr>
        <p:txBody>
          <a:bodyPr wrap="square" rtlCol="0">
            <a:spAutoFit/>
          </a:bodyPr>
          <a:lstStyle/>
          <a:p>
            <a:pPr algn="ctr"/>
            <a:r>
              <a:rPr lang="en-US" sz="900" dirty="0" smtClean="0">
                <a:solidFill>
                  <a:schemeClr val="bg1"/>
                </a:solidFill>
                <a:latin typeface="Arial Black" pitchFamily="34" charset="0"/>
                <a:cs typeface="Arial" pitchFamily="34" charset="0"/>
              </a:rPr>
              <a:t>BUTTE</a:t>
            </a:r>
            <a:endParaRPr lang="en-US" sz="1050" dirty="0">
              <a:solidFill>
                <a:schemeClr val="bg1"/>
              </a:solidFill>
              <a:latin typeface="Arial Black" pitchFamily="34" charset="0"/>
              <a:cs typeface="Arial" pitchFamily="34" charset="0"/>
            </a:endParaRPr>
          </a:p>
        </p:txBody>
      </p:sp>
      <p:sp>
        <p:nvSpPr>
          <p:cNvPr id="28" name="Freeform 27"/>
          <p:cNvSpPr/>
          <p:nvPr/>
        </p:nvSpPr>
        <p:spPr>
          <a:xfrm>
            <a:off x="6050280" y="1226820"/>
            <a:ext cx="1889760" cy="5219700"/>
          </a:xfrm>
          <a:custGeom>
            <a:avLst/>
            <a:gdLst>
              <a:gd name="connsiteX0" fmla="*/ 22860 w 1889760"/>
              <a:gd name="connsiteY0" fmla="*/ 0 h 5219700"/>
              <a:gd name="connsiteX1" fmla="*/ 22860 w 1889760"/>
              <a:gd name="connsiteY1" fmla="*/ 0 h 5219700"/>
              <a:gd name="connsiteX2" fmla="*/ 91440 w 1889760"/>
              <a:gd name="connsiteY2" fmla="*/ 190500 h 5219700"/>
              <a:gd name="connsiteX3" fmla="*/ 15240 w 1889760"/>
              <a:gd name="connsiteY3" fmla="*/ 320040 h 5219700"/>
              <a:gd name="connsiteX4" fmla="*/ 53340 w 1889760"/>
              <a:gd name="connsiteY4" fmla="*/ 426720 h 5219700"/>
              <a:gd name="connsiteX5" fmla="*/ 53340 w 1889760"/>
              <a:gd name="connsiteY5" fmla="*/ 464820 h 5219700"/>
              <a:gd name="connsiteX6" fmla="*/ 106680 w 1889760"/>
              <a:gd name="connsiteY6" fmla="*/ 640080 h 5219700"/>
              <a:gd name="connsiteX7" fmla="*/ 38100 w 1889760"/>
              <a:gd name="connsiteY7" fmla="*/ 693420 h 5219700"/>
              <a:gd name="connsiteX8" fmla="*/ 68580 w 1889760"/>
              <a:gd name="connsiteY8" fmla="*/ 792480 h 5219700"/>
              <a:gd name="connsiteX9" fmla="*/ 7620 w 1889760"/>
              <a:gd name="connsiteY9" fmla="*/ 861060 h 5219700"/>
              <a:gd name="connsiteX10" fmla="*/ 68580 w 1889760"/>
              <a:gd name="connsiteY10" fmla="*/ 1059180 h 5219700"/>
              <a:gd name="connsiteX11" fmla="*/ 38100 w 1889760"/>
              <a:gd name="connsiteY11" fmla="*/ 1104900 h 5219700"/>
              <a:gd name="connsiteX12" fmla="*/ 83820 w 1889760"/>
              <a:gd name="connsiteY12" fmla="*/ 1226820 h 5219700"/>
              <a:gd name="connsiteX13" fmla="*/ 99060 w 1889760"/>
              <a:gd name="connsiteY13" fmla="*/ 1379220 h 5219700"/>
              <a:gd name="connsiteX14" fmla="*/ 68580 w 1889760"/>
              <a:gd name="connsiteY14" fmla="*/ 1546860 h 5219700"/>
              <a:gd name="connsiteX15" fmla="*/ 99060 w 1889760"/>
              <a:gd name="connsiteY15" fmla="*/ 1592580 h 5219700"/>
              <a:gd name="connsiteX16" fmla="*/ 68580 w 1889760"/>
              <a:gd name="connsiteY16" fmla="*/ 1684020 h 5219700"/>
              <a:gd name="connsiteX17" fmla="*/ 0 w 1889760"/>
              <a:gd name="connsiteY17" fmla="*/ 1722120 h 5219700"/>
              <a:gd name="connsiteX18" fmla="*/ 0 w 1889760"/>
              <a:gd name="connsiteY18" fmla="*/ 1828800 h 5219700"/>
              <a:gd name="connsiteX19" fmla="*/ 22860 w 1889760"/>
              <a:gd name="connsiteY19" fmla="*/ 1905000 h 5219700"/>
              <a:gd name="connsiteX20" fmla="*/ 15240 w 1889760"/>
              <a:gd name="connsiteY20" fmla="*/ 2057400 h 5219700"/>
              <a:gd name="connsiteX21" fmla="*/ 30480 w 1889760"/>
              <a:gd name="connsiteY21" fmla="*/ 2095500 h 5219700"/>
              <a:gd name="connsiteX22" fmla="*/ 60960 w 1889760"/>
              <a:gd name="connsiteY22" fmla="*/ 2103120 h 5219700"/>
              <a:gd name="connsiteX23" fmla="*/ 91440 w 1889760"/>
              <a:gd name="connsiteY23" fmla="*/ 2209800 h 5219700"/>
              <a:gd name="connsiteX24" fmla="*/ 68580 w 1889760"/>
              <a:gd name="connsiteY24" fmla="*/ 2270760 h 5219700"/>
              <a:gd name="connsiteX25" fmla="*/ 137160 w 1889760"/>
              <a:gd name="connsiteY25" fmla="*/ 2293620 h 5219700"/>
              <a:gd name="connsiteX26" fmla="*/ 137160 w 1889760"/>
              <a:gd name="connsiteY26" fmla="*/ 2324100 h 5219700"/>
              <a:gd name="connsiteX27" fmla="*/ 152400 w 1889760"/>
              <a:gd name="connsiteY27" fmla="*/ 2423160 h 5219700"/>
              <a:gd name="connsiteX28" fmla="*/ 129540 w 1889760"/>
              <a:gd name="connsiteY28" fmla="*/ 2506980 h 5219700"/>
              <a:gd name="connsiteX29" fmla="*/ 137160 w 1889760"/>
              <a:gd name="connsiteY29" fmla="*/ 2560320 h 5219700"/>
              <a:gd name="connsiteX30" fmla="*/ 175260 w 1889760"/>
              <a:gd name="connsiteY30" fmla="*/ 2590800 h 5219700"/>
              <a:gd name="connsiteX31" fmla="*/ 259080 w 1889760"/>
              <a:gd name="connsiteY31" fmla="*/ 2628900 h 5219700"/>
              <a:gd name="connsiteX32" fmla="*/ 266700 w 1889760"/>
              <a:gd name="connsiteY32" fmla="*/ 2697480 h 5219700"/>
              <a:gd name="connsiteX33" fmla="*/ 335280 w 1889760"/>
              <a:gd name="connsiteY33" fmla="*/ 2766060 h 5219700"/>
              <a:gd name="connsiteX34" fmla="*/ 449580 w 1889760"/>
              <a:gd name="connsiteY34" fmla="*/ 2705100 h 5219700"/>
              <a:gd name="connsiteX35" fmla="*/ 510540 w 1889760"/>
              <a:gd name="connsiteY35" fmla="*/ 2735580 h 5219700"/>
              <a:gd name="connsiteX36" fmla="*/ 472440 w 1889760"/>
              <a:gd name="connsiteY36" fmla="*/ 2804160 h 5219700"/>
              <a:gd name="connsiteX37" fmla="*/ 541020 w 1889760"/>
              <a:gd name="connsiteY37" fmla="*/ 2933700 h 5219700"/>
              <a:gd name="connsiteX38" fmla="*/ 624840 w 1889760"/>
              <a:gd name="connsiteY38" fmla="*/ 2971800 h 5219700"/>
              <a:gd name="connsiteX39" fmla="*/ 632460 w 1889760"/>
              <a:gd name="connsiteY39" fmla="*/ 3017520 h 5219700"/>
              <a:gd name="connsiteX40" fmla="*/ 533400 w 1889760"/>
              <a:gd name="connsiteY40" fmla="*/ 3017520 h 5219700"/>
              <a:gd name="connsiteX41" fmla="*/ 533400 w 1889760"/>
              <a:gd name="connsiteY41" fmla="*/ 3070860 h 5219700"/>
              <a:gd name="connsiteX42" fmla="*/ 655320 w 1889760"/>
              <a:gd name="connsiteY42" fmla="*/ 3147060 h 5219700"/>
              <a:gd name="connsiteX43" fmla="*/ 701040 w 1889760"/>
              <a:gd name="connsiteY43" fmla="*/ 3268980 h 5219700"/>
              <a:gd name="connsiteX44" fmla="*/ 754380 w 1889760"/>
              <a:gd name="connsiteY44" fmla="*/ 3299460 h 5219700"/>
              <a:gd name="connsiteX45" fmla="*/ 769620 w 1889760"/>
              <a:gd name="connsiteY45" fmla="*/ 3406140 h 5219700"/>
              <a:gd name="connsiteX46" fmla="*/ 822960 w 1889760"/>
              <a:gd name="connsiteY46" fmla="*/ 3451860 h 5219700"/>
              <a:gd name="connsiteX47" fmla="*/ 899160 w 1889760"/>
              <a:gd name="connsiteY47" fmla="*/ 3467100 h 5219700"/>
              <a:gd name="connsiteX48" fmla="*/ 998220 w 1889760"/>
              <a:gd name="connsiteY48" fmla="*/ 3421380 h 5219700"/>
              <a:gd name="connsiteX49" fmla="*/ 1036320 w 1889760"/>
              <a:gd name="connsiteY49" fmla="*/ 3482340 h 5219700"/>
              <a:gd name="connsiteX50" fmla="*/ 1043940 w 1889760"/>
              <a:gd name="connsiteY50" fmla="*/ 3558540 h 5219700"/>
              <a:gd name="connsiteX51" fmla="*/ 1089660 w 1889760"/>
              <a:gd name="connsiteY51" fmla="*/ 3642360 h 5219700"/>
              <a:gd name="connsiteX52" fmla="*/ 1120140 w 1889760"/>
              <a:gd name="connsiteY52" fmla="*/ 3672840 h 5219700"/>
              <a:gd name="connsiteX53" fmla="*/ 1135380 w 1889760"/>
              <a:gd name="connsiteY53" fmla="*/ 3718560 h 5219700"/>
              <a:gd name="connsiteX54" fmla="*/ 1120140 w 1889760"/>
              <a:gd name="connsiteY54" fmla="*/ 3764280 h 5219700"/>
              <a:gd name="connsiteX55" fmla="*/ 1150620 w 1889760"/>
              <a:gd name="connsiteY55" fmla="*/ 3810000 h 5219700"/>
              <a:gd name="connsiteX56" fmla="*/ 1257300 w 1889760"/>
              <a:gd name="connsiteY56" fmla="*/ 3863340 h 5219700"/>
              <a:gd name="connsiteX57" fmla="*/ 1249680 w 1889760"/>
              <a:gd name="connsiteY57" fmla="*/ 3916680 h 5219700"/>
              <a:gd name="connsiteX58" fmla="*/ 1181100 w 1889760"/>
              <a:gd name="connsiteY58" fmla="*/ 3931920 h 5219700"/>
              <a:gd name="connsiteX59" fmla="*/ 1158240 w 1889760"/>
              <a:gd name="connsiteY59" fmla="*/ 4008120 h 5219700"/>
              <a:gd name="connsiteX60" fmla="*/ 1089660 w 1889760"/>
              <a:gd name="connsiteY60" fmla="*/ 4046220 h 5219700"/>
              <a:gd name="connsiteX61" fmla="*/ 1112520 w 1889760"/>
              <a:gd name="connsiteY61" fmla="*/ 4099560 h 5219700"/>
              <a:gd name="connsiteX62" fmla="*/ 1066800 w 1889760"/>
              <a:gd name="connsiteY62" fmla="*/ 4145280 h 5219700"/>
              <a:gd name="connsiteX63" fmla="*/ 1120140 w 1889760"/>
              <a:gd name="connsiteY63" fmla="*/ 4229100 h 5219700"/>
              <a:gd name="connsiteX64" fmla="*/ 1082040 w 1889760"/>
              <a:gd name="connsiteY64" fmla="*/ 4328160 h 5219700"/>
              <a:gd name="connsiteX65" fmla="*/ 1158240 w 1889760"/>
              <a:gd name="connsiteY65" fmla="*/ 4366260 h 5219700"/>
              <a:gd name="connsiteX66" fmla="*/ 1203960 w 1889760"/>
              <a:gd name="connsiteY66" fmla="*/ 4381500 h 5219700"/>
              <a:gd name="connsiteX67" fmla="*/ 1257300 w 1889760"/>
              <a:gd name="connsiteY67" fmla="*/ 4442460 h 5219700"/>
              <a:gd name="connsiteX68" fmla="*/ 1280160 w 1889760"/>
              <a:gd name="connsiteY68" fmla="*/ 4503420 h 5219700"/>
              <a:gd name="connsiteX69" fmla="*/ 1211580 w 1889760"/>
              <a:gd name="connsiteY69" fmla="*/ 4579620 h 5219700"/>
              <a:gd name="connsiteX70" fmla="*/ 1287780 w 1889760"/>
              <a:gd name="connsiteY70" fmla="*/ 4693920 h 5219700"/>
              <a:gd name="connsiteX71" fmla="*/ 1379220 w 1889760"/>
              <a:gd name="connsiteY71" fmla="*/ 4709160 h 5219700"/>
              <a:gd name="connsiteX72" fmla="*/ 1455420 w 1889760"/>
              <a:gd name="connsiteY72" fmla="*/ 4693920 h 5219700"/>
              <a:gd name="connsiteX73" fmla="*/ 1508760 w 1889760"/>
              <a:gd name="connsiteY73" fmla="*/ 4686300 h 5219700"/>
              <a:gd name="connsiteX74" fmla="*/ 1524000 w 1889760"/>
              <a:gd name="connsiteY74" fmla="*/ 4648200 h 5219700"/>
              <a:gd name="connsiteX75" fmla="*/ 1562100 w 1889760"/>
              <a:gd name="connsiteY75" fmla="*/ 4693920 h 5219700"/>
              <a:gd name="connsiteX76" fmla="*/ 1661160 w 1889760"/>
              <a:gd name="connsiteY76" fmla="*/ 4739640 h 5219700"/>
              <a:gd name="connsiteX77" fmla="*/ 1661160 w 1889760"/>
              <a:gd name="connsiteY77" fmla="*/ 4838700 h 5219700"/>
              <a:gd name="connsiteX78" fmla="*/ 1691640 w 1889760"/>
              <a:gd name="connsiteY78" fmla="*/ 5013960 h 5219700"/>
              <a:gd name="connsiteX79" fmla="*/ 1691640 w 1889760"/>
              <a:gd name="connsiteY79" fmla="*/ 5044440 h 5219700"/>
              <a:gd name="connsiteX80" fmla="*/ 1859280 w 1889760"/>
              <a:gd name="connsiteY80" fmla="*/ 5044440 h 5219700"/>
              <a:gd name="connsiteX81" fmla="*/ 1866900 w 1889760"/>
              <a:gd name="connsiteY81" fmla="*/ 5128260 h 5219700"/>
              <a:gd name="connsiteX82" fmla="*/ 1874520 w 1889760"/>
              <a:gd name="connsiteY82" fmla="*/ 5166360 h 5219700"/>
              <a:gd name="connsiteX83" fmla="*/ 1889760 w 1889760"/>
              <a:gd name="connsiteY83" fmla="*/ 5219700 h 521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889760" h="5219700">
                <a:moveTo>
                  <a:pt x="22860" y="0"/>
                </a:moveTo>
                <a:lnTo>
                  <a:pt x="22860" y="0"/>
                </a:lnTo>
                <a:lnTo>
                  <a:pt x="91440" y="190500"/>
                </a:lnTo>
                <a:lnTo>
                  <a:pt x="15240" y="320040"/>
                </a:lnTo>
                <a:lnTo>
                  <a:pt x="53340" y="426720"/>
                </a:lnTo>
                <a:lnTo>
                  <a:pt x="53340" y="464820"/>
                </a:lnTo>
                <a:lnTo>
                  <a:pt x="106680" y="640080"/>
                </a:lnTo>
                <a:lnTo>
                  <a:pt x="38100" y="693420"/>
                </a:lnTo>
                <a:lnTo>
                  <a:pt x="68580" y="792480"/>
                </a:lnTo>
                <a:lnTo>
                  <a:pt x="7620" y="861060"/>
                </a:lnTo>
                <a:lnTo>
                  <a:pt x="68580" y="1059180"/>
                </a:lnTo>
                <a:lnTo>
                  <a:pt x="38100" y="1104900"/>
                </a:lnTo>
                <a:lnTo>
                  <a:pt x="83820" y="1226820"/>
                </a:lnTo>
                <a:lnTo>
                  <a:pt x="99060" y="1379220"/>
                </a:lnTo>
                <a:lnTo>
                  <a:pt x="68580" y="1546860"/>
                </a:lnTo>
                <a:lnTo>
                  <a:pt x="99060" y="1592580"/>
                </a:lnTo>
                <a:lnTo>
                  <a:pt x="68580" y="1684020"/>
                </a:lnTo>
                <a:lnTo>
                  <a:pt x="0" y="1722120"/>
                </a:lnTo>
                <a:lnTo>
                  <a:pt x="0" y="1828800"/>
                </a:lnTo>
                <a:lnTo>
                  <a:pt x="22860" y="1905000"/>
                </a:lnTo>
                <a:lnTo>
                  <a:pt x="15240" y="2057400"/>
                </a:lnTo>
                <a:lnTo>
                  <a:pt x="30480" y="2095500"/>
                </a:lnTo>
                <a:lnTo>
                  <a:pt x="60960" y="2103120"/>
                </a:lnTo>
                <a:lnTo>
                  <a:pt x="91440" y="2209800"/>
                </a:lnTo>
                <a:lnTo>
                  <a:pt x="68580" y="2270760"/>
                </a:lnTo>
                <a:lnTo>
                  <a:pt x="137160" y="2293620"/>
                </a:lnTo>
                <a:lnTo>
                  <a:pt x="137160" y="2324100"/>
                </a:lnTo>
                <a:lnTo>
                  <a:pt x="152400" y="2423160"/>
                </a:lnTo>
                <a:lnTo>
                  <a:pt x="129540" y="2506980"/>
                </a:lnTo>
                <a:lnTo>
                  <a:pt x="137160" y="2560320"/>
                </a:lnTo>
                <a:lnTo>
                  <a:pt x="175260" y="2590800"/>
                </a:lnTo>
                <a:lnTo>
                  <a:pt x="259080" y="2628900"/>
                </a:lnTo>
                <a:lnTo>
                  <a:pt x="266700" y="2697480"/>
                </a:lnTo>
                <a:lnTo>
                  <a:pt x="335280" y="2766060"/>
                </a:lnTo>
                <a:lnTo>
                  <a:pt x="449580" y="2705100"/>
                </a:lnTo>
                <a:lnTo>
                  <a:pt x="510540" y="2735580"/>
                </a:lnTo>
                <a:lnTo>
                  <a:pt x="472440" y="2804160"/>
                </a:lnTo>
                <a:lnTo>
                  <a:pt x="541020" y="2933700"/>
                </a:lnTo>
                <a:lnTo>
                  <a:pt x="624840" y="2971800"/>
                </a:lnTo>
                <a:lnTo>
                  <a:pt x="632460" y="3017520"/>
                </a:lnTo>
                <a:lnTo>
                  <a:pt x="533400" y="3017520"/>
                </a:lnTo>
                <a:lnTo>
                  <a:pt x="533400" y="3070860"/>
                </a:lnTo>
                <a:lnTo>
                  <a:pt x="655320" y="3147060"/>
                </a:lnTo>
                <a:lnTo>
                  <a:pt x="701040" y="3268980"/>
                </a:lnTo>
                <a:lnTo>
                  <a:pt x="754380" y="3299460"/>
                </a:lnTo>
                <a:lnTo>
                  <a:pt x="769620" y="3406140"/>
                </a:lnTo>
                <a:lnTo>
                  <a:pt x="822960" y="3451860"/>
                </a:lnTo>
                <a:lnTo>
                  <a:pt x="899160" y="3467100"/>
                </a:lnTo>
                <a:lnTo>
                  <a:pt x="998220" y="3421380"/>
                </a:lnTo>
                <a:lnTo>
                  <a:pt x="1036320" y="3482340"/>
                </a:lnTo>
                <a:lnTo>
                  <a:pt x="1043940" y="3558540"/>
                </a:lnTo>
                <a:lnTo>
                  <a:pt x="1089660" y="3642360"/>
                </a:lnTo>
                <a:lnTo>
                  <a:pt x="1120140" y="3672840"/>
                </a:lnTo>
                <a:lnTo>
                  <a:pt x="1135380" y="3718560"/>
                </a:lnTo>
                <a:lnTo>
                  <a:pt x="1120140" y="3764280"/>
                </a:lnTo>
                <a:lnTo>
                  <a:pt x="1150620" y="3810000"/>
                </a:lnTo>
                <a:lnTo>
                  <a:pt x="1257300" y="3863340"/>
                </a:lnTo>
                <a:lnTo>
                  <a:pt x="1249680" y="3916680"/>
                </a:lnTo>
                <a:lnTo>
                  <a:pt x="1181100" y="3931920"/>
                </a:lnTo>
                <a:lnTo>
                  <a:pt x="1158240" y="4008120"/>
                </a:lnTo>
                <a:lnTo>
                  <a:pt x="1089660" y="4046220"/>
                </a:lnTo>
                <a:lnTo>
                  <a:pt x="1112520" y="4099560"/>
                </a:lnTo>
                <a:lnTo>
                  <a:pt x="1066800" y="4145280"/>
                </a:lnTo>
                <a:lnTo>
                  <a:pt x="1120140" y="4229100"/>
                </a:lnTo>
                <a:lnTo>
                  <a:pt x="1082040" y="4328160"/>
                </a:lnTo>
                <a:lnTo>
                  <a:pt x="1158240" y="4366260"/>
                </a:lnTo>
                <a:lnTo>
                  <a:pt x="1203960" y="4381500"/>
                </a:lnTo>
                <a:lnTo>
                  <a:pt x="1257300" y="4442460"/>
                </a:lnTo>
                <a:lnTo>
                  <a:pt x="1280160" y="4503420"/>
                </a:lnTo>
                <a:lnTo>
                  <a:pt x="1211580" y="4579620"/>
                </a:lnTo>
                <a:lnTo>
                  <a:pt x="1287780" y="4693920"/>
                </a:lnTo>
                <a:lnTo>
                  <a:pt x="1379220" y="4709160"/>
                </a:lnTo>
                <a:lnTo>
                  <a:pt x="1455420" y="4693920"/>
                </a:lnTo>
                <a:lnTo>
                  <a:pt x="1508760" y="4686300"/>
                </a:lnTo>
                <a:lnTo>
                  <a:pt x="1524000" y="4648200"/>
                </a:lnTo>
                <a:lnTo>
                  <a:pt x="1562100" y="4693920"/>
                </a:lnTo>
                <a:lnTo>
                  <a:pt x="1661160" y="4739640"/>
                </a:lnTo>
                <a:lnTo>
                  <a:pt x="1661160" y="4838700"/>
                </a:lnTo>
                <a:lnTo>
                  <a:pt x="1691640" y="5013960"/>
                </a:lnTo>
                <a:lnTo>
                  <a:pt x="1691640" y="5044440"/>
                </a:lnTo>
                <a:lnTo>
                  <a:pt x="1859280" y="5044440"/>
                </a:lnTo>
                <a:lnTo>
                  <a:pt x="1866900" y="5128260"/>
                </a:lnTo>
                <a:lnTo>
                  <a:pt x="1874520" y="5166360"/>
                </a:lnTo>
                <a:lnTo>
                  <a:pt x="1889760" y="5219700"/>
                </a:lnTo>
              </a:path>
            </a:pathLst>
          </a:custGeom>
          <a:ln w="539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B0F0"/>
              </a:solidFill>
            </a:endParaRPr>
          </a:p>
        </p:txBody>
      </p:sp>
      <p:sp>
        <p:nvSpPr>
          <p:cNvPr id="30" name="Freeform 29"/>
          <p:cNvSpPr/>
          <p:nvPr/>
        </p:nvSpPr>
        <p:spPr>
          <a:xfrm>
            <a:off x="6165850" y="4022725"/>
            <a:ext cx="1584325" cy="2305050"/>
          </a:xfrm>
          <a:custGeom>
            <a:avLst/>
            <a:gdLst>
              <a:gd name="connsiteX0" fmla="*/ 44450 w 1584325"/>
              <a:gd name="connsiteY0" fmla="*/ 0 h 2305050"/>
              <a:gd name="connsiteX1" fmla="*/ 44450 w 1584325"/>
              <a:gd name="connsiteY1" fmla="*/ 60325 h 2305050"/>
              <a:gd name="connsiteX2" fmla="*/ 0 w 1584325"/>
              <a:gd name="connsiteY2" fmla="*/ 63500 h 2305050"/>
              <a:gd name="connsiteX3" fmla="*/ 15875 w 1584325"/>
              <a:gd name="connsiteY3" fmla="*/ 365125 h 2305050"/>
              <a:gd name="connsiteX4" fmla="*/ 53975 w 1584325"/>
              <a:gd name="connsiteY4" fmla="*/ 428625 h 2305050"/>
              <a:gd name="connsiteX5" fmla="*/ 73025 w 1584325"/>
              <a:gd name="connsiteY5" fmla="*/ 590550 h 2305050"/>
              <a:gd name="connsiteX6" fmla="*/ 66675 w 1584325"/>
              <a:gd name="connsiteY6" fmla="*/ 635000 h 2305050"/>
              <a:gd name="connsiteX7" fmla="*/ 88900 w 1584325"/>
              <a:gd name="connsiteY7" fmla="*/ 692150 h 2305050"/>
              <a:gd name="connsiteX8" fmla="*/ 127000 w 1584325"/>
              <a:gd name="connsiteY8" fmla="*/ 730250 h 2305050"/>
              <a:gd name="connsiteX9" fmla="*/ 149225 w 1584325"/>
              <a:gd name="connsiteY9" fmla="*/ 825500 h 2305050"/>
              <a:gd name="connsiteX10" fmla="*/ 174625 w 1584325"/>
              <a:gd name="connsiteY10" fmla="*/ 863600 h 2305050"/>
              <a:gd name="connsiteX11" fmla="*/ 174625 w 1584325"/>
              <a:gd name="connsiteY11" fmla="*/ 904875 h 2305050"/>
              <a:gd name="connsiteX12" fmla="*/ 228600 w 1584325"/>
              <a:gd name="connsiteY12" fmla="*/ 949325 h 2305050"/>
              <a:gd name="connsiteX13" fmla="*/ 225425 w 1584325"/>
              <a:gd name="connsiteY13" fmla="*/ 1006475 h 2305050"/>
              <a:gd name="connsiteX14" fmla="*/ 450850 w 1584325"/>
              <a:gd name="connsiteY14" fmla="*/ 1225550 h 2305050"/>
              <a:gd name="connsiteX15" fmla="*/ 574675 w 1584325"/>
              <a:gd name="connsiteY15" fmla="*/ 1314450 h 2305050"/>
              <a:gd name="connsiteX16" fmla="*/ 641350 w 1584325"/>
              <a:gd name="connsiteY16" fmla="*/ 1412875 h 2305050"/>
              <a:gd name="connsiteX17" fmla="*/ 644525 w 1584325"/>
              <a:gd name="connsiteY17" fmla="*/ 1476375 h 2305050"/>
              <a:gd name="connsiteX18" fmla="*/ 619125 w 1584325"/>
              <a:gd name="connsiteY18" fmla="*/ 1546225 h 2305050"/>
              <a:gd name="connsiteX19" fmla="*/ 638175 w 1584325"/>
              <a:gd name="connsiteY19" fmla="*/ 1873250 h 2305050"/>
              <a:gd name="connsiteX20" fmla="*/ 746125 w 1584325"/>
              <a:gd name="connsiteY20" fmla="*/ 2022475 h 2305050"/>
              <a:gd name="connsiteX21" fmla="*/ 790575 w 1584325"/>
              <a:gd name="connsiteY21" fmla="*/ 2035175 h 2305050"/>
              <a:gd name="connsiteX22" fmla="*/ 923925 w 1584325"/>
              <a:gd name="connsiteY22" fmla="*/ 2038350 h 2305050"/>
              <a:gd name="connsiteX23" fmla="*/ 1231900 w 1584325"/>
              <a:gd name="connsiteY23" fmla="*/ 2152650 h 2305050"/>
              <a:gd name="connsiteX24" fmla="*/ 1498600 w 1584325"/>
              <a:gd name="connsiteY24" fmla="*/ 2286000 h 2305050"/>
              <a:gd name="connsiteX25" fmla="*/ 1530350 w 1584325"/>
              <a:gd name="connsiteY25" fmla="*/ 2305050 h 2305050"/>
              <a:gd name="connsiteX26" fmla="*/ 1571625 w 1584325"/>
              <a:gd name="connsiteY26" fmla="*/ 2282825 h 2305050"/>
              <a:gd name="connsiteX27" fmla="*/ 1584325 w 1584325"/>
              <a:gd name="connsiteY27" fmla="*/ 2263775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84325" h="2305050">
                <a:moveTo>
                  <a:pt x="44450" y="0"/>
                </a:moveTo>
                <a:lnTo>
                  <a:pt x="44450" y="60325"/>
                </a:lnTo>
                <a:lnTo>
                  <a:pt x="0" y="63500"/>
                </a:lnTo>
                <a:lnTo>
                  <a:pt x="15875" y="365125"/>
                </a:lnTo>
                <a:lnTo>
                  <a:pt x="53975" y="428625"/>
                </a:lnTo>
                <a:lnTo>
                  <a:pt x="73025" y="590550"/>
                </a:lnTo>
                <a:lnTo>
                  <a:pt x="66675" y="635000"/>
                </a:lnTo>
                <a:lnTo>
                  <a:pt x="88900" y="692150"/>
                </a:lnTo>
                <a:lnTo>
                  <a:pt x="127000" y="730250"/>
                </a:lnTo>
                <a:lnTo>
                  <a:pt x="149225" y="825500"/>
                </a:lnTo>
                <a:lnTo>
                  <a:pt x="174625" y="863600"/>
                </a:lnTo>
                <a:lnTo>
                  <a:pt x="174625" y="904875"/>
                </a:lnTo>
                <a:lnTo>
                  <a:pt x="228600" y="949325"/>
                </a:lnTo>
                <a:lnTo>
                  <a:pt x="225425" y="1006475"/>
                </a:lnTo>
                <a:lnTo>
                  <a:pt x="450850" y="1225550"/>
                </a:lnTo>
                <a:lnTo>
                  <a:pt x="574675" y="1314450"/>
                </a:lnTo>
                <a:lnTo>
                  <a:pt x="641350" y="1412875"/>
                </a:lnTo>
                <a:lnTo>
                  <a:pt x="644525" y="1476375"/>
                </a:lnTo>
                <a:lnTo>
                  <a:pt x="619125" y="1546225"/>
                </a:lnTo>
                <a:lnTo>
                  <a:pt x="638175" y="1873250"/>
                </a:lnTo>
                <a:lnTo>
                  <a:pt x="746125" y="2022475"/>
                </a:lnTo>
                <a:lnTo>
                  <a:pt x="790575" y="2035175"/>
                </a:lnTo>
                <a:lnTo>
                  <a:pt x="923925" y="2038350"/>
                </a:lnTo>
                <a:lnTo>
                  <a:pt x="1231900" y="2152650"/>
                </a:lnTo>
                <a:lnTo>
                  <a:pt x="1498600" y="2286000"/>
                </a:lnTo>
                <a:lnTo>
                  <a:pt x="1530350" y="2305050"/>
                </a:lnTo>
                <a:lnTo>
                  <a:pt x="1571625" y="2282825"/>
                </a:lnTo>
                <a:lnTo>
                  <a:pt x="1584325" y="2263775"/>
                </a:lnTo>
              </a:path>
            </a:pathLst>
          </a:custGeom>
          <a:ln w="4762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5715000" y="3823156"/>
            <a:ext cx="685800" cy="215444"/>
          </a:xfrm>
          <a:prstGeom prst="rect">
            <a:avLst/>
          </a:prstGeom>
          <a:noFill/>
        </p:spPr>
        <p:txBody>
          <a:bodyPr wrap="square" rtlCol="0">
            <a:spAutoFit/>
          </a:bodyPr>
          <a:lstStyle/>
          <a:p>
            <a:r>
              <a:rPr lang="en-US" sz="800" b="1" dirty="0" smtClean="0">
                <a:latin typeface="Arial Black" pitchFamily="34" charset="0"/>
              </a:rPr>
              <a:t>Colusa</a:t>
            </a:r>
            <a:endParaRPr lang="en-US" sz="800" b="1" dirty="0">
              <a:latin typeface="Arial Black" pitchFamily="34" charset="0"/>
            </a:endParaRPr>
          </a:p>
        </p:txBody>
      </p:sp>
      <p:sp>
        <p:nvSpPr>
          <p:cNvPr id="24" name="TextBox 23"/>
          <p:cNvSpPr txBox="1"/>
          <p:nvPr/>
        </p:nvSpPr>
        <p:spPr>
          <a:xfrm>
            <a:off x="5638800" y="1765756"/>
            <a:ext cx="533400" cy="215444"/>
          </a:xfrm>
          <a:prstGeom prst="rect">
            <a:avLst/>
          </a:prstGeom>
          <a:noFill/>
        </p:spPr>
        <p:txBody>
          <a:bodyPr wrap="square" rtlCol="0">
            <a:spAutoFit/>
          </a:bodyPr>
          <a:lstStyle/>
          <a:p>
            <a:r>
              <a:rPr lang="en-US" sz="800" b="1" dirty="0" smtClean="0">
                <a:latin typeface="Arial Black" pitchFamily="34" charset="0"/>
              </a:rPr>
              <a:t>Glenn</a:t>
            </a:r>
            <a:endParaRPr lang="en-US" sz="800" b="1" dirty="0">
              <a:latin typeface="Arial Black" pitchFamily="34" charset="0"/>
            </a:endParaRPr>
          </a:p>
        </p:txBody>
      </p:sp>
      <p:sp>
        <p:nvSpPr>
          <p:cNvPr id="25" name="TextBox 24"/>
          <p:cNvSpPr txBox="1"/>
          <p:nvPr/>
        </p:nvSpPr>
        <p:spPr>
          <a:xfrm>
            <a:off x="6324600" y="4661356"/>
            <a:ext cx="609600" cy="215444"/>
          </a:xfrm>
          <a:prstGeom prst="rect">
            <a:avLst/>
          </a:prstGeom>
          <a:noFill/>
        </p:spPr>
        <p:txBody>
          <a:bodyPr wrap="square" rtlCol="0">
            <a:spAutoFit/>
          </a:bodyPr>
          <a:lstStyle/>
          <a:p>
            <a:r>
              <a:rPr lang="en-US" sz="800" b="1" dirty="0" smtClean="0">
                <a:latin typeface="Arial Black" pitchFamily="34" charset="0"/>
              </a:rPr>
              <a:t>Grimes</a:t>
            </a:r>
            <a:endParaRPr lang="en-US" sz="800" b="1" dirty="0">
              <a:latin typeface="Arial Black" pitchFamily="34" charset="0"/>
            </a:endParaRPr>
          </a:p>
        </p:txBody>
      </p:sp>
      <p:sp>
        <p:nvSpPr>
          <p:cNvPr id="26" name="TextBox 25"/>
          <p:cNvSpPr txBox="1"/>
          <p:nvPr/>
        </p:nvSpPr>
        <p:spPr>
          <a:xfrm>
            <a:off x="4572000" y="2514600"/>
            <a:ext cx="184731" cy="369332"/>
          </a:xfrm>
          <a:prstGeom prst="rect">
            <a:avLst/>
          </a:prstGeom>
          <a:noFill/>
        </p:spPr>
        <p:txBody>
          <a:bodyPr wrap="none" rtlCol="0">
            <a:spAutoFit/>
          </a:bodyPr>
          <a:lstStyle/>
          <a:p>
            <a:endParaRPr lang="en-US" dirty="0"/>
          </a:p>
        </p:txBody>
      </p:sp>
      <p:sp>
        <p:nvSpPr>
          <p:cNvPr id="29" name="TextBox 28"/>
          <p:cNvSpPr txBox="1"/>
          <p:nvPr/>
        </p:nvSpPr>
        <p:spPr>
          <a:xfrm>
            <a:off x="5410200" y="2590800"/>
            <a:ext cx="762000" cy="215444"/>
          </a:xfrm>
          <a:prstGeom prst="rect">
            <a:avLst/>
          </a:prstGeom>
          <a:noFill/>
        </p:spPr>
        <p:txBody>
          <a:bodyPr wrap="square" rtlCol="0">
            <a:spAutoFit/>
          </a:bodyPr>
          <a:lstStyle/>
          <a:p>
            <a:r>
              <a:rPr lang="en-US" sz="800" b="1" dirty="0" smtClean="0">
                <a:latin typeface="Arial Black" pitchFamily="34" charset="0"/>
              </a:rPr>
              <a:t>Princeton</a:t>
            </a:r>
            <a:endParaRPr lang="en-US" sz="800" b="1" dirty="0">
              <a:latin typeface="Arial Black" pitchFamily="34" charset="0"/>
            </a:endParaRPr>
          </a:p>
        </p:txBody>
      </p:sp>
      <p:sp>
        <p:nvSpPr>
          <p:cNvPr id="31" name="TextBox 30"/>
          <p:cNvSpPr txBox="1"/>
          <p:nvPr/>
        </p:nvSpPr>
        <p:spPr>
          <a:xfrm>
            <a:off x="5562600" y="3276600"/>
            <a:ext cx="609600" cy="338554"/>
          </a:xfrm>
          <a:prstGeom prst="rect">
            <a:avLst/>
          </a:prstGeom>
          <a:noFill/>
        </p:spPr>
        <p:txBody>
          <a:bodyPr wrap="square" rtlCol="0">
            <a:spAutoFit/>
          </a:bodyPr>
          <a:lstStyle/>
          <a:p>
            <a:pPr algn="ctr"/>
            <a:r>
              <a:rPr lang="en-US" sz="800" dirty="0" smtClean="0">
                <a:cs typeface="Aharoni" pitchFamily="2" charset="-79"/>
              </a:rPr>
              <a:t>Colusa Weir</a:t>
            </a:r>
            <a:endParaRPr lang="en-US" sz="800" dirty="0">
              <a:cs typeface="Aharoni" pitchFamily="2" charset="-79"/>
            </a:endParaRPr>
          </a:p>
        </p:txBody>
      </p:sp>
      <p:sp>
        <p:nvSpPr>
          <p:cNvPr id="32" name="TextBox 31"/>
          <p:cNvSpPr txBox="1"/>
          <p:nvPr/>
        </p:nvSpPr>
        <p:spPr>
          <a:xfrm>
            <a:off x="7010400" y="4572000"/>
            <a:ext cx="609600" cy="338554"/>
          </a:xfrm>
          <a:prstGeom prst="rect">
            <a:avLst/>
          </a:prstGeom>
          <a:noFill/>
        </p:spPr>
        <p:txBody>
          <a:bodyPr wrap="square" rtlCol="0">
            <a:spAutoFit/>
          </a:bodyPr>
          <a:lstStyle/>
          <a:p>
            <a:pPr algn="ctr"/>
            <a:r>
              <a:rPr lang="en-US" sz="800" dirty="0" smtClean="0">
                <a:cs typeface="Aharoni" pitchFamily="2" charset="-79"/>
              </a:rPr>
              <a:t>Tisdale Weir</a:t>
            </a:r>
            <a:endParaRPr lang="en-US" sz="800" dirty="0">
              <a:cs typeface="Aharoni" pitchFamily="2" charset="-79"/>
            </a:endParaRPr>
          </a:p>
        </p:txBody>
      </p:sp>
      <p:sp>
        <p:nvSpPr>
          <p:cNvPr id="33" name="Oval 32"/>
          <p:cNvSpPr/>
          <p:nvPr/>
        </p:nvSpPr>
        <p:spPr>
          <a:xfrm>
            <a:off x="6172200" y="3810000"/>
            <a:ext cx="76200" cy="76200"/>
          </a:xfrm>
          <a:prstGeom prst="ellipse">
            <a:avLst/>
          </a:prstGeom>
          <a:solidFill>
            <a:srgbClr val="C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781800" y="4648200"/>
            <a:ext cx="76200" cy="76200"/>
          </a:xfrm>
          <a:prstGeom prst="ellipse">
            <a:avLst/>
          </a:prstGeom>
          <a:solidFill>
            <a:srgbClr val="C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019800" y="2590800"/>
            <a:ext cx="76200" cy="76200"/>
          </a:xfrm>
          <a:prstGeom prst="ellipse">
            <a:avLst/>
          </a:prstGeom>
          <a:solidFill>
            <a:srgbClr val="C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019800" y="1752600"/>
            <a:ext cx="76200" cy="76200"/>
          </a:xfrm>
          <a:prstGeom prst="ellipse">
            <a:avLst/>
          </a:prstGeom>
          <a:solidFill>
            <a:srgbClr val="C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486400" y="2743200"/>
            <a:ext cx="609600" cy="338554"/>
          </a:xfrm>
          <a:prstGeom prst="rect">
            <a:avLst/>
          </a:prstGeom>
          <a:noFill/>
        </p:spPr>
        <p:txBody>
          <a:bodyPr wrap="square" rtlCol="0">
            <a:spAutoFit/>
          </a:bodyPr>
          <a:lstStyle/>
          <a:p>
            <a:pPr algn="ctr"/>
            <a:r>
              <a:rPr lang="en-US" sz="800" dirty="0" smtClean="0">
                <a:cs typeface="Aharoni" pitchFamily="2" charset="-79"/>
              </a:rPr>
              <a:t>Moulton Weir</a:t>
            </a:r>
            <a:endParaRPr lang="en-US" sz="800" dirty="0">
              <a:cs typeface="Aharoni" pitchFamily="2" charset="-79"/>
            </a:endParaRPr>
          </a:p>
        </p:txBody>
      </p:sp>
      <p:sp>
        <p:nvSpPr>
          <p:cNvPr id="38" name="Cross 37"/>
          <p:cNvSpPr/>
          <p:nvPr/>
        </p:nvSpPr>
        <p:spPr>
          <a:xfrm>
            <a:off x="6019800" y="2895600"/>
            <a:ext cx="76200" cy="76200"/>
          </a:xfrm>
          <a:prstGeom prst="plus">
            <a:avLst/>
          </a:prstGeom>
          <a:solidFill>
            <a:srgbClr val="FFFF00"/>
          </a:solidFill>
          <a:ln>
            <a:solidFill>
              <a:schemeClr val="tx2">
                <a:lumMod val="25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p:cNvSpPr/>
          <p:nvPr/>
        </p:nvSpPr>
        <p:spPr>
          <a:xfrm>
            <a:off x="6096000" y="3429000"/>
            <a:ext cx="76200" cy="76200"/>
          </a:xfrm>
          <a:prstGeom prst="plus">
            <a:avLst/>
          </a:prstGeom>
          <a:solidFill>
            <a:srgbClr val="FFFF00"/>
          </a:solidFill>
          <a:ln>
            <a:solidFill>
              <a:schemeClr val="tx2">
                <a:lumMod val="25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a:off x="7315200" y="4876800"/>
            <a:ext cx="76200" cy="76200"/>
          </a:xfrm>
          <a:prstGeom prst="plus">
            <a:avLst/>
          </a:prstGeom>
          <a:solidFill>
            <a:srgbClr val="FFFF00"/>
          </a:solidFill>
          <a:ln>
            <a:solidFill>
              <a:schemeClr val="tx2">
                <a:lumMod val="25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1" grpId="0" animBg="1"/>
      <p:bldP spid="23" grpId="0" animBg="1"/>
      <p:bldP spid="20" grpId="0"/>
      <p:bldP spid="24" grpId="0"/>
      <p:bldP spid="25" grpId="0"/>
      <p:bldP spid="29" grpId="0"/>
      <p:bldP spid="31" grpId="0"/>
      <p:bldP spid="32" grpId="0"/>
      <p:bldP spid="33" grpId="0" animBg="1"/>
      <p:bldP spid="34" grpId="0" animBg="1"/>
      <p:bldP spid="35" grpId="0" animBg="1"/>
      <p:bldP spid="36" grpId="0" animBg="1"/>
      <p:bldP spid="37"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3886200" y="1219200"/>
            <a:ext cx="5029200" cy="5257800"/>
          </a:xfrm>
          <a:prstGeom prst="rect">
            <a:avLst/>
          </a:prstGeom>
          <a:solidFill>
            <a:srgbClr val="03187F">
              <a:alpha val="70000"/>
            </a:srgbClr>
          </a:solidFill>
        </p:spPr>
        <p:txBody>
          <a:bodyPr vert="horz">
            <a:noAutofit/>
          </a:bodyPr>
          <a:lstStyle/>
          <a:p>
            <a:pPr marL="339725" marR="0" lvl="1" indent="-282575" algn="l" defTabSz="914400" rtl="0" eaLnBrk="1" fontAlgn="auto" latinLnBrk="0" hangingPunct="1">
              <a:lnSpc>
                <a:spcPct val="100000"/>
              </a:lnSpc>
              <a:spcBef>
                <a:spcPts val="800"/>
              </a:spcBef>
              <a:spcAft>
                <a:spcPts val="0"/>
              </a:spcAft>
              <a:buClr>
                <a:srgbClr val="FFC000"/>
              </a:buClr>
              <a:buSzPct val="80000"/>
              <a:buFont typeface="Wingdings" pitchFamily="2" charset="2"/>
              <a:buNone/>
              <a:tabLst/>
              <a:defRPr/>
            </a:pPr>
            <a:endParaRPr kumimoji="0" lang="en-US" sz="1600" b="0" i="0" u="none" strike="noStrike" kern="1200" cap="none" spc="0" normalizeH="0" baseline="0" noProof="0" dirty="0">
              <a:ln>
                <a:noFill/>
              </a:ln>
              <a:solidFill>
                <a:schemeClr val="accent1"/>
              </a:solidFill>
              <a:effectLst/>
              <a:uLnTx/>
              <a:uFillTx/>
              <a:latin typeface="Calibri" pitchFamily="34" charset="0"/>
              <a:ea typeface="+mn-ea"/>
              <a:cs typeface="+mn-cs"/>
            </a:endParaRPr>
          </a:p>
        </p:txBody>
      </p:sp>
      <p:sp>
        <p:nvSpPr>
          <p:cNvPr id="3" name="Content Placeholder 2"/>
          <p:cNvSpPr>
            <a:spLocks noGrp="1"/>
          </p:cNvSpPr>
          <p:nvPr>
            <p:ph idx="1"/>
          </p:nvPr>
        </p:nvSpPr>
        <p:spPr>
          <a:xfrm>
            <a:off x="304800" y="1219200"/>
            <a:ext cx="4038600" cy="5257800"/>
          </a:xfrm>
        </p:spPr>
        <p:txBody>
          <a:bodyPr/>
          <a:lstStyle/>
          <a:p>
            <a:pPr marL="339725" lvl="1" indent="-282575">
              <a:spcBef>
                <a:spcPts val="800"/>
              </a:spcBef>
            </a:pPr>
            <a:r>
              <a:rPr lang="en-US" dirty="0" smtClean="0">
                <a:solidFill>
                  <a:srgbClr val="FFFF00"/>
                </a:solidFill>
              </a:rPr>
              <a:t>Levee Segments</a:t>
            </a:r>
          </a:p>
          <a:p>
            <a:pPr marL="659765" lvl="2" indent="-282575">
              <a:spcBef>
                <a:spcPts val="800"/>
              </a:spcBef>
            </a:pPr>
            <a:r>
              <a:rPr lang="en-US" sz="1800" dirty="0" smtClean="0">
                <a:solidFill>
                  <a:srgbClr val="49D4DB"/>
                </a:solidFill>
              </a:rPr>
              <a:t>Levee District (LD) 1 Glenn </a:t>
            </a:r>
            <a:r>
              <a:rPr lang="en-US" sz="1400" dirty="0" smtClean="0"/>
              <a:t>– </a:t>
            </a:r>
            <a:r>
              <a:rPr lang="en-US" sz="1400" dirty="0" smtClean="0"/>
              <a:t>12 mi</a:t>
            </a:r>
            <a:r>
              <a:rPr lang="en-US" sz="1400" dirty="0" smtClean="0"/>
              <a:t>.</a:t>
            </a:r>
            <a:endParaRPr lang="en-US" sz="1800" dirty="0" smtClean="0"/>
          </a:p>
          <a:p>
            <a:pPr marL="659765" lvl="2" indent="-282575">
              <a:spcBef>
                <a:spcPts val="800"/>
              </a:spcBef>
            </a:pPr>
            <a:r>
              <a:rPr lang="en-US" sz="1800" dirty="0" smtClean="0">
                <a:solidFill>
                  <a:srgbClr val="99FF33"/>
                </a:solidFill>
              </a:rPr>
              <a:t>LD 2 Glenn </a:t>
            </a:r>
            <a:r>
              <a:rPr lang="en-US" sz="1400" dirty="0" smtClean="0"/>
              <a:t>– </a:t>
            </a:r>
            <a:r>
              <a:rPr lang="en-US" sz="1400" dirty="0" smtClean="0"/>
              <a:t>4 </a:t>
            </a:r>
            <a:r>
              <a:rPr lang="en-US" sz="1400" dirty="0" smtClean="0"/>
              <a:t>mi.</a:t>
            </a:r>
            <a:endParaRPr lang="en-US" sz="1800" dirty="0" smtClean="0"/>
          </a:p>
          <a:p>
            <a:pPr marL="659765" lvl="2" indent="-282575">
              <a:spcBef>
                <a:spcPts val="800"/>
              </a:spcBef>
            </a:pPr>
            <a:r>
              <a:rPr lang="en-US" sz="1800" dirty="0" smtClean="0">
                <a:solidFill>
                  <a:srgbClr val="FF0000"/>
                </a:solidFill>
              </a:rPr>
              <a:t>DWR Maintenance Area (MA) 1 </a:t>
            </a:r>
            <a:r>
              <a:rPr lang="en-US" sz="1400" dirty="0" smtClean="0"/>
              <a:t>– </a:t>
            </a:r>
            <a:r>
              <a:rPr lang="en-US" sz="1400" dirty="0" smtClean="0"/>
              <a:t>16 mi</a:t>
            </a:r>
            <a:r>
              <a:rPr lang="en-US" sz="1400" dirty="0" smtClean="0"/>
              <a:t>.</a:t>
            </a:r>
            <a:endParaRPr lang="en-US" sz="1800" dirty="0" smtClean="0"/>
          </a:p>
          <a:p>
            <a:pPr marL="659765" lvl="2" indent="-282575">
              <a:spcBef>
                <a:spcPts val="800"/>
              </a:spcBef>
            </a:pPr>
            <a:r>
              <a:rPr lang="en-US" sz="1800" dirty="0" smtClean="0">
                <a:solidFill>
                  <a:srgbClr val="00B0F0"/>
                </a:solidFill>
              </a:rPr>
              <a:t>Sacramento River West Side Levee District (SRWLD) from Colusa Bridge to Tisdale Bypass </a:t>
            </a:r>
            <a:r>
              <a:rPr lang="en-US" sz="1400" dirty="0" smtClean="0"/>
              <a:t>– </a:t>
            </a:r>
            <a:r>
              <a:rPr lang="en-US" sz="1400" dirty="0" smtClean="0"/>
              <a:t>23 </a:t>
            </a:r>
            <a:r>
              <a:rPr lang="en-US" sz="1400" dirty="0" smtClean="0"/>
              <a:t>mi.</a:t>
            </a:r>
            <a:endParaRPr lang="en-US" sz="1800" dirty="0" smtClean="0"/>
          </a:p>
          <a:p>
            <a:pPr marL="659765" lvl="2" indent="-282575">
              <a:spcBef>
                <a:spcPts val="800"/>
              </a:spcBef>
            </a:pPr>
            <a:r>
              <a:rPr lang="en-US" sz="1800" dirty="0" smtClean="0">
                <a:solidFill>
                  <a:srgbClr val="FFC000"/>
                </a:solidFill>
              </a:rPr>
              <a:t>SRWSLD below Tisdale Bypass </a:t>
            </a:r>
            <a:r>
              <a:rPr lang="en-US" sz="1400" dirty="0" smtClean="0"/>
              <a:t>– </a:t>
            </a:r>
            <a:r>
              <a:rPr lang="en-US" sz="1400" dirty="0" smtClean="0"/>
              <a:t>26 </a:t>
            </a:r>
            <a:r>
              <a:rPr lang="en-US" sz="1400" dirty="0" smtClean="0"/>
              <a:t>mi.</a:t>
            </a:r>
            <a:endParaRPr lang="en-US" sz="1800" dirty="0" smtClean="0"/>
          </a:p>
          <a:p>
            <a:pPr marL="659765" lvl="2" indent="-282575">
              <a:spcBef>
                <a:spcPts val="800"/>
              </a:spcBef>
            </a:pPr>
            <a:r>
              <a:rPr lang="en-US" sz="1800" dirty="0" smtClean="0">
                <a:solidFill>
                  <a:srgbClr val="FF66FF"/>
                </a:solidFill>
              </a:rPr>
              <a:t>Reclamation District (RD) 787 </a:t>
            </a:r>
            <a:r>
              <a:rPr lang="en-US" sz="1400" dirty="0" smtClean="0"/>
              <a:t>– </a:t>
            </a:r>
            <a:r>
              <a:rPr lang="en-US" sz="1400" dirty="0" smtClean="0"/>
              <a:t>4 mi</a:t>
            </a:r>
            <a:r>
              <a:rPr lang="en-US" sz="1400" dirty="0" smtClean="0"/>
              <a:t>.</a:t>
            </a:r>
            <a:endParaRPr lang="en-US" sz="1800" dirty="0" smtClean="0"/>
          </a:p>
          <a:p>
            <a:pPr marL="659765" lvl="2" indent="-282575">
              <a:spcBef>
                <a:spcPts val="800"/>
              </a:spcBef>
            </a:pPr>
            <a:r>
              <a:rPr lang="en-US" sz="1800" dirty="0" smtClean="0"/>
              <a:t>RD 108 </a:t>
            </a:r>
            <a:r>
              <a:rPr lang="en-US" sz="1400" dirty="0" smtClean="0"/>
              <a:t>– </a:t>
            </a:r>
            <a:r>
              <a:rPr lang="en-US" sz="1400" dirty="0" smtClean="0"/>
              <a:t>20 </a:t>
            </a:r>
            <a:r>
              <a:rPr lang="en-US" sz="1400" dirty="0" smtClean="0"/>
              <a:t>mi. </a:t>
            </a:r>
            <a:endParaRPr lang="en-US" sz="1800" dirty="0" smtClean="0"/>
          </a:p>
          <a:p>
            <a:pPr marL="659765" lvl="2" indent="-282575">
              <a:spcBef>
                <a:spcPts val="800"/>
              </a:spcBef>
            </a:pPr>
            <a:r>
              <a:rPr lang="en-US" sz="1800" dirty="0" smtClean="0">
                <a:solidFill>
                  <a:srgbClr val="92D050"/>
                </a:solidFill>
              </a:rPr>
              <a:t>DWR MA 12 </a:t>
            </a:r>
            <a:r>
              <a:rPr lang="en-US" sz="1400" dirty="0" smtClean="0"/>
              <a:t>– </a:t>
            </a:r>
            <a:r>
              <a:rPr lang="en-US" sz="1400" dirty="0" smtClean="0"/>
              <a:t>11 </a:t>
            </a:r>
            <a:r>
              <a:rPr lang="en-US" sz="1400" dirty="0" smtClean="0"/>
              <a:t>mi.</a:t>
            </a:r>
            <a:endParaRPr lang="en-US" sz="1800" dirty="0" smtClean="0"/>
          </a:p>
          <a:p>
            <a:pPr marL="659765" lvl="2" indent="-282575">
              <a:spcBef>
                <a:spcPts val="800"/>
              </a:spcBef>
            </a:pPr>
            <a:endParaRPr lang="en-US" dirty="0"/>
          </a:p>
        </p:txBody>
      </p:sp>
      <p:sp>
        <p:nvSpPr>
          <p:cNvPr id="4" name="Slide Number Placeholder 3"/>
          <p:cNvSpPr>
            <a:spLocks noGrp="1"/>
          </p:cNvSpPr>
          <p:nvPr>
            <p:ph type="sldNum" sz="quarter" idx="4"/>
          </p:nvPr>
        </p:nvSpPr>
        <p:spPr/>
        <p:txBody>
          <a:bodyPr/>
          <a:lstStyle/>
          <a:p>
            <a:fld id="{9F1FB2E3-2BB6-40B9-8235-D524E987E6E0}" type="slidenum">
              <a:rPr lang="en-US" smtClean="0"/>
              <a:pPr/>
              <a:t>3</a:t>
            </a:fld>
            <a:endParaRPr lang="en-US"/>
          </a:p>
        </p:txBody>
      </p:sp>
      <p:sp>
        <p:nvSpPr>
          <p:cNvPr id="7" name="Title 6"/>
          <p:cNvSpPr>
            <a:spLocks noGrp="1"/>
          </p:cNvSpPr>
          <p:nvPr>
            <p:ph type="title"/>
          </p:nvPr>
        </p:nvSpPr>
        <p:spPr/>
        <p:txBody>
          <a:bodyPr/>
          <a:lstStyle/>
          <a:p>
            <a:pPr lvl="0">
              <a:defRPr/>
            </a:pPr>
            <a:r>
              <a:rPr lang="en-US" sz="3600" cap="all" dirty="0" smtClean="0">
                <a:effectLst>
                  <a:outerShdw blurRad="127000" dist="200000" dir="2700000" algn="tl" rotWithShape="0">
                    <a:srgbClr val="000000">
                      <a:alpha val="30000"/>
                    </a:srgbClr>
                  </a:outerShdw>
                </a:effectLst>
              </a:rPr>
              <a:t>SRWB – LEVEE SEGMENTS</a:t>
            </a:r>
            <a:endParaRPr lang="en-US" sz="3600" cap="all" dirty="0">
              <a:effectLst>
                <a:outerShdw blurRad="127000" dist="200000" dir="2700000" algn="tl" rotWithShape="0">
                  <a:srgbClr val="000000">
                    <a:alpha val="30000"/>
                  </a:srgbClr>
                </a:outerShdw>
              </a:effectLst>
            </a:endParaRPr>
          </a:p>
        </p:txBody>
      </p:sp>
      <p:pic>
        <p:nvPicPr>
          <p:cNvPr id="8" name="Picture 2"/>
          <p:cNvPicPr>
            <a:picLocks noChangeAspect="1" noChangeArrowheads="1"/>
          </p:cNvPicPr>
          <p:nvPr/>
        </p:nvPicPr>
        <p:blipFill>
          <a:blip r:embed="rId3" cstate="print">
            <a:lum/>
          </a:blip>
          <a:srcRect l="23302" r="25656"/>
          <a:stretch>
            <a:fillRect/>
          </a:stretch>
        </p:blipFill>
        <p:spPr bwMode="auto">
          <a:xfrm>
            <a:off x="4343400" y="1219200"/>
            <a:ext cx="4572000" cy="5230466"/>
          </a:xfrm>
          <a:prstGeom prst="rect">
            <a:avLst/>
          </a:prstGeom>
          <a:noFill/>
          <a:ln w="9525">
            <a:noFill/>
            <a:miter lim="800000"/>
            <a:headEnd/>
            <a:tailEnd/>
          </a:ln>
          <a:effectLst>
            <a:outerShdw blurRad="50800" dist="50800" dir="5400000" algn="ctr" rotWithShape="0">
              <a:srgbClr val="000000">
                <a:alpha val="99000"/>
              </a:srgbClr>
            </a:outerShdw>
          </a:effectLst>
        </p:spPr>
      </p:pic>
      <p:sp>
        <p:nvSpPr>
          <p:cNvPr id="9" name="Freeform 8"/>
          <p:cNvSpPr/>
          <p:nvPr/>
        </p:nvSpPr>
        <p:spPr>
          <a:xfrm>
            <a:off x="6169819" y="4029075"/>
            <a:ext cx="188119" cy="904875"/>
          </a:xfrm>
          <a:custGeom>
            <a:avLst/>
            <a:gdLst>
              <a:gd name="connsiteX0" fmla="*/ 30956 w 188119"/>
              <a:gd name="connsiteY0" fmla="*/ 0 h 904875"/>
              <a:gd name="connsiteX1" fmla="*/ 35719 w 188119"/>
              <a:gd name="connsiteY1" fmla="*/ 52388 h 904875"/>
              <a:gd name="connsiteX2" fmla="*/ 0 w 188119"/>
              <a:gd name="connsiteY2" fmla="*/ 50006 h 904875"/>
              <a:gd name="connsiteX3" fmla="*/ 11906 w 188119"/>
              <a:gd name="connsiteY3" fmla="*/ 366713 h 904875"/>
              <a:gd name="connsiteX4" fmla="*/ 42862 w 188119"/>
              <a:gd name="connsiteY4" fmla="*/ 416719 h 904875"/>
              <a:gd name="connsiteX5" fmla="*/ 59531 w 188119"/>
              <a:gd name="connsiteY5" fmla="*/ 526256 h 904875"/>
              <a:gd name="connsiteX6" fmla="*/ 61912 w 188119"/>
              <a:gd name="connsiteY6" fmla="*/ 600075 h 904875"/>
              <a:gd name="connsiteX7" fmla="*/ 61912 w 188119"/>
              <a:gd name="connsiteY7" fmla="*/ 628650 h 904875"/>
              <a:gd name="connsiteX8" fmla="*/ 78581 w 188119"/>
              <a:gd name="connsiteY8" fmla="*/ 681038 h 904875"/>
              <a:gd name="connsiteX9" fmla="*/ 119062 w 188119"/>
              <a:gd name="connsiteY9" fmla="*/ 719138 h 904875"/>
              <a:gd name="connsiteX10" fmla="*/ 133350 w 188119"/>
              <a:gd name="connsiteY10" fmla="*/ 769144 h 904875"/>
              <a:gd name="connsiteX11" fmla="*/ 142875 w 188119"/>
              <a:gd name="connsiteY11" fmla="*/ 821531 h 904875"/>
              <a:gd name="connsiteX12" fmla="*/ 166687 w 188119"/>
              <a:gd name="connsiteY12" fmla="*/ 852488 h 904875"/>
              <a:gd name="connsiteX13" fmla="*/ 166687 w 188119"/>
              <a:gd name="connsiteY13" fmla="*/ 885825 h 904875"/>
              <a:gd name="connsiteX14" fmla="*/ 188119 w 188119"/>
              <a:gd name="connsiteY14" fmla="*/ 904875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19" h="904875">
                <a:moveTo>
                  <a:pt x="30956" y="0"/>
                </a:moveTo>
                <a:lnTo>
                  <a:pt x="35719" y="52388"/>
                </a:lnTo>
                <a:lnTo>
                  <a:pt x="0" y="50006"/>
                </a:lnTo>
                <a:lnTo>
                  <a:pt x="11906" y="366713"/>
                </a:lnTo>
                <a:lnTo>
                  <a:pt x="42862" y="416719"/>
                </a:lnTo>
                <a:lnTo>
                  <a:pt x="59531" y="526256"/>
                </a:lnTo>
                <a:cubicBezTo>
                  <a:pt x="60325" y="550862"/>
                  <a:pt x="61118" y="575469"/>
                  <a:pt x="61912" y="600075"/>
                </a:cubicBezTo>
                <a:lnTo>
                  <a:pt x="61912" y="628650"/>
                </a:lnTo>
                <a:lnTo>
                  <a:pt x="78581" y="681038"/>
                </a:lnTo>
                <a:lnTo>
                  <a:pt x="119062" y="719138"/>
                </a:lnTo>
                <a:lnTo>
                  <a:pt x="133350" y="769144"/>
                </a:lnTo>
                <a:lnTo>
                  <a:pt x="142875" y="821531"/>
                </a:lnTo>
                <a:lnTo>
                  <a:pt x="166687" y="852488"/>
                </a:lnTo>
                <a:lnTo>
                  <a:pt x="166687" y="885825"/>
                </a:lnTo>
                <a:lnTo>
                  <a:pt x="188119" y="904875"/>
                </a:lnTo>
              </a:path>
            </a:pathLst>
          </a:custGeom>
          <a:ln w="381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92D050"/>
              </a:solidFill>
            </a:endParaRPr>
          </a:p>
        </p:txBody>
      </p:sp>
      <p:sp>
        <p:nvSpPr>
          <p:cNvPr id="10" name="Freeform 9"/>
          <p:cNvSpPr/>
          <p:nvPr/>
        </p:nvSpPr>
        <p:spPr>
          <a:xfrm>
            <a:off x="6360319" y="4929188"/>
            <a:ext cx="1021556" cy="1238250"/>
          </a:xfrm>
          <a:custGeom>
            <a:avLst/>
            <a:gdLst>
              <a:gd name="connsiteX0" fmla="*/ 0 w 1021556"/>
              <a:gd name="connsiteY0" fmla="*/ 0 h 1238250"/>
              <a:gd name="connsiteX1" fmla="*/ 26194 w 1021556"/>
              <a:gd name="connsiteY1" fmla="*/ 50006 h 1238250"/>
              <a:gd name="connsiteX2" fmla="*/ 30956 w 1021556"/>
              <a:gd name="connsiteY2" fmla="*/ 92868 h 1238250"/>
              <a:gd name="connsiteX3" fmla="*/ 240506 w 1021556"/>
              <a:gd name="connsiteY3" fmla="*/ 300037 h 1238250"/>
              <a:gd name="connsiteX4" fmla="*/ 376237 w 1021556"/>
              <a:gd name="connsiteY4" fmla="*/ 402431 h 1238250"/>
              <a:gd name="connsiteX5" fmla="*/ 450056 w 1021556"/>
              <a:gd name="connsiteY5" fmla="*/ 502443 h 1238250"/>
              <a:gd name="connsiteX6" fmla="*/ 454819 w 1021556"/>
              <a:gd name="connsiteY6" fmla="*/ 561975 h 1238250"/>
              <a:gd name="connsiteX7" fmla="*/ 421481 w 1021556"/>
              <a:gd name="connsiteY7" fmla="*/ 652462 h 1238250"/>
              <a:gd name="connsiteX8" fmla="*/ 440531 w 1021556"/>
              <a:gd name="connsiteY8" fmla="*/ 969168 h 1238250"/>
              <a:gd name="connsiteX9" fmla="*/ 545306 w 1021556"/>
              <a:gd name="connsiteY9" fmla="*/ 1109662 h 1238250"/>
              <a:gd name="connsiteX10" fmla="*/ 604837 w 1021556"/>
              <a:gd name="connsiteY10" fmla="*/ 1128712 h 1238250"/>
              <a:gd name="connsiteX11" fmla="*/ 728662 w 1021556"/>
              <a:gd name="connsiteY11" fmla="*/ 1140618 h 1238250"/>
              <a:gd name="connsiteX12" fmla="*/ 1021556 w 1021556"/>
              <a:gd name="connsiteY12" fmla="*/ 123825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556" h="1238250">
                <a:moveTo>
                  <a:pt x="0" y="0"/>
                </a:moveTo>
                <a:lnTo>
                  <a:pt x="26194" y="50006"/>
                </a:lnTo>
                <a:lnTo>
                  <a:pt x="30956" y="92868"/>
                </a:lnTo>
                <a:lnTo>
                  <a:pt x="240506" y="300037"/>
                </a:lnTo>
                <a:lnTo>
                  <a:pt x="376237" y="402431"/>
                </a:lnTo>
                <a:lnTo>
                  <a:pt x="450056" y="502443"/>
                </a:lnTo>
                <a:lnTo>
                  <a:pt x="454819" y="561975"/>
                </a:lnTo>
                <a:lnTo>
                  <a:pt x="421481" y="652462"/>
                </a:lnTo>
                <a:lnTo>
                  <a:pt x="440531" y="969168"/>
                </a:lnTo>
                <a:lnTo>
                  <a:pt x="545306" y="1109662"/>
                </a:lnTo>
                <a:lnTo>
                  <a:pt x="604837" y="1128712"/>
                </a:lnTo>
                <a:lnTo>
                  <a:pt x="728662" y="1140618"/>
                </a:lnTo>
                <a:lnTo>
                  <a:pt x="1021556" y="123825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Freeform 11"/>
          <p:cNvSpPr/>
          <p:nvPr/>
        </p:nvSpPr>
        <p:spPr>
          <a:xfrm>
            <a:off x="6050756" y="1219200"/>
            <a:ext cx="100013" cy="985838"/>
          </a:xfrm>
          <a:custGeom>
            <a:avLst/>
            <a:gdLst>
              <a:gd name="connsiteX0" fmla="*/ 14288 w 100013"/>
              <a:gd name="connsiteY0" fmla="*/ 0 h 985838"/>
              <a:gd name="connsiteX1" fmla="*/ 50007 w 100013"/>
              <a:gd name="connsiteY1" fmla="*/ 100013 h 985838"/>
              <a:gd name="connsiteX2" fmla="*/ 76200 w 100013"/>
              <a:gd name="connsiteY2" fmla="*/ 130969 h 985838"/>
              <a:gd name="connsiteX3" fmla="*/ 78582 w 100013"/>
              <a:gd name="connsiteY3" fmla="*/ 169069 h 985838"/>
              <a:gd name="connsiteX4" fmla="*/ 45244 w 100013"/>
              <a:gd name="connsiteY4" fmla="*/ 254794 h 985838"/>
              <a:gd name="connsiteX5" fmla="*/ 45244 w 100013"/>
              <a:gd name="connsiteY5" fmla="*/ 278606 h 985838"/>
              <a:gd name="connsiteX6" fmla="*/ 21432 w 100013"/>
              <a:gd name="connsiteY6" fmla="*/ 333375 h 985838"/>
              <a:gd name="connsiteX7" fmla="*/ 42863 w 100013"/>
              <a:gd name="connsiteY7" fmla="*/ 388144 h 985838"/>
              <a:gd name="connsiteX8" fmla="*/ 40482 w 100013"/>
              <a:gd name="connsiteY8" fmla="*/ 454819 h 985838"/>
              <a:gd name="connsiteX9" fmla="*/ 76200 w 100013"/>
              <a:gd name="connsiteY9" fmla="*/ 588169 h 985838"/>
              <a:gd name="connsiteX10" fmla="*/ 100013 w 100013"/>
              <a:gd name="connsiteY10" fmla="*/ 642938 h 985838"/>
              <a:gd name="connsiteX11" fmla="*/ 80963 w 100013"/>
              <a:gd name="connsiteY11" fmla="*/ 671513 h 985838"/>
              <a:gd name="connsiteX12" fmla="*/ 35719 w 100013"/>
              <a:gd name="connsiteY12" fmla="*/ 697706 h 985838"/>
              <a:gd name="connsiteX13" fmla="*/ 35719 w 100013"/>
              <a:gd name="connsiteY13" fmla="*/ 731044 h 985838"/>
              <a:gd name="connsiteX14" fmla="*/ 64294 w 100013"/>
              <a:gd name="connsiteY14" fmla="*/ 828675 h 985838"/>
              <a:gd name="connsiteX15" fmla="*/ 40482 w 100013"/>
              <a:gd name="connsiteY15" fmla="*/ 857250 h 985838"/>
              <a:gd name="connsiteX16" fmla="*/ 35719 w 100013"/>
              <a:gd name="connsiteY16" fmla="*/ 878681 h 985838"/>
              <a:gd name="connsiteX17" fmla="*/ 9525 w 100013"/>
              <a:gd name="connsiteY17" fmla="*/ 883444 h 985838"/>
              <a:gd name="connsiteX18" fmla="*/ 0 w 100013"/>
              <a:gd name="connsiteY18" fmla="*/ 909638 h 985838"/>
              <a:gd name="connsiteX19" fmla="*/ 19050 w 100013"/>
              <a:gd name="connsiteY19" fmla="*/ 954881 h 985838"/>
              <a:gd name="connsiteX20" fmla="*/ 16669 w 100013"/>
              <a:gd name="connsiteY20" fmla="*/ 985838 h 98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13" h="985838">
                <a:moveTo>
                  <a:pt x="14288" y="0"/>
                </a:moveTo>
                <a:lnTo>
                  <a:pt x="50007" y="100013"/>
                </a:lnTo>
                <a:lnTo>
                  <a:pt x="76200" y="130969"/>
                </a:lnTo>
                <a:lnTo>
                  <a:pt x="78582" y="169069"/>
                </a:lnTo>
                <a:lnTo>
                  <a:pt x="45244" y="254794"/>
                </a:lnTo>
                <a:lnTo>
                  <a:pt x="45244" y="278606"/>
                </a:lnTo>
                <a:lnTo>
                  <a:pt x="21432" y="333375"/>
                </a:lnTo>
                <a:lnTo>
                  <a:pt x="42863" y="388144"/>
                </a:lnTo>
                <a:cubicBezTo>
                  <a:pt x="42069" y="410369"/>
                  <a:pt x="41276" y="432594"/>
                  <a:pt x="40482" y="454819"/>
                </a:cubicBezTo>
                <a:lnTo>
                  <a:pt x="76200" y="588169"/>
                </a:lnTo>
                <a:lnTo>
                  <a:pt x="100013" y="642938"/>
                </a:lnTo>
                <a:lnTo>
                  <a:pt x="80963" y="671513"/>
                </a:lnTo>
                <a:lnTo>
                  <a:pt x="35719" y="697706"/>
                </a:lnTo>
                <a:lnTo>
                  <a:pt x="35719" y="731044"/>
                </a:lnTo>
                <a:lnTo>
                  <a:pt x="64294" y="828675"/>
                </a:lnTo>
                <a:lnTo>
                  <a:pt x="40482" y="857250"/>
                </a:lnTo>
                <a:lnTo>
                  <a:pt x="35719" y="878681"/>
                </a:lnTo>
                <a:lnTo>
                  <a:pt x="9525" y="883444"/>
                </a:lnTo>
                <a:lnTo>
                  <a:pt x="0" y="909638"/>
                </a:lnTo>
                <a:lnTo>
                  <a:pt x="19050" y="954881"/>
                </a:lnTo>
                <a:lnTo>
                  <a:pt x="16669" y="985838"/>
                </a:lnTo>
              </a:path>
            </a:pathLst>
          </a:custGeom>
          <a:ln w="34925">
            <a:solidFill>
              <a:srgbClr val="49D4D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9D4DB"/>
              </a:solidFill>
            </a:endParaRPr>
          </a:p>
        </p:txBody>
      </p:sp>
      <p:sp>
        <p:nvSpPr>
          <p:cNvPr id="13" name="Freeform 12"/>
          <p:cNvSpPr/>
          <p:nvPr/>
        </p:nvSpPr>
        <p:spPr>
          <a:xfrm>
            <a:off x="6069806" y="2202656"/>
            <a:ext cx="57150" cy="395288"/>
          </a:xfrm>
          <a:custGeom>
            <a:avLst/>
            <a:gdLst>
              <a:gd name="connsiteX0" fmla="*/ 0 w 57150"/>
              <a:gd name="connsiteY0" fmla="*/ 0 h 395288"/>
              <a:gd name="connsiteX1" fmla="*/ 33338 w 57150"/>
              <a:gd name="connsiteY1" fmla="*/ 50007 h 395288"/>
              <a:gd name="connsiteX2" fmla="*/ 38100 w 57150"/>
              <a:gd name="connsiteY2" fmla="*/ 109538 h 395288"/>
              <a:gd name="connsiteX3" fmla="*/ 50007 w 57150"/>
              <a:gd name="connsiteY3" fmla="*/ 121444 h 395288"/>
              <a:gd name="connsiteX4" fmla="*/ 19050 w 57150"/>
              <a:gd name="connsiteY4" fmla="*/ 142875 h 395288"/>
              <a:gd name="connsiteX5" fmla="*/ 9525 w 57150"/>
              <a:gd name="connsiteY5" fmla="*/ 169069 h 395288"/>
              <a:gd name="connsiteX6" fmla="*/ 21432 w 57150"/>
              <a:gd name="connsiteY6" fmla="*/ 204788 h 395288"/>
              <a:gd name="connsiteX7" fmla="*/ 47625 w 57150"/>
              <a:gd name="connsiteY7" fmla="*/ 235744 h 395288"/>
              <a:gd name="connsiteX8" fmla="*/ 47625 w 57150"/>
              <a:gd name="connsiteY8" fmla="*/ 342900 h 395288"/>
              <a:gd name="connsiteX9" fmla="*/ 57150 w 57150"/>
              <a:gd name="connsiteY9" fmla="*/ 376238 h 395288"/>
              <a:gd name="connsiteX10" fmla="*/ 57150 w 57150"/>
              <a:gd name="connsiteY10" fmla="*/ 395288 h 39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395288">
                <a:moveTo>
                  <a:pt x="0" y="0"/>
                </a:moveTo>
                <a:lnTo>
                  <a:pt x="33338" y="50007"/>
                </a:lnTo>
                <a:lnTo>
                  <a:pt x="38100" y="109538"/>
                </a:lnTo>
                <a:lnTo>
                  <a:pt x="50007" y="121444"/>
                </a:lnTo>
                <a:lnTo>
                  <a:pt x="19050" y="142875"/>
                </a:lnTo>
                <a:lnTo>
                  <a:pt x="9525" y="169069"/>
                </a:lnTo>
                <a:lnTo>
                  <a:pt x="21432" y="204788"/>
                </a:lnTo>
                <a:lnTo>
                  <a:pt x="47625" y="235744"/>
                </a:lnTo>
                <a:lnTo>
                  <a:pt x="47625" y="342900"/>
                </a:lnTo>
                <a:lnTo>
                  <a:pt x="57150" y="376238"/>
                </a:lnTo>
                <a:lnTo>
                  <a:pt x="57150" y="395288"/>
                </a:lnTo>
              </a:path>
            </a:pathLst>
          </a:custGeom>
          <a:ln w="34925">
            <a:solidFill>
              <a:srgbClr val="99FF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6055519" y="2600325"/>
            <a:ext cx="178594" cy="1226344"/>
          </a:xfrm>
          <a:custGeom>
            <a:avLst/>
            <a:gdLst>
              <a:gd name="connsiteX0" fmla="*/ 71437 w 178594"/>
              <a:gd name="connsiteY0" fmla="*/ 0 h 1226344"/>
              <a:gd name="connsiteX1" fmla="*/ 88106 w 178594"/>
              <a:gd name="connsiteY1" fmla="*/ 47625 h 1226344"/>
              <a:gd name="connsiteX2" fmla="*/ 61912 w 178594"/>
              <a:gd name="connsiteY2" fmla="*/ 192881 h 1226344"/>
              <a:gd name="connsiteX3" fmla="*/ 83344 w 178594"/>
              <a:gd name="connsiteY3" fmla="*/ 235744 h 1226344"/>
              <a:gd name="connsiteX4" fmla="*/ 66675 w 178594"/>
              <a:gd name="connsiteY4" fmla="*/ 285750 h 1226344"/>
              <a:gd name="connsiteX5" fmla="*/ 73819 w 178594"/>
              <a:gd name="connsiteY5" fmla="*/ 316706 h 1226344"/>
              <a:gd name="connsiteX6" fmla="*/ 52387 w 178594"/>
              <a:gd name="connsiteY6" fmla="*/ 338138 h 1226344"/>
              <a:gd name="connsiteX7" fmla="*/ 19050 w 178594"/>
              <a:gd name="connsiteY7" fmla="*/ 338138 h 1226344"/>
              <a:gd name="connsiteX8" fmla="*/ 4762 w 178594"/>
              <a:gd name="connsiteY8" fmla="*/ 376238 h 1226344"/>
              <a:gd name="connsiteX9" fmla="*/ 0 w 178594"/>
              <a:gd name="connsiteY9" fmla="*/ 483394 h 1226344"/>
              <a:gd name="connsiteX10" fmla="*/ 21431 w 178594"/>
              <a:gd name="connsiteY10" fmla="*/ 538163 h 1226344"/>
              <a:gd name="connsiteX11" fmla="*/ 11906 w 178594"/>
              <a:gd name="connsiteY11" fmla="*/ 695325 h 1226344"/>
              <a:gd name="connsiteX12" fmla="*/ 23812 w 178594"/>
              <a:gd name="connsiteY12" fmla="*/ 721519 h 1226344"/>
              <a:gd name="connsiteX13" fmla="*/ 61912 w 178594"/>
              <a:gd name="connsiteY13" fmla="*/ 721519 h 1226344"/>
              <a:gd name="connsiteX14" fmla="*/ 71437 w 178594"/>
              <a:gd name="connsiteY14" fmla="*/ 900113 h 1226344"/>
              <a:gd name="connsiteX15" fmla="*/ 90487 w 178594"/>
              <a:gd name="connsiteY15" fmla="*/ 926306 h 1226344"/>
              <a:gd name="connsiteX16" fmla="*/ 128587 w 178594"/>
              <a:gd name="connsiteY16" fmla="*/ 907256 h 1226344"/>
              <a:gd name="connsiteX17" fmla="*/ 138112 w 178594"/>
              <a:gd name="connsiteY17" fmla="*/ 931069 h 1226344"/>
              <a:gd name="connsiteX18" fmla="*/ 121444 w 178594"/>
              <a:gd name="connsiteY18" fmla="*/ 957263 h 1226344"/>
              <a:gd name="connsiteX19" fmla="*/ 142875 w 178594"/>
              <a:gd name="connsiteY19" fmla="*/ 1000125 h 1226344"/>
              <a:gd name="connsiteX20" fmla="*/ 150019 w 178594"/>
              <a:gd name="connsiteY20" fmla="*/ 1057275 h 1226344"/>
              <a:gd name="connsiteX21" fmla="*/ 116681 w 178594"/>
              <a:gd name="connsiteY21" fmla="*/ 1116806 h 1226344"/>
              <a:gd name="connsiteX22" fmla="*/ 126206 w 178594"/>
              <a:gd name="connsiteY22" fmla="*/ 1157288 h 1226344"/>
              <a:gd name="connsiteX23" fmla="*/ 111919 w 178594"/>
              <a:gd name="connsiteY23" fmla="*/ 1185863 h 1226344"/>
              <a:gd name="connsiteX24" fmla="*/ 147637 w 178594"/>
              <a:gd name="connsiteY24" fmla="*/ 1219200 h 1226344"/>
              <a:gd name="connsiteX25" fmla="*/ 178594 w 178594"/>
              <a:gd name="connsiteY25" fmla="*/ 1226344 h 122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8594" h="1226344">
                <a:moveTo>
                  <a:pt x="71437" y="0"/>
                </a:moveTo>
                <a:lnTo>
                  <a:pt x="88106" y="47625"/>
                </a:lnTo>
                <a:lnTo>
                  <a:pt x="61912" y="192881"/>
                </a:lnTo>
                <a:lnTo>
                  <a:pt x="83344" y="235744"/>
                </a:lnTo>
                <a:lnTo>
                  <a:pt x="66675" y="285750"/>
                </a:lnTo>
                <a:lnTo>
                  <a:pt x="73819" y="316706"/>
                </a:lnTo>
                <a:lnTo>
                  <a:pt x="52387" y="338138"/>
                </a:lnTo>
                <a:lnTo>
                  <a:pt x="19050" y="338138"/>
                </a:lnTo>
                <a:lnTo>
                  <a:pt x="4762" y="376238"/>
                </a:lnTo>
                <a:lnTo>
                  <a:pt x="0" y="483394"/>
                </a:lnTo>
                <a:lnTo>
                  <a:pt x="21431" y="538163"/>
                </a:lnTo>
                <a:lnTo>
                  <a:pt x="11906" y="695325"/>
                </a:lnTo>
                <a:lnTo>
                  <a:pt x="23812" y="721519"/>
                </a:lnTo>
                <a:lnTo>
                  <a:pt x="61912" y="721519"/>
                </a:lnTo>
                <a:lnTo>
                  <a:pt x="71437" y="900113"/>
                </a:lnTo>
                <a:lnTo>
                  <a:pt x="90487" y="926306"/>
                </a:lnTo>
                <a:lnTo>
                  <a:pt x="128587" y="907256"/>
                </a:lnTo>
                <a:lnTo>
                  <a:pt x="138112" y="931069"/>
                </a:lnTo>
                <a:lnTo>
                  <a:pt x="121444" y="957263"/>
                </a:lnTo>
                <a:lnTo>
                  <a:pt x="142875" y="1000125"/>
                </a:lnTo>
                <a:lnTo>
                  <a:pt x="150019" y="1057275"/>
                </a:lnTo>
                <a:lnTo>
                  <a:pt x="116681" y="1116806"/>
                </a:lnTo>
                <a:lnTo>
                  <a:pt x="126206" y="1157288"/>
                </a:lnTo>
                <a:lnTo>
                  <a:pt x="111919" y="1185863"/>
                </a:lnTo>
                <a:lnTo>
                  <a:pt x="147637" y="1219200"/>
                </a:lnTo>
                <a:lnTo>
                  <a:pt x="178594" y="1226344"/>
                </a:lnTo>
              </a:path>
            </a:pathLst>
          </a:cu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7384256" y="6169819"/>
            <a:ext cx="361950" cy="157162"/>
          </a:xfrm>
          <a:custGeom>
            <a:avLst/>
            <a:gdLst>
              <a:gd name="connsiteX0" fmla="*/ 361950 w 361950"/>
              <a:gd name="connsiteY0" fmla="*/ 119062 h 157162"/>
              <a:gd name="connsiteX1" fmla="*/ 321469 w 361950"/>
              <a:gd name="connsiteY1" fmla="*/ 157162 h 157162"/>
              <a:gd name="connsiteX2" fmla="*/ 280988 w 361950"/>
              <a:gd name="connsiteY2" fmla="*/ 152400 h 157162"/>
              <a:gd name="connsiteX3" fmla="*/ 240507 w 361950"/>
              <a:gd name="connsiteY3" fmla="*/ 121444 h 157162"/>
              <a:gd name="connsiteX4" fmla="*/ 159544 w 361950"/>
              <a:gd name="connsiteY4" fmla="*/ 88106 h 157162"/>
              <a:gd name="connsiteX5" fmla="*/ 121444 w 361950"/>
              <a:gd name="connsiteY5" fmla="*/ 57150 h 157162"/>
              <a:gd name="connsiteX6" fmla="*/ 0 w 361950"/>
              <a:gd name="connsiteY6" fmla="*/ 0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950" h="157162">
                <a:moveTo>
                  <a:pt x="361950" y="119062"/>
                </a:moveTo>
                <a:lnTo>
                  <a:pt x="321469" y="157162"/>
                </a:lnTo>
                <a:lnTo>
                  <a:pt x="280988" y="152400"/>
                </a:lnTo>
                <a:lnTo>
                  <a:pt x="240507" y="121444"/>
                </a:lnTo>
                <a:lnTo>
                  <a:pt x="159544" y="88106"/>
                </a:lnTo>
                <a:lnTo>
                  <a:pt x="121444" y="57150"/>
                </a:lnTo>
                <a:lnTo>
                  <a:pt x="0" y="0"/>
                </a:lnTo>
              </a:path>
            </a:pathLst>
          </a:custGeom>
          <a:ln w="38100">
            <a:solidFill>
              <a:srgbClr val="FF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66FF"/>
              </a:solidFill>
            </a:endParaRPr>
          </a:p>
        </p:txBody>
      </p:sp>
      <p:sp>
        <p:nvSpPr>
          <p:cNvPr id="19" name="TextBox 18"/>
          <p:cNvSpPr txBox="1"/>
          <p:nvPr/>
        </p:nvSpPr>
        <p:spPr>
          <a:xfrm>
            <a:off x="5562600" y="1600200"/>
            <a:ext cx="575799" cy="261610"/>
          </a:xfrm>
          <a:prstGeom prst="rect">
            <a:avLst/>
          </a:prstGeom>
          <a:noFill/>
        </p:spPr>
        <p:txBody>
          <a:bodyPr wrap="none" rtlCol="0">
            <a:spAutoFit/>
          </a:bodyPr>
          <a:lstStyle/>
          <a:p>
            <a:r>
              <a:rPr lang="en-US" sz="1050" b="1" dirty="0" smtClean="0">
                <a:solidFill>
                  <a:srgbClr val="49D4DB"/>
                </a:solidFill>
              </a:rPr>
              <a:t>LD1G</a:t>
            </a:r>
            <a:endParaRPr lang="en-US" sz="1050" b="1" dirty="0">
              <a:solidFill>
                <a:srgbClr val="49D4DB"/>
              </a:solidFill>
            </a:endParaRPr>
          </a:p>
        </p:txBody>
      </p:sp>
      <p:sp>
        <p:nvSpPr>
          <p:cNvPr id="20" name="TextBox 19"/>
          <p:cNvSpPr txBox="1"/>
          <p:nvPr/>
        </p:nvSpPr>
        <p:spPr>
          <a:xfrm>
            <a:off x="5596401" y="2329190"/>
            <a:ext cx="575799" cy="261610"/>
          </a:xfrm>
          <a:prstGeom prst="rect">
            <a:avLst/>
          </a:prstGeom>
          <a:noFill/>
        </p:spPr>
        <p:txBody>
          <a:bodyPr wrap="none" rtlCol="0">
            <a:spAutoFit/>
          </a:bodyPr>
          <a:lstStyle/>
          <a:p>
            <a:r>
              <a:rPr lang="en-US" sz="1050" b="1" dirty="0" smtClean="0">
                <a:solidFill>
                  <a:srgbClr val="99FF33"/>
                </a:solidFill>
              </a:rPr>
              <a:t>LD2G</a:t>
            </a:r>
            <a:endParaRPr lang="en-US" sz="1200" b="1" dirty="0"/>
          </a:p>
        </p:txBody>
      </p:sp>
      <p:sp>
        <p:nvSpPr>
          <p:cNvPr id="21" name="TextBox 20"/>
          <p:cNvSpPr txBox="1"/>
          <p:nvPr/>
        </p:nvSpPr>
        <p:spPr>
          <a:xfrm>
            <a:off x="5562600" y="3167390"/>
            <a:ext cx="497252" cy="261610"/>
          </a:xfrm>
          <a:prstGeom prst="rect">
            <a:avLst/>
          </a:prstGeom>
          <a:noFill/>
        </p:spPr>
        <p:txBody>
          <a:bodyPr wrap="none" rtlCol="0">
            <a:spAutoFit/>
          </a:bodyPr>
          <a:lstStyle/>
          <a:p>
            <a:r>
              <a:rPr lang="en-US" sz="1050" b="1" dirty="0" smtClean="0">
                <a:solidFill>
                  <a:srgbClr val="FF0000"/>
                </a:solidFill>
              </a:rPr>
              <a:t>MA1</a:t>
            </a:r>
            <a:endParaRPr lang="en-US" sz="1050" b="1" dirty="0"/>
          </a:p>
        </p:txBody>
      </p:sp>
      <p:sp>
        <p:nvSpPr>
          <p:cNvPr id="22" name="TextBox 21"/>
          <p:cNvSpPr txBox="1"/>
          <p:nvPr/>
        </p:nvSpPr>
        <p:spPr>
          <a:xfrm>
            <a:off x="6777988" y="4419600"/>
            <a:ext cx="689612" cy="261610"/>
          </a:xfrm>
          <a:prstGeom prst="rect">
            <a:avLst/>
          </a:prstGeom>
          <a:noFill/>
        </p:spPr>
        <p:txBody>
          <a:bodyPr wrap="none" rtlCol="0">
            <a:spAutoFit/>
          </a:bodyPr>
          <a:lstStyle/>
          <a:p>
            <a:r>
              <a:rPr lang="en-US" sz="1050" b="1" dirty="0" smtClean="0">
                <a:solidFill>
                  <a:srgbClr val="00B0F0"/>
                </a:solidFill>
              </a:rPr>
              <a:t>SRWLD</a:t>
            </a:r>
            <a:endParaRPr lang="en-US" sz="1050" b="1" dirty="0">
              <a:solidFill>
                <a:srgbClr val="00B0F0"/>
              </a:solidFill>
            </a:endParaRPr>
          </a:p>
        </p:txBody>
      </p:sp>
      <p:sp>
        <p:nvSpPr>
          <p:cNvPr id="23" name="TextBox 22"/>
          <p:cNvSpPr txBox="1"/>
          <p:nvPr/>
        </p:nvSpPr>
        <p:spPr>
          <a:xfrm>
            <a:off x="6934200" y="6172200"/>
            <a:ext cx="599844" cy="261610"/>
          </a:xfrm>
          <a:prstGeom prst="rect">
            <a:avLst/>
          </a:prstGeom>
          <a:noFill/>
        </p:spPr>
        <p:txBody>
          <a:bodyPr wrap="none" rtlCol="0">
            <a:spAutoFit/>
          </a:bodyPr>
          <a:lstStyle/>
          <a:p>
            <a:r>
              <a:rPr lang="en-US" sz="1050" b="1" dirty="0" smtClean="0">
                <a:solidFill>
                  <a:srgbClr val="FF66FF"/>
                </a:solidFill>
              </a:rPr>
              <a:t>RD787</a:t>
            </a:r>
            <a:endParaRPr lang="en-US" sz="1050" b="1" dirty="0">
              <a:solidFill>
                <a:srgbClr val="FF66FF"/>
              </a:solidFill>
            </a:endParaRPr>
          </a:p>
        </p:txBody>
      </p:sp>
      <p:sp>
        <p:nvSpPr>
          <p:cNvPr id="24" name="TextBox 23"/>
          <p:cNvSpPr txBox="1"/>
          <p:nvPr/>
        </p:nvSpPr>
        <p:spPr>
          <a:xfrm>
            <a:off x="6242126" y="5300990"/>
            <a:ext cx="615874" cy="261610"/>
          </a:xfrm>
          <a:prstGeom prst="rect">
            <a:avLst/>
          </a:prstGeom>
          <a:noFill/>
        </p:spPr>
        <p:txBody>
          <a:bodyPr wrap="none" rtlCol="0">
            <a:spAutoFit/>
          </a:bodyPr>
          <a:lstStyle/>
          <a:p>
            <a:r>
              <a:rPr lang="en-US" sz="1050" b="1" dirty="0" smtClean="0"/>
              <a:t>RD108</a:t>
            </a:r>
            <a:endParaRPr lang="en-US" sz="1050" b="1" dirty="0"/>
          </a:p>
        </p:txBody>
      </p:sp>
      <p:sp>
        <p:nvSpPr>
          <p:cNvPr id="25" name="TextBox 24"/>
          <p:cNvSpPr txBox="1"/>
          <p:nvPr/>
        </p:nvSpPr>
        <p:spPr>
          <a:xfrm>
            <a:off x="5672601" y="4191000"/>
            <a:ext cx="575799" cy="261610"/>
          </a:xfrm>
          <a:prstGeom prst="rect">
            <a:avLst/>
          </a:prstGeom>
          <a:noFill/>
        </p:spPr>
        <p:txBody>
          <a:bodyPr wrap="none" rtlCol="0">
            <a:spAutoFit/>
          </a:bodyPr>
          <a:lstStyle/>
          <a:p>
            <a:r>
              <a:rPr lang="en-US" sz="1050" b="1" dirty="0" smtClean="0">
                <a:solidFill>
                  <a:srgbClr val="92D050"/>
                </a:solidFill>
              </a:rPr>
              <a:t>MA12</a:t>
            </a:r>
            <a:endParaRPr lang="en-US" sz="1050" b="1" dirty="0">
              <a:solidFill>
                <a:srgbClr val="92D050"/>
              </a:solidFill>
            </a:endParaRPr>
          </a:p>
        </p:txBody>
      </p:sp>
      <p:sp>
        <p:nvSpPr>
          <p:cNvPr id="26" name="Freeform 25"/>
          <p:cNvSpPr/>
          <p:nvPr/>
        </p:nvSpPr>
        <p:spPr>
          <a:xfrm>
            <a:off x="6229350" y="3819525"/>
            <a:ext cx="942975" cy="1097756"/>
          </a:xfrm>
          <a:custGeom>
            <a:avLst/>
            <a:gdLst>
              <a:gd name="connsiteX0" fmla="*/ 0 w 942975"/>
              <a:gd name="connsiteY0" fmla="*/ 0 h 1097756"/>
              <a:gd name="connsiteX1" fmla="*/ 78581 w 942975"/>
              <a:gd name="connsiteY1" fmla="*/ 21431 h 1097756"/>
              <a:gd name="connsiteX2" fmla="*/ 109538 w 942975"/>
              <a:gd name="connsiteY2" fmla="*/ 61913 h 1097756"/>
              <a:gd name="connsiteX3" fmla="*/ 97631 w 942975"/>
              <a:gd name="connsiteY3" fmla="*/ 128588 h 1097756"/>
              <a:gd name="connsiteX4" fmla="*/ 154781 w 942975"/>
              <a:gd name="connsiteY4" fmla="*/ 169069 h 1097756"/>
              <a:gd name="connsiteX5" fmla="*/ 223838 w 942975"/>
              <a:gd name="connsiteY5" fmla="*/ 164306 h 1097756"/>
              <a:gd name="connsiteX6" fmla="*/ 278606 w 942975"/>
              <a:gd name="connsiteY6" fmla="*/ 107156 h 1097756"/>
              <a:gd name="connsiteX7" fmla="*/ 323850 w 942975"/>
              <a:gd name="connsiteY7" fmla="*/ 135731 h 1097756"/>
              <a:gd name="connsiteX8" fmla="*/ 302419 w 942975"/>
              <a:gd name="connsiteY8" fmla="*/ 185738 h 1097756"/>
              <a:gd name="connsiteX9" fmla="*/ 371475 w 942975"/>
              <a:gd name="connsiteY9" fmla="*/ 326231 h 1097756"/>
              <a:gd name="connsiteX10" fmla="*/ 447675 w 942975"/>
              <a:gd name="connsiteY10" fmla="*/ 378619 h 1097756"/>
              <a:gd name="connsiteX11" fmla="*/ 428625 w 942975"/>
              <a:gd name="connsiteY11" fmla="*/ 426244 h 1097756"/>
              <a:gd name="connsiteX12" fmla="*/ 359569 w 942975"/>
              <a:gd name="connsiteY12" fmla="*/ 426244 h 1097756"/>
              <a:gd name="connsiteX13" fmla="*/ 354806 w 942975"/>
              <a:gd name="connsiteY13" fmla="*/ 485775 h 1097756"/>
              <a:gd name="connsiteX14" fmla="*/ 478631 w 942975"/>
              <a:gd name="connsiteY14" fmla="*/ 559594 h 1097756"/>
              <a:gd name="connsiteX15" fmla="*/ 531019 w 942975"/>
              <a:gd name="connsiteY15" fmla="*/ 695325 h 1097756"/>
              <a:gd name="connsiteX16" fmla="*/ 585788 w 942975"/>
              <a:gd name="connsiteY16" fmla="*/ 731044 h 1097756"/>
              <a:gd name="connsiteX17" fmla="*/ 585788 w 942975"/>
              <a:gd name="connsiteY17" fmla="*/ 812006 h 1097756"/>
              <a:gd name="connsiteX18" fmla="*/ 619125 w 942975"/>
              <a:gd name="connsiteY18" fmla="*/ 859631 h 1097756"/>
              <a:gd name="connsiteX19" fmla="*/ 733425 w 942975"/>
              <a:gd name="connsiteY19" fmla="*/ 869156 h 1097756"/>
              <a:gd name="connsiteX20" fmla="*/ 797719 w 942975"/>
              <a:gd name="connsiteY20" fmla="*/ 845344 h 1097756"/>
              <a:gd name="connsiteX21" fmla="*/ 862013 w 942975"/>
              <a:gd name="connsiteY21" fmla="*/ 890588 h 1097756"/>
              <a:gd name="connsiteX22" fmla="*/ 857250 w 942975"/>
              <a:gd name="connsiteY22" fmla="*/ 978694 h 1097756"/>
              <a:gd name="connsiteX23" fmla="*/ 904875 w 942975"/>
              <a:gd name="connsiteY23" fmla="*/ 1038225 h 1097756"/>
              <a:gd name="connsiteX24" fmla="*/ 909638 w 942975"/>
              <a:gd name="connsiteY24" fmla="*/ 1069181 h 1097756"/>
              <a:gd name="connsiteX25" fmla="*/ 942975 w 942975"/>
              <a:gd name="connsiteY25" fmla="*/ 1097756 h 109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2975" h="1097756">
                <a:moveTo>
                  <a:pt x="0" y="0"/>
                </a:moveTo>
                <a:cubicBezTo>
                  <a:pt x="30162" y="5556"/>
                  <a:pt x="60325" y="11112"/>
                  <a:pt x="78581" y="21431"/>
                </a:cubicBezTo>
                <a:cubicBezTo>
                  <a:pt x="96837" y="31750"/>
                  <a:pt x="106363" y="44054"/>
                  <a:pt x="109538" y="61913"/>
                </a:cubicBezTo>
                <a:cubicBezTo>
                  <a:pt x="112713" y="79772"/>
                  <a:pt x="90091" y="110729"/>
                  <a:pt x="97631" y="128588"/>
                </a:cubicBezTo>
                <a:cubicBezTo>
                  <a:pt x="105171" y="146447"/>
                  <a:pt x="133747" y="163116"/>
                  <a:pt x="154781" y="169069"/>
                </a:cubicBezTo>
                <a:cubicBezTo>
                  <a:pt x="175815" y="175022"/>
                  <a:pt x="203201" y="174625"/>
                  <a:pt x="223838" y="164306"/>
                </a:cubicBezTo>
                <a:cubicBezTo>
                  <a:pt x="244476" y="153987"/>
                  <a:pt x="261937" y="111919"/>
                  <a:pt x="278606" y="107156"/>
                </a:cubicBezTo>
                <a:cubicBezTo>
                  <a:pt x="295275" y="102394"/>
                  <a:pt x="319881" y="122634"/>
                  <a:pt x="323850" y="135731"/>
                </a:cubicBezTo>
                <a:cubicBezTo>
                  <a:pt x="327819" y="148828"/>
                  <a:pt x="294482" y="153988"/>
                  <a:pt x="302419" y="185738"/>
                </a:cubicBezTo>
                <a:cubicBezTo>
                  <a:pt x="310356" y="217488"/>
                  <a:pt x="347266" y="294084"/>
                  <a:pt x="371475" y="326231"/>
                </a:cubicBezTo>
                <a:cubicBezTo>
                  <a:pt x="395684" y="358378"/>
                  <a:pt x="438150" y="361950"/>
                  <a:pt x="447675" y="378619"/>
                </a:cubicBezTo>
                <a:cubicBezTo>
                  <a:pt x="457200" y="395288"/>
                  <a:pt x="443309" y="418307"/>
                  <a:pt x="428625" y="426244"/>
                </a:cubicBezTo>
                <a:cubicBezTo>
                  <a:pt x="413941" y="434182"/>
                  <a:pt x="371872" y="416322"/>
                  <a:pt x="359569" y="426244"/>
                </a:cubicBezTo>
                <a:cubicBezTo>
                  <a:pt x="347266" y="436166"/>
                  <a:pt x="334962" y="463550"/>
                  <a:pt x="354806" y="485775"/>
                </a:cubicBezTo>
                <a:cubicBezTo>
                  <a:pt x="374650" y="508000"/>
                  <a:pt x="449262" y="524669"/>
                  <a:pt x="478631" y="559594"/>
                </a:cubicBezTo>
                <a:cubicBezTo>
                  <a:pt x="508000" y="594519"/>
                  <a:pt x="513160" y="666750"/>
                  <a:pt x="531019" y="695325"/>
                </a:cubicBezTo>
                <a:cubicBezTo>
                  <a:pt x="548878" y="723900"/>
                  <a:pt x="576660" y="711597"/>
                  <a:pt x="585788" y="731044"/>
                </a:cubicBezTo>
                <a:cubicBezTo>
                  <a:pt x="594916" y="750491"/>
                  <a:pt x="580232" y="790575"/>
                  <a:pt x="585788" y="812006"/>
                </a:cubicBezTo>
                <a:cubicBezTo>
                  <a:pt x="591344" y="833437"/>
                  <a:pt x="594519" y="850106"/>
                  <a:pt x="619125" y="859631"/>
                </a:cubicBezTo>
                <a:cubicBezTo>
                  <a:pt x="643731" y="869156"/>
                  <a:pt x="703659" y="871537"/>
                  <a:pt x="733425" y="869156"/>
                </a:cubicBezTo>
                <a:cubicBezTo>
                  <a:pt x="763191" y="866775"/>
                  <a:pt x="776288" y="841772"/>
                  <a:pt x="797719" y="845344"/>
                </a:cubicBezTo>
                <a:cubicBezTo>
                  <a:pt x="819150" y="848916"/>
                  <a:pt x="852091" y="868363"/>
                  <a:pt x="862013" y="890588"/>
                </a:cubicBezTo>
                <a:cubicBezTo>
                  <a:pt x="871935" y="912813"/>
                  <a:pt x="850106" y="954088"/>
                  <a:pt x="857250" y="978694"/>
                </a:cubicBezTo>
                <a:cubicBezTo>
                  <a:pt x="864394" y="1003300"/>
                  <a:pt x="896144" y="1023144"/>
                  <a:pt x="904875" y="1038225"/>
                </a:cubicBezTo>
                <a:cubicBezTo>
                  <a:pt x="913606" y="1053306"/>
                  <a:pt x="903288" y="1059259"/>
                  <a:pt x="909638" y="1069181"/>
                </a:cubicBezTo>
                <a:cubicBezTo>
                  <a:pt x="915988" y="1079103"/>
                  <a:pt x="929481" y="1088429"/>
                  <a:pt x="942975" y="1097756"/>
                </a:cubicBezTo>
              </a:path>
            </a:pathLst>
          </a:cu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7121127" y="4919663"/>
            <a:ext cx="627063" cy="1373981"/>
          </a:xfrm>
          <a:custGeom>
            <a:avLst/>
            <a:gdLst>
              <a:gd name="connsiteX0" fmla="*/ 48816 w 708422"/>
              <a:gd name="connsiteY0" fmla="*/ 0 h 1450181"/>
              <a:gd name="connsiteX1" fmla="*/ 67866 w 708422"/>
              <a:gd name="connsiteY1" fmla="*/ 54768 h 1450181"/>
              <a:gd name="connsiteX2" fmla="*/ 51197 w 708422"/>
              <a:gd name="connsiteY2" fmla="*/ 100012 h 1450181"/>
              <a:gd name="connsiteX3" fmla="*/ 198835 w 708422"/>
              <a:gd name="connsiteY3" fmla="*/ 185737 h 1450181"/>
              <a:gd name="connsiteX4" fmla="*/ 141685 w 708422"/>
              <a:gd name="connsiteY4" fmla="*/ 230981 h 1450181"/>
              <a:gd name="connsiteX5" fmla="*/ 94060 w 708422"/>
              <a:gd name="connsiteY5" fmla="*/ 240506 h 1450181"/>
              <a:gd name="connsiteX6" fmla="*/ 77391 w 708422"/>
              <a:gd name="connsiteY6" fmla="*/ 328612 h 1450181"/>
              <a:gd name="connsiteX7" fmla="*/ 20241 w 708422"/>
              <a:gd name="connsiteY7" fmla="*/ 361950 h 1450181"/>
              <a:gd name="connsiteX8" fmla="*/ 36910 w 708422"/>
              <a:gd name="connsiteY8" fmla="*/ 416718 h 1450181"/>
              <a:gd name="connsiteX9" fmla="*/ 3572 w 708422"/>
              <a:gd name="connsiteY9" fmla="*/ 452437 h 1450181"/>
              <a:gd name="connsiteX10" fmla="*/ 58341 w 708422"/>
              <a:gd name="connsiteY10" fmla="*/ 561975 h 1450181"/>
              <a:gd name="connsiteX11" fmla="*/ 41672 w 708422"/>
              <a:gd name="connsiteY11" fmla="*/ 640556 h 1450181"/>
              <a:gd name="connsiteX12" fmla="*/ 77391 w 708422"/>
              <a:gd name="connsiteY12" fmla="*/ 685800 h 1450181"/>
              <a:gd name="connsiteX13" fmla="*/ 132160 w 708422"/>
              <a:gd name="connsiteY13" fmla="*/ 695325 h 1450181"/>
              <a:gd name="connsiteX14" fmla="*/ 146447 w 708422"/>
              <a:gd name="connsiteY14" fmla="*/ 726281 h 1450181"/>
              <a:gd name="connsiteX15" fmla="*/ 189310 w 708422"/>
              <a:gd name="connsiteY15" fmla="*/ 754856 h 1450181"/>
              <a:gd name="connsiteX16" fmla="*/ 191691 w 708422"/>
              <a:gd name="connsiteY16" fmla="*/ 804862 h 1450181"/>
              <a:gd name="connsiteX17" fmla="*/ 139303 w 708422"/>
              <a:gd name="connsiteY17" fmla="*/ 897731 h 1450181"/>
              <a:gd name="connsiteX18" fmla="*/ 215503 w 708422"/>
              <a:gd name="connsiteY18" fmla="*/ 971550 h 1450181"/>
              <a:gd name="connsiteX19" fmla="*/ 229791 w 708422"/>
              <a:gd name="connsiteY19" fmla="*/ 1012031 h 1450181"/>
              <a:gd name="connsiteX20" fmla="*/ 275035 w 708422"/>
              <a:gd name="connsiteY20" fmla="*/ 997743 h 1450181"/>
              <a:gd name="connsiteX21" fmla="*/ 308372 w 708422"/>
              <a:gd name="connsiteY21" fmla="*/ 1031081 h 1450181"/>
              <a:gd name="connsiteX22" fmla="*/ 398860 w 708422"/>
              <a:gd name="connsiteY22" fmla="*/ 1000125 h 1450181"/>
              <a:gd name="connsiteX23" fmla="*/ 446485 w 708422"/>
              <a:gd name="connsiteY23" fmla="*/ 995362 h 1450181"/>
              <a:gd name="connsiteX24" fmla="*/ 453628 w 708422"/>
              <a:gd name="connsiteY24" fmla="*/ 964406 h 1450181"/>
              <a:gd name="connsiteX25" fmla="*/ 472678 w 708422"/>
              <a:gd name="connsiteY25" fmla="*/ 957262 h 1450181"/>
              <a:gd name="connsiteX26" fmla="*/ 486966 w 708422"/>
              <a:gd name="connsiteY26" fmla="*/ 978693 h 1450181"/>
              <a:gd name="connsiteX27" fmla="*/ 575072 w 708422"/>
              <a:gd name="connsiteY27" fmla="*/ 1014412 h 1450181"/>
              <a:gd name="connsiteX28" fmla="*/ 598885 w 708422"/>
              <a:gd name="connsiteY28" fmla="*/ 1071562 h 1450181"/>
              <a:gd name="connsiteX29" fmla="*/ 577453 w 708422"/>
              <a:gd name="connsiteY29" fmla="*/ 1154906 h 1450181"/>
              <a:gd name="connsiteX30" fmla="*/ 615553 w 708422"/>
              <a:gd name="connsiteY30" fmla="*/ 1226343 h 1450181"/>
              <a:gd name="connsiteX31" fmla="*/ 620316 w 708422"/>
              <a:gd name="connsiteY31" fmla="*/ 1373981 h 1450181"/>
              <a:gd name="connsiteX32" fmla="*/ 708422 w 708422"/>
              <a:gd name="connsiteY32" fmla="*/ 1450181 h 1450181"/>
              <a:gd name="connsiteX0" fmla="*/ 48816 w 627063"/>
              <a:gd name="connsiteY0" fmla="*/ 0 h 1404937"/>
              <a:gd name="connsiteX1" fmla="*/ 67866 w 627063"/>
              <a:gd name="connsiteY1" fmla="*/ 54768 h 1404937"/>
              <a:gd name="connsiteX2" fmla="*/ 51197 w 627063"/>
              <a:gd name="connsiteY2" fmla="*/ 100012 h 1404937"/>
              <a:gd name="connsiteX3" fmla="*/ 198835 w 627063"/>
              <a:gd name="connsiteY3" fmla="*/ 185737 h 1404937"/>
              <a:gd name="connsiteX4" fmla="*/ 141685 w 627063"/>
              <a:gd name="connsiteY4" fmla="*/ 230981 h 1404937"/>
              <a:gd name="connsiteX5" fmla="*/ 94060 w 627063"/>
              <a:gd name="connsiteY5" fmla="*/ 240506 h 1404937"/>
              <a:gd name="connsiteX6" fmla="*/ 77391 w 627063"/>
              <a:gd name="connsiteY6" fmla="*/ 328612 h 1404937"/>
              <a:gd name="connsiteX7" fmla="*/ 20241 w 627063"/>
              <a:gd name="connsiteY7" fmla="*/ 361950 h 1404937"/>
              <a:gd name="connsiteX8" fmla="*/ 36910 w 627063"/>
              <a:gd name="connsiteY8" fmla="*/ 416718 h 1404937"/>
              <a:gd name="connsiteX9" fmla="*/ 3572 w 627063"/>
              <a:gd name="connsiteY9" fmla="*/ 452437 h 1404937"/>
              <a:gd name="connsiteX10" fmla="*/ 58341 w 627063"/>
              <a:gd name="connsiteY10" fmla="*/ 561975 h 1404937"/>
              <a:gd name="connsiteX11" fmla="*/ 41672 w 627063"/>
              <a:gd name="connsiteY11" fmla="*/ 640556 h 1404937"/>
              <a:gd name="connsiteX12" fmla="*/ 77391 w 627063"/>
              <a:gd name="connsiteY12" fmla="*/ 685800 h 1404937"/>
              <a:gd name="connsiteX13" fmla="*/ 132160 w 627063"/>
              <a:gd name="connsiteY13" fmla="*/ 695325 h 1404937"/>
              <a:gd name="connsiteX14" fmla="*/ 146447 w 627063"/>
              <a:gd name="connsiteY14" fmla="*/ 726281 h 1404937"/>
              <a:gd name="connsiteX15" fmla="*/ 189310 w 627063"/>
              <a:gd name="connsiteY15" fmla="*/ 754856 h 1404937"/>
              <a:gd name="connsiteX16" fmla="*/ 191691 w 627063"/>
              <a:gd name="connsiteY16" fmla="*/ 804862 h 1404937"/>
              <a:gd name="connsiteX17" fmla="*/ 139303 w 627063"/>
              <a:gd name="connsiteY17" fmla="*/ 897731 h 1404937"/>
              <a:gd name="connsiteX18" fmla="*/ 215503 w 627063"/>
              <a:gd name="connsiteY18" fmla="*/ 971550 h 1404937"/>
              <a:gd name="connsiteX19" fmla="*/ 229791 w 627063"/>
              <a:gd name="connsiteY19" fmla="*/ 1012031 h 1404937"/>
              <a:gd name="connsiteX20" fmla="*/ 275035 w 627063"/>
              <a:gd name="connsiteY20" fmla="*/ 997743 h 1404937"/>
              <a:gd name="connsiteX21" fmla="*/ 308372 w 627063"/>
              <a:gd name="connsiteY21" fmla="*/ 1031081 h 1404937"/>
              <a:gd name="connsiteX22" fmla="*/ 398860 w 627063"/>
              <a:gd name="connsiteY22" fmla="*/ 1000125 h 1404937"/>
              <a:gd name="connsiteX23" fmla="*/ 446485 w 627063"/>
              <a:gd name="connsiteY23" fmla="*/ 995362 h 1404937"/>
              <a:gd name="connsiteX24" fmla="*/ 453628 w 627063"/>
              <a:gd name="connsiteY24" fmla="*/ 964406 h 1404937"/>
              <a:gd name="connsiteX25" fmla="*/ 472678 w 627063"/>
              <a:gd name="connsiteY25" fmla="*/ 957262 h 1404937"/>
              <a:gd name="connsiteX26" fmla="*/ 486966 w 627063"/>
              <a:gd name="connsiteY26" fmla="*/ 978693 h 1404937"/>
              <a:gd name="connsiteX27" fmla="*/ 575072 w 627063"/>
              <a:gd name="connsiteY27" fmla="*/ 1014412 h 1404937"/>
              <a:gd name="connsiteX28" fmla="*/ 598885 w 627063"/>
              <a:gd name="connsiteY28" fmla="*/ 1071562 h 1404937"/>
              <a:gd name="connsiteX29" fmla="*/ 577453 w 627063"/>
              <a:gd name="connsiteY29" fmla="*/ 1154906 h 1404937"/>
              <a:gd name="connsiteX30" fmla="*/ 615553 w 627063"/>
              <a:gd name="connsiteY30" fmla="*/ 1226343 h 1404937"/>
              <a:gd name="connsiteX31" fmla="*/ 620316 w 627063"/>
              <a:gd name="connsiteY31" fmla="*/ 1373981 h 1404937"/>
              <a:gd name="connsiteX32" fmla="*/ 575072 w 627063"/>
              <a:gd name="connsiteY32" fmla="*/ 1404937 h 1404937"/>
              <a:gd name="connsiteX0" fmla="*/ 48816 w 627063"/>
              <a:gd name="connsiteY0" fmla="*/ 0 h 1404937"/>
              <a:gd name="connsiteX1" fmla="*/ 67866 w 627063"/>
              <a:gd name="connsiteY1" fmla="*/ 54768 h 1404937"/>
              <a:gd name="connsiteX2" fmla="*/ 51197 w 627063"/>
              <a:gd name="connsiteY2" fmla="*/ 100012 h 1404937"/>
              <a:gd name="connsiteX3" fmla="*/ 198835 w 627063"/>
              <a:gd name="connsiteY3" fmla="*/ 185737 h 1404937"/>
              <a:gd name="connsiteX4" fmla="*/ 141685 w 627063"/>
              <a:gd name="connsiteY4" fmla="*/ 230981 h 1404937"/>
              <a:gd name="connsiteX5" fmla="*/ 94060 w 627063"/>
              <a:gd name="connsiteY5" fmla="*/ 240506 h 1404937"/>
              <a:gd name="connsiteX6" fmla="*/ 77391 w 627063"/>
              <a:gd name="connsiteY6" fmla="*/ 328612 h 1404937"/>
              <a:gd name="connsiteX7" fmla="*/ 20241 w 627063"/>
              <a:gd name="connsiteY7" fmla="*/ 361950 h 1404937"/>
              <a:gd name="connsiteX8" fmla="*/ 36910 w 627063"/>
              <a:gd name="connsiteY8" fmla="*/ 416718 h 1404937"/>
              <a:gd name="connsiteX9" fmla="*/ 3572 w 627063"/>
              <a:gd name="connsiteY9" fmla="*/ 452437 h 1404937"/>
              <a:gd name="connsiteX10" fmla="*/ 58341 w 627063"/>
              <a:gd name="connsiteY10" fmla="*/ 561975 h 1404937"/>
              <a:gd name="connsiteX11" fmla="*/ 41672 w 627063"/>
              <a:gd name="connsiteY11" fmla="*/ 640556 h 1404937"/>
              <a:gd name="connsiteX12" fmla="*/ 77391 w 627063"/>
              <a:gd name="connsiteY12" fmla="*/ 685800 h 1404937"/>
              <a:gd name="connsiteX13" fmla="*/ 132160 w 627063"/>
              <a:gd name="connsiteY13" fmla="*/ 695325 h 1404937"/>
              <a:gd name="connsiteX14" fmla="*/ 146447 w 627063"/>
              <a:gd name="connsiteY14" fmla="*/ 726281 h 1404937"/>
              <a:gd name="connsiteX15" fmla="*/ 189310 w 627063"/>
              <a:gd name="connsiteY15" fmla="*/ 754856 h 1404937"/>
              <a:gd name="connsiteX16" fmla="*/ 191691 w 627063"/>
              <a:gd name="connsiteY16" fmla="*/ 804862 h 1404937"/>
              <a:gd name="connsiteX17" fmla="*/ 139303 w 627063"/>
              <a:gd name="connsiteY17" fmla="*/ 897731 h 1404937"/>
              <a:gd name="connsiteX18" fmla="*/ 215503 w 627063"/>
              <a:gd name="connsiteY18" fmla="*/ 971550 h 1404937"/>
              <a:gd name="connsiteX19" fmla="*/ 229791 w 627063"/>
              <a:gd name="connsiteY19" fmla="*/ 1012031 h 1404937"/>
              <a:gd name="connsiteX20" fmla="*/ 275035 w 627063"/>
              <a:gd name="connsiteY20" fmla="*/ 997743 h 1404937"/>
              <a:gd name="connsiteX21" fmla="*/ 308372 w 627063"/>
              <a:gd name="connsiteY21" fmla="*/ 1031081 h 1404937"/>
              <a:gd name="connsiteX22" fmla="*/ 398860 w 627063"/>
              <a:gd name="connsiteY22" fmla="*/ 1000125 h 1404937"/>
              <a:gd name="connsiteX23" fmla="*/ 446485 w 627063"/>
              <a:gd name="connsiteY23" fmla="*/ 995362 h 1404937"/>
              <a:gd name="connsiteX24" fmla="*/ 453628 w 627063"/>
              <a:gd name="connsiteY24" fmla="*/ 964406 h 1404937"/>
              <a:gd name="connsiteX25" fmla="*/ 472678 w 627063"/>
              <a:gd name="connsiteY25" fmla="*/ 957262 h 1404937"/>
              <a:gd name="connsiteX26" fmla="*/ 486966 w 627063"/>
              <a:gd name="connsiteY26" fmla="*/ 978693 h 1404937"/>
              <a:gd name="connsiteX27" fmla="*/ 575072 w 627063"/>
              <a:gd name="connsiteY27" fmla="*/ 1014412 h 1404937"/>
              <a:gd name="connsiteX28" fmla="*/ 598885 w 627063"/>
              <a:gd name="connsiteY28" fmla="*/ 1071562 h 1404937"/>
              <a:gd name="connsiteX29" fmla="*/ 577453 w 627063"/>
              <a:gd name="connsiteY29" fmla="*/ 1154906 h 1404937"/>
              <a:gd name="connsiteX30" fmla="*/ 615553 w 627063"/>
              <a:gd name="connsiteY30" fmla="*/ 1226343 h 1404937"/>
              <a:gd name="connsiteX31" fmla="*/ 620316 w 627063"/>
              <a:gd name="connsiteY31" fmla="*/ 1373981 h 1404937"/>
              <a:gd name="connsiteX32" fmla="*/ 575073 w 627063"/>
              <a:gd name="connsiteY32" fmla="*/ 1404937 h 1404937"/>
              <a:gd name="connsiteX0" fmla="*/ 48816 w 627063"/>
              <a:gd name="connsiteY0" fmla="*/ 0 h 1373981"/>
              <a:gd name="connsiteX1" fmla="*/ 67866 w 627063"/>
              <a:gd name="connsiteY1" fmla="*/ 54768 h 1373981"/>
              <a:gd name="connsiteX2" fmla="*/ 51197 w 627063"/>
              <a:gd name="connsiteY2" fmla="*/ 100012 h 1373981"/>
              <a:gd name="connsiteX3" fmla="*/ 198835 w 627063"/>
              <a:gd name="connsiteY3" fmla="*/ 185737 h 1373981"/>
              <a:gd name="connsiteX4" fmla="*/ 141685 w 627063"/>
              <a:gd name="connsiteY4" fmla="*/ 230981 h 1373981"/>
              <a:gd name="connsiteX5" fmla="*/ 94060 w 627063"/>
              <a:gd name="connsiteY5" fmla="*/ 240506 h 1373981"/>
              <a:gd name="connsiteX6" fmla="*/ 77391 w 627063"/>
              <a:gd name="connsiteY6" fmla="*/ 328612 h 1373981"/>
              <a:gd name="connsiteX7" fmla="*/ 20241 w 627063"/>
              <a:gd name="connsiteY7" fmla="*/ 361950 h 1373981"/>
              <a:gd name="connsiteX8" fmla="*/ 36910 w 627063"/>
              <a:gd name="connsiteY8" fmla="*/ 416718 h 1373981"/>
              <a:gd name="connsiteX9" fmla="*/ 3572 w 627063"/>
              <a:gd name="connsiteY9" fmla="*/ 452437 h 1373981"/>
              <a:gd name="connsiteX10" fmla="*/ 58341 w 627063"/>
              <a:gd name="connsiteY10" fmla="*/ 561975 h 1373981"/>
              <a:gd name="connsiteX11" fmla="*/ 41672 w 627063"/>
              <a:gd name="connsiteY11" fmla="*/ 640556 h 1373981"/>
              <a:gd name="connsiteX12" fmla="*/ 77391 w 627063"/>
              <a:gd name="connsiteY12" fmla="*/ 685800 h 1373981"/>
              <a:gd name="connsiteX13" fmla="*/ 132160 w 627063"/>
              <a:gd name="connsiteY13" fmla="*/ 695325 h 1373981"/>
              <a:gd name="connsiteX14" fmla="*/ 146447 w 627063"/>
              <a:gd name="connsiteY14" fmla="*/ 726281 h 1373981"/>
              <a:gd name="connsiteX15" fmla="*/ 189310 w 627063"/>
              <a:gd name="connsiteY15" fmla="*/ 754856 h 1373981"/>
              <a:gd name="connsiteX16" fmla="*/ 191691 w 627063"/>
              <a:gd name="connsiteY16" fmla="*/ 804862 h 1373981"/>
              <a:gd name="connsiteX17" fmla="*/ 139303 w 627063"/>
              <a:gd name="connsiteY17" fmla="*/ 897731 h 1373981"/>
              <a:gd name="connsiteX18" fmla="*/ 215503 w 627063"/>
              <a:gd name="connsiteY18" fmla="*/ 971550 h 1373981"/>
              <a:gd name="connsiteX19" fmla="*/ 229791 w 627063"/>
              <a:gd name="connsiteY19" fmla="*/ 1012031 h 1373981"/>
              <a:gd name="connsiteX20" fmla="*/ 275035 w 627063"/>
              <a:gd name="connsiteY20" fmla="*/ 997743 h 1373981"/>
              <a:gd name="connsiteX21" fmla="*/ 308372 w 627063"/>
              <a:gd name="connsiteY21" fmla="*/ 1031081 h 1373981"/>
              <a:gd name="connsiteX22" fmla="*/ 398860 w 627063"/>
              <a:gd name="connsiteY22" fmla="*/ 1000125 h 1373981"/>
              <a:gd name="connsiteX23" fmla="*/ 446485 w 627063"/>
              <a:gd name="connsiteY23" fmla="*/ 995362 h 1373981"/>
              <a:gd name="connsiteX24" fmla="*/ 453628 w 627063"/>
              <a:gd name="connsiteY24" fmla="*/ 964406 h 1373981"/>
              <a:gd name="connsiteX25" fmla="*/ 472678 w 627063"/>
              <a:gd name="connsiteY25" fmla="*/ 957262 h 1373981"/>
              <a:gd name="connsiteX26" fmla="*/ 486966 w 627063"/>
              <a:gd name="connsiteY26" fmla="*/ 978693 h 1373981"/>
              <a:gd name="connsiteX27" fmla="*/ 575072 w 627063"/>
              <a:gd name="connsiteY27" fmla="*/ 1014412 h 1373981"/>
              <a:gd name="connsiteX28" fmla="*/ 598885 w 627063"/>
              <a:gd name="connsiteY28" fmla="*/ 1071562 h 1373981"/>
              <a:gd name="connsiteX29" fmla="*/ 577453 w 627063"/>
              <a:gd name="connsiteY29" fmla="*/ 1154906 h 1373981"/>
              <a:gd name="connsiteX30" fmla="*/ 615553 w 627063"/>
              <a:gd name="connsiteY30" fmla="*/ 1226343 h 1373981"/>
              <a:gd name="connsiteX31" fmla="*/ 620316 w 627063"/>
              <a:gd name="connsiteY31" fmla="*/ 1373981 h 137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27063" h="1373981">
                <a:moveTo>
                  <a:pt x="48816" y="0"/>
                </a:moveTo>
                <a:cubicBezTo>
                  <a:pt x="58142" y="19049"/>
                  <a:pt x="67469" y="38099"/>
                  <a:pt x="67866" y="54768"/>
                </a:cubicBezTo>
                <a:cubicBezTo>
                  <a:pt x="68263" y="71437"/>
                  <a:pt x="29369" y="78184"/>
                  <a:pt x="51197" y="100012"/>
                </a:cubicBezTo>
                <a:cubicBezTo>
                  <a:pt x="73025" y="121840"/>
                  <a:pt x="183754" y="163909"/>
                  <a:pt x="198835" y="185737"/>
                </a:cubicBezTo>
                <a:cubicBezTo>
                  <a:pt x="213916" y="207565"/>
                  <a:pt x="159148" y="221853"/>
                  <a:pt x="141685" y="230981"/>
                </a:cubicBezTo>
                <a:cubicBezTo>
                  <a:pt x="124223" y="240109"/>
                  <a:pt x="104776" y="224234"/>
                  <a:pt x="94060" y="240506"/>
                </a:cubicBezTo>
                <a:cubicBezTo>
                  <a:pt x="83344" y="256778"/>
                  <a:pt x="89694" y="308371"/>
                  <a:pt x="77391" y="328612"/>
                </a:cubicBezTo>
                <a:cubicBezTo>
                  <a:pt x="65088" y="348853"/>
                  <a:pt x="26988" y="347266"/>
                  <a:pt x="20241" y="361950"/>
                </a:cubicBezTo>
                <a:cubicBezTo>
                  <a:pt x="13494" y="376634"/>
                  <a:pt x="39688" y="401637"/>
                  <a:pt x="36910" y="416718"/>
                </a:cubicBezTo>
                <a:cubicBezTo>
                  <a:pt x="34132" y="431799"/>
                  <a:pt x="0" y="428228"/>
                  <a:pt x="3572" y="452437"/>
                </a:cubicBezTo>
                <a:cubicBezTo>
                  <a:pt x="7144" y="476646"/>
                  <a:pt x="51991" y="530622"/>
                  <a:pt x="58341" y="561975"/>
                </a:cubicBezTo>
                <a:cubicBezTo>
                  <a:pt x="64691" y="593328"/>
                  <a:pt x="38497" y="619919"/>
                  <a:pt x="41672" y="640556"/>
                </a:cubicBezTo>
                <a:cubicBezTo>
                  <a:pt x="44847" y="661194"/>
                  <a:pt x="62310" y="676672"/>
                  <a:pt x="77391" y="685800"/>
                </a:cubicBezTo>
                <a:cubicBezTo>
                  <a:pt x="92472" y="694928"/>
                  <a:pt x="120651" y="688578"/>
                  <a:pt x="132160" y="695325"/>
                </a:cubicBezTo>
                <a:cubicBezTo>
                  <a:pt x="143669" y="702072"/>
                  <a:pt x="136922" y="716359"/>
                  <a:pt x="146447" y="726281"/>
                </a:cubicBezTo>
                <a:cubicBezTo>
                  <a:pt x="155972" y="736203"/>
                  <a:pt x="181769" y="741759"/>
                  <a:pt x="189310" y="754856"/>
                </a:cubicBezTo>
                <a:cubicBezTo>
                  <a:pt x="196851" y="767953"/>
                  <a:pt x="200025" y="781050"/>
                  <a:pt x="191691" y="804862"/>
                </a:cubicBezTo>
                <a:cubicBezTo>
                  <a:pt x="183357" y="828674"/>
                  <a:pt x="135334" y="869950"/>
                  <a:pt x="139303" y="897731"/>
                </a:cubicBezTo>
                <a:cubicBezTo>
                  <a:pt x="143272" y="925512"/>
                  <a:pt x="200422" y="952500"/>
                  <a:pt x="215503" y="971550"/>
                </a:cubicBezTo>
                <a:cubicBezTo>
                  <a:pt x="230584" y="990600"/>
                  <a:pt x="219869" y="1007666"/>
                  <a:pt x="229791" y="1012031"/>
                </a:cubicBezTo>
                <a:cubicBezTo>
                  <a:pt x="239713" y="1016396"/>
                  <a:pt x="261938" y="994568"/>
                  <a:pt x="275035" y="997743"/>
                </a:cubicBezTo>
                <a:cubicBezTo>
                  <a:pt x="288132" y="1000918"/>
                  <a:pt x="287735" y="1030684"/>
                  <a:pt x="308372" y="1031081"/>
                </a:cubicBezTo>
                <a:cubicBezTo>
                  <a:pt x="329009" y="1031478"/>
                  <a:pt x="375841" y="1006078"/>
                  <a:pt x="398860" y="1000125"/>
                </a:cubicBezTo>
                <a:cubicBezTo>
                  <a:pt x="421879" y="994172"/>
                  <a:pt x="437357" y="1001315"/>
                  <a:pt x="446485" y="995362"/>
                </a:cubicBezTo>
                <a:cubicBezTo>
                  <a:pt x="455613" y="989409"/>
                  <a:pt x="449263" y="970756"/>
                  <a:pt x="453628" y="964406"/>
                </a:cubicBezTo>
                <a:cubicBezTo>
                  <a:pt x="457993" y="958056"/>
                  <a:pt x="467122" y="954881"/>
                  <a:pt x="472678" y="957262"/>
                </a:cubicBezTo>
                <a:cubicBezTo>
                  <a:pt x="478234" y="959643"/>
                  <a:pt x="469900" y="969168"/>
                  <a:pt x="486966" y="978693"/>
                </a:cubicBezTo>
                <a:cubicBezTo>
                  <a:pt x="504032" y="988218"/>
                  <a:pt x="556419" y="998934"/>
                  <a:pt x="575072" y="1014412"/>
                </a:cubicBezTo>
                <a:cubicBezTo>
                  <a:pt x="593725" y="1029890"/>
                  <a:pt x="598488" y="1048146"/>
                  <a:pt x="598885" y="1071562"/>
                </a:cubicBezTo>
                <a:cubicBezTo>
                  <a:pt x="599282" y="1094978"/>
                  <a:pt x="574675" y="1129109"/>
                  <a:pt x="577453" y="1154906"/>
                </a:cubicBezTo>
                <a:cubicBezTo>
                  <a:pt x="580231" y="1180703"/>
                  <a:pt x="608409" y="1189831"/>
                  <a:pt x="615553" y="1226343"/>
                </a:cubicBezTo>
                <a:cubicBezTo>
                  <a:pt x="622697" y="1262855"/>
                  <a:pt x="627063" y="1344215"/>
                  <a:pt x="620316" y="1373981"/>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7010400" y="4614446"/>
            <a:ext cx="609600" cy="338554"/>
          </a:xfrm>
          <a:prstGeom prst="rect">
            <a:avLst/>
          </a:prstGeom>
          <a:noFill/>
        </p:spPr>
        <p:txBody>
          <a:bodyPr wrap="square" rtlCol="0">
            <a:spAutoFit/>
          </a:bodyPr>
          <a:lstStyle/>
          <a:p>
            <a:pPr algn="ctr"/>
            <a:r>
              <a:rPr lang="en-US" sz="800" dirty="0" smtClean="0">
                <a:cs typeface="Aharoni" pitchFamily="2" charset="-79"/>
              </a:rPr>
              <a:t>Tisdale Weir</a:t>
            </a:r>
            <a:endParaRPr lang="en-US" sz="800" dirty="0">
              <a:cs typeface="Aharoni" pitchFamily="2" charset="-79"/>
            </a:endParaRPr>
          </a:p>
        </p:txBody>
      </p:sp>
      <p:sp>
        <p:nvSpPr>
          <p:cNvPr id="29" name="Cross 28"/>
          <p:cNvSpPr/>
          <p:nvPr/>
        </p:nvSpPr>
        <p:spPr>
          <a:xfrm>
            <a:off x="7239000" y="4876800"/>
            <a:ext cx="76200" cy="76200"/>
          </a:xfrm>
          <a:prstGeom prst="plus">
            <a:avLst/>
          </a:prstGeom>
          <a:solidFill>
            <a:srgbClr val="FFFF00"/>
          </a:solidFill>
          <a:ln>
            <a:solidFill>
              <a:schemeClr val="tx2">
                <a:lumMod val="25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162800" y="5334000"/>
            <a:ext cx="689612" cy="261610"/>
          </a:xfrm>
          <a:prstGeom prst="rect">
            <a:avLst/>
          </a:prstGeom>
          <a:noFill/>
        </p:spPr>
        <p:txBody>
          <a:bodyPr wrap="none" rtlCol="0">
            <a:spAutoFit/>
          </a:bodyPr>
          <a:lstStyle/>
          <a:p>
            <a:r>
              <a:rPr lang="en-US" sz="1050" b="1" dirty="0" smtClean="0">
                <a:solidFill>
                  <a:srgbClr val="FFC000"/>
                </a:solidFill>
              </a:rPr>
              <a:t>SRWLD</a:t>
            </a:r>
            <a:endParaRPr lang="en-US" sz="105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7" grpId="0" animBg="1"/>
      <p:bldP spid="19" grpId="0"/>
      <p:bldP spid="20" grpId="0"/>
      <p:bldP spid="21" grpId="0"/>
      <p:bldP spid="22" grpId="0"/>
      <p:bldP spid="23" grpId="0"/>
      <p:bldP spid="24" grpId="0"/>
      <p:bldP spid="25" grpId="0"/>
      <p:bldP spid="26" grpId="1" animBg="1"/>
      <p:bldP spid="27" grpId="0" animBg="1"/>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sz="3700" cap="all" dirty="0" smtClean="0">
                <a:effectLst>
                  <a:outerShdw blurRad="127000" dist="200000" dir="2700000" algn="tl" rotWithShape="0">
                    <a:srgbClr val="000000">
                      <a:alpha val="30000"/>
                    </a:srgbClr>
                  </a:outerShdw>
                </a:effectLst>
              </a:rPr>
              <a:t>SRWB Levee system – </a:t>
            </a:r>
            <a:r>
              <a:rPr lang="en-US" sz="3700" cap="all" dirty="0">
                <a:effectLst>
                  <a:outerShdw blurRad="127000" dist="200000" dir="2700000" algn="tl" rotWithShape="0">
                    <a:srgbClr val="000000">
                      <a:alpha val="30000"/>
                    </a:srgbClr>
                  </a:outerShdw>
                </a:effectLst>
              </a:rPr>
              <a:t>letter of intent</a:t>
            </a:r>
          </a:p>
        </p:txBody>
      </p:sp>
      <p:sp>
        <p:nvSpPr>
          <p:cNvPr id="3" name="Content Placeholder 2"/>
          <p:cNvSpPr>
            <a:spLocks noGrp="1"/>
          </p:cNvSpPr>
          <p:nvPr>
            <p:ph idx="1"/>
          </p:nvPr>
        </p:nvSpPr>
        <p:spPr>
          <a:xfrm>
            <a:off x="76200" y="1295400"/>
            <a:ext cx="8991600" cy="5181600"/>
          </a:xfrm>
        </p:spPr>
        <p:txBody>
          <a:bodyPr/>
          <a:lstStyle/>
          <a:p>
            <a:pPr marL="288925" indent="-231775"/>
            <a:r>
              <a:rPr lang="en-US" sz="2600" dirty="0" smtClean="0">
                <a:solidFill>
                  <a:srgbClr val="FFFF00"/>
                </a:solidFill>
              </a:rPr>
              <a:t>LMA Roles</a:t>
            </a:r>
          </a:p>
          <a:p>
            <a:pPr marL="679831" lvl="1" indent="-231775"/>
            <a:r>
              <a:rPr lang="en-US" sz="1800" dirty="0" smtClean="0">
                <a:solidFill>
                  <a:schemeClr val="tx1"/>
                </a:solidFill>
              </a:rPr>
              <a:t>RD 108 has taken the lead in coordinating with the LMAs and DWR to submit a Letter of Intent (LOI) for a System-Wide Improvement Framework (SWIF) plan</a:t>
            </a:r>
          </a:p>
          <a:p>
            <a:pPr marL="679831" lvl="1" indent="-231775"/>
            <a:r>
              <a:rPr lang="en-US" sz="1800" dirty="0" smtClean="0">
                <a:solidFill>
                  <a:schemeClr val="tx1"/>
                </a:solidFill>
              </a:rPr>
              <a:t>Letters of Support for the LOI for a SWIF plan were received from all affected local maintaining agencies (LMAs), including DWR</a:t>
            </a:r>
          </a:p>
          <a:p>
            <a:pPr marL="679831" lvl="1" indent="-231775">
              <a:buNone/>
            </a:pPr>
            <a:r>
              <a:rPr lang="en-US" sz="1800" dirty="0" smtClean="0"/>
              <a:t>	</a:t>
            </a:r>
            <a:endParaRPr lang="en-US" sz="1800" dirty="0" smtClean="0">
              <a:solidFill>
                <a:schemeClr val="tx1"/>
              </a:solidFill>
            </a:endParaRPr>
          </a:p>
          <a:p>
            <a:pPr marL="288925" indent="-231775"/>
            <a:r>
              <a:rPr lang="en-US" sz="2600" dirty="0" smtClean="0">
                <a:solidFill>
                  <a:srgbClr val="FFFF00"/>
                </a:solidFill>
              </a:rPr>
              <a:t>USACE Inspections</a:t>
            </a:r>
          </a:p>
          <a:p>
            <a:pPr marL="679831" lvl="1" indent="-231775"/>
            <a:r>
              <a:rPr lang="en-US" sz="1800" dirty="0" smtClean="0">
                <a:solidFill>
                  <a:schemeClr val="tx1"/>
                </a:solidFill>
              </a:rPr>
              <a:t>April 2013 - Final Periodic Inspection Report was released and indicated the system to be rated “Unacceptable,” resulting in an “Inactive” status in the PL84-99 Rehabilitation and Assistance Program (RIP).</a:t>
            </a:r>
          </a:p>
        </p:txBody>
      </p:sp>
      <p:sp>
        <p:nvSpPr>
          <p:cNvPr id="4" name="Slide Number Placeholder 3"/>
          <p:cNvSpPr>
            <a:spLocks noGrp="1"/>
          </p:cNvSpPr>
          <p:nvPr>
            <p:ph type="sldNum" sz="quarter" idx="4"/>
          </p:nvPr>
        </p:nvSpPr>
        <p:spPr/>
        <p:txBody>
          <a:bodyPr/>
          <a:lstStyle/>
          <a:p>
            <a:fld id="{9F1FB2E3-2BB6-40B9-8235-D524E987E6E0}" type="slidenum">
              <a:rPr lang="en-US" smtClean="0"/>
              <a:pPr/>
              <a:t>4</a:t>
            </a:fld>
            <a:endParaRPr lang="en-US"/>
          </a:p>
        </p:txBody>
      </p:sp>
    </p:spTree>
    <p:extLst>
      <p:ext uri="{BB962C8B-B14F-4D97-AF65-F5344CB8AC3E}">
        <p14:creationId xmlns="" xmlns:p14="http://schemas.microsoft.com/office/powerpoint/2010/main" val="132754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sz="3700" cap="all" dirty="0" err="1" smtClean="0">
                <a:effectLst>
                  <a:outerShdw blurRad="127000" dist="200000" dir="2700000" algn="tl" rotWithShape="0">
                    <a:srgbClr val="000000">
                      <a:alpha val="30000"/>
                    </a:srgbClr>
                  </a:outerShdw>
                </a:effectLst>
              </a:rPr>
              <a:t>Srwb</a:t>
            </a:r>
            <a:r>
              <a:rPr lang="en-US" sz="3700" cap="all" dirty="0" smtClean="0">
                <a:effectLst>
                  <a:outerShdw blurRad="127000" dist="200000" dir="2700000" algn="tl" rotWithShape="0">
                    <a:srgbClr val="000000">
                      <a:alpha val="30000"/>
                    </a:srgbClr>
                  </a:outerShdw>
                </a:effectLst>
              </a:rPr>
              <a:t> levee system – </a:t>
            </a:r>
            <a:r>
              <a:rPr lang="en-US" sz="3700" cap="all" dirty="0">
                <a:effectLst>
                  <a:outerShdw blurRad="127000" dist="200000" dir="2700000" algn="tl" rotWithShape="0">
                    <a:srgbClr val="000000">
                      <a:alpha val="30000"/>
                    </a:srgbClr>
                  </a:outerShdw>
                </a:effectLst>
              </a:rPr>
              <a:t>letter of intent</a:t>
            </a:r>
          </a:p>
        </p:txBody>
      </p:sp>
      <p:sp>
        <p:nvSpPr>
          <p:cNvPr id="3" name="Content Placeholder 2"/>
          <p:cNvSpPr>
            <a:spLocks noGrp="1"/>
          </p:cNvSpPr>
          <p:nvPr>
            <p:ph idx="1"/>
          </p:nvPr>
        </p:nvSpPr>
        <p:spPr/>
        <p:txBody>
          <a:bodyPr/>
          <a:lstStyle/>
          <a:p>
            <a:pPr marL="288925" indent="-231775"/>
            <a:r>
              <a:rPr lang="en-US" sz="2600" dirty="0" smtClean="0">
                <a:solidFill>
                  <a:srgbClr val="FFFF00"/>
                </a:solidFill>
              </a:rPr>
              <a:t>Purpose of the LOI and SWIF</a:t>
            </a:r>
          </a:p>
          <a:p>
            <a:pPr marL="679831" lvl="1" indent="-231775"/>
            <a:r>
              <a:rPr lang="en-US" dirty="0" smtClean="0">
                <a:solidFill>
                  <a:schemeClr val="tx1"/>
                </a:solidFill>
              </a:rPr>
              <a:t>If accepted by the USACE, the LOI will allow the levee system to regain eligibility for RIP assistance for two years while the SRWB Levee System develop a SWIF.</a:t>
            </a:r>
          </a:p>
          <a:p>
            <a:pPr marL="679831" lvl="1" indent="-231775"/>
            <a:endParaRPr lang="en-US" dirty="0" smtClean="0">
              <a:solidFill>
                <a:srgbClr val="FFFF00"/>
              </a:solidFill>
            </a:endParaRPr>
          </a:p>
          <a:p>
            <a:pPr marL="344488" indent="-287338"/>
            <a:r>
              <a:rPr lang="en-US" sz="2800" dirty="0" smtClean="0">
                <a:solidFill>
                  <a:srgbClr val="FFFF00"/>
                </a:solidFill>
              </a:rPr>
              <a:t>Staff Recommendation </a:t>
            </a:r>
          </a:p>
          <a:p>
            <a:pPr marL="735394" lvl="1" indent="-287338"/>
            <a:r>
              <a:rPr lang="en-US" dirty="0" smtClean="0">
                <a:solidFill>
                  <a:schemeClr val="tx1"/>
                </a:solidFill>
              </a:rPr>
              <a:t>Staff has reviewed the LOI submitted by RD 108 for the SRWB Levee System and finds that it adequately addresses the USACE’s six requirements for submitting a LOI for a SWIF; therefore </a:t>
            </a:r>
          </a:p>
          <a:p>
            <a:pPr marL="735394" lvl="1" indent="-287338"/>
            <a:r>
              <a:rPr lang="en-US" dirty="0" smtClean="0">
                <a:solidFill>
                  <a:schemeClr val="tx1"/>
                </a:solidFill>
              </a:rPr>
              <a:t>Staff recommends that the CVFPB authorize the Executive Officer to finalize a letter of transmittal to the USACE and forward it with the signed LOI to the USACE</a:t>
            </a:r>
          </a:p>
          <a:p>
            <a:pPr marL="735394" lvl="1" indent="-287338"/>
            <a:endParaRPr lang="en-US" dirty="0" smtClean="0">
              <a:solidFill>
                <a:schemeClr val="tx1"/>
              </a:solidFill>
            </a:endParaRPr>
          </a:p>
        </p:txBody>
      </p:sp>
      <p:sp>
        <p:nvSpPr>
          <p:cNvPr id="4" name="Slide Number Placeholder 3"/>
          <p:cNvSpPr>
            <a:spLocks noGrp="1"/>
          </p:cNvSpPr>
          <p:nvPr>
            <p:ph type="sldNum" sz="quarter" idx="4"/>
          </p:nvPr>
        </p:nvSpPr>
        <p:spPr/>
        <p:txBody>
          <a:bodyPr/>
          <a:lstStyle/>
          <a:p>
            <a:fld id="{9F1FB2E3-2BB6-40B9-8235-D524E987E6E0}" type="slidenum">
              <a:rPr lang="en-US" smtClean="0"/>
              <a:pPr/>
              <a:t>5</a:t>
            </a:fld>
            <a:endParaRPr lang="en-US"/>
          </a:p>
        </p:txBody>
      </p:sp>
    </p:spTree>
    <p:extLst>
      <p:ext uri="{BB962C8B-B14F-4D97-AF65-F5344CB8AC3E}">
        <p14:creationId xmlns="" xmlns:p14="http://schemas.microsoft.com/office/powerpoint/2010/main" val="369070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sz="3700" cap="all" dirty="0" err="1" smtClean="0">
                <a:effectLst>
                  <a:outerShdw blurRad="127000" dist="200000" dir="2700000" algn="tl" rotWithShape="0">
                    <a:srgbClr val="000000">
                      <a:alpha val="30000"/>
                    </a:srgbClr>
                  </a:outerShdw>
                </a:effectLst>
              </a:rPr>
              <a:t>Srwb</a:t>
            </a:r>
            <a:r>
              <a:rPr lang="en-US" sz="3700" cap="all" dirty="0" smtClean="0">
                <a:effectLst>
                  <a:outerShdw blurRad="127000" dist="200000" dir="2700000" algn="tl" rotWithShape="0">
                    <a:srgbClr val="000000">
                      <a:alpha val="30000"/>
                    </a:srgbClr>
                  </a:outerShdw>
                </a:effectLst>
              </a:rPr>
              <a:t> levee system– </a:t>
            </a:r>
            <a:r>
              <a:rPr lang="en-US" sz="3700" cap="all" dirty="0">
                <a:effectLst>
                  <a:outerShdw blurRad="127000" dist="200000" dir="2700000" algn="tl" rotWithShape="0">
                    <a:srgbClr val="000000">
                      <a:alpha val="30000"/>
                    </a:srgbClr>
                  </a:outerShdw>
                </a:effectLst>
              </a:rPr>
              <a:t>letter of intent</a:t>
            </a:r>
          </a:p>
        </p:txBody>
      </p:sp>
      <p:sp>
        <p:nvSpPr>
          <p:cNvPr id="3" name="Content Placeholder 2"/>
          <p:cNvSpPr>
            <a:spLocks noGrp="1"/>
          </p:cNvSpPr>
          <p:nvPr>
            <p:ph idx="1"/>
          </p:nvPr>
        </p:nvSpPr>
        <p:spPr/>
        <p:txBody>
          <a:bodyPr/>
          <a:lstStyle/>
          <a:p>
            <a:pPr marL="57150" indent="0" algn="ctr">
              <a:buNone/>
            </a:pPr>
            <a:endParaRPr lang="en-US" sz="2800" dirty="0" smtClean="0">
              <a:solidFill>
                <a:srgbClr val="FFFF00"/>
              </a:solidFill>
            </a:endParaRPr>
          </a:p>
          <a:p>
            <a:pPr marL="57150" indent="0" algn="ctr">
              <a:buNone/>
            </a:pPr>
            <a:endParaRPr lang="en-US" sz="2800" dirty="0">
              <a:solidFill>
                <a:srgbClr val="FFFF00"/>
              </a:solidFill>
            </a:endParaRPr>
          </a:p>
          <a:p>
            <a:pPr marL="57150" indent="0" algn="ctr">
              <a:buNone/>
            </a:pPr>
            <a:r>
              <a:rPr lang="en-US" sz="2800" dirty="0" smtClean="0">
                <a:solidFill>
                  <a:srgbClr val="FFFF00"/>
                </a:solidFill>
              </a:rPr>
              <a:t>QUESTIONS?</a:t>
            </a:r>
          </a:p>
          <a:p>
            <a:pPr marL="569913" lvl="3" indent="-512763">
              <a:spcBef>
                <a:spcPts val="800"/>
              </a:spcBef>
            </a:pPr>
            <a:endParaRPr lang="en-US" dirty="0" smtClean="0"/>
          </a:p>
          <a:p>
            <a:pPr marL="571500" lvl="1" indent="-514350">
              <a:spcBef>
                <a:spcPts val="800"/>
              </a:spcBef>
            </a:pPr>
            <a:endParaRPr lang="en-US" dirty="0" smtClean="0"/>
          </a:p>
          <a:p>
            <a:pPr marL="57150" lvl="1" indent="0" algn="ctr">
              <a:buClr>
                <a:srgbClr val="FFFF00"/>
              </a:buClr>
              <a:buNone/>
            </a:pPr>
            <a:r>
              <a:rPr lang="en-US" sz="2800" dirty="0" smtClean="0">
                <a:solidFill>
                  <a:schemeClr val="tx1"/>
                </a:solidFill>
              </a:rPr>
              <a:t>Barry </a:t>
            </a:r>
            <a:r>
              <a:rPr lang="en-US" sz="2800" dirty="0" err="1" smtClean="0">
                <a:solidFill>
                  <a:schemeClr val="tx1"/>
                </a:solidFill>
              </a:rPr>
              <a:t>O’Regan</a:t>
            </a:r>
            <a:r>
              <a:rPr lang="en-US" sz="2800" dirty="0" smtClean="0">
                <a:solidFill>
                  <a:schemeClr val="tx1"/>
                </a:solidFill>
              </a:rPr>
              <a:t> (Peterson </a:t>
            </a:r>
            <a:r>
              <a:rPr lang="en-US" sz="2800" dirty="0" err="1" smtClean="0">
                <a:solidFill>
                  <a:schemeClr val="tx1"/>
                </a:solidFill>
              </a:rPr>
              <a:t>Brustad</a:t>
            </a:r>
            <a:r>
              <a:rPr lang="en-US" sz="2800" dirty="0" smtClean="0">
                <a:solidFill>
                  <a:schemeClr val="tx1"/>
                </a:solidFill>
              </a:rPr>
              <a:t> Inc.)</a:t>
            </a:r>
          </a:p>
        </p:txBody>
      </p:sp>
      <p:sp>
        <p:nvSpPr>
          <p:cNvPr id="4" name="Slide Number Placeholder 3"/>
          <p:cNvSpPr>
            <a:spLocks noGrp="1"/>
          </p:cNvSpPr>
          <p:nvPr>
            <p:ph type="sldNum" sz="quarter" idx="4"/>
          </p:nvPr>
        </p:nvSpPr>
        <p:spPr/>
        <p:txBody>
          <a:bodyPr/>
          <a:lstStyle/>
          <a:p>
            <a:fld id="{9F1FB2E3-2BB6-40B9-8235-D524E987E6E0}" type="slidenum">
              <a:rPr lang="en-US" smtClean="0"/>
              <a:pPr/>
              <a:t>6</a:t>
            </a:fld>
            <a:endParaRPr lang="en-US"/>
          </a:p>
        </p:txBody>
      </p:sp>
    </p:spTree>
    <p:extLst>
      <p:ext uri="{BB962C8B-B14F-4D97-AF65-F5344CB8AC3E}">
        <p14:creationId xmlns="" xmlns:p14="http://schemas.microsoft.com/office/powerpoint/2010/main" val="3502384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sz="3700" cap="all" dirty="0" err="1" smtClean="0">
                <a:effectLst>
                  <a:outerShdw blurRad="127000" dist="200000" dir="2700000" algn="tl" rotWithShape="0">
                    <a:srgbClr val="000000">
                      <a:alpha val="30000"/>
                    </a:srgbClr>
                  </a:outerShdw>
                </a:effectLst>
              </a:rPr>
              <a:t>Srwb</a:t>
            </a:r>
            <a:r>
              <a:rPr lang="en-US" sz="3700" cap="all" dirty="0" smtClean="0">
                <a:effectLst>
                  <a:outerShdw blurRad="127000" dist="200000" dir="2700000" algn="tl" rotWithShape="0">
                    <a:srgbClr val="000000">
                      <a:alpha val="30000"/>
                    </a:srgbClr>
                  </a:outerShdw>
                </a:effectLst>
              </a:rPr>
              <a:t> levee system– </a:t>
            </a:r>
            <a:r>
              <a:rPr lang="en-US" sz="3700" cap="all" dirty="0">
                <a:effectLst>
                  <a:outerShdw blurRad="127000" dist="200000" dir="2700000" algn="tl" rotWithShape="0">
                    <a:srgbClr val="000000">
                      <a:alpha val="30000"/>
                    </a:srgbClr>
                  </a:outerShdw>
                </a:effectLst>
              </a:rPr>
              <a:t>letter of intent</a:t>
            </a:r>
          </a:p>
        </p:txBody>
      </p:sp>
      <p:sp>
        <p:nvSpPr>
          <p:cNvPr id="3" name="Content Placeholder 2"/>
          <p:cNvSpPr>
            <a:spLocks noGrp="1"/>
          </p:cNvSpPr>
          <p:nvPr>
            <p:ph idx="1"/>
          </p:nvPr>
        </p:nvSpPr>
        <p:spPr/>
        <p:txBody>
          <a:bodyPr/>
          <a:lstStyle/>
          <a:p>
            <a:pPr marL="344488" indent="-287338"/>
            <a:r>
              <a:rPr lang="en-US" sz="2800" dirty="0" smtClean="0">
                <a:solidFill>
                  <a:srgbClr val="FFFF00"/>
                </a:solidFill>
              </a:rPr>
              <a:t>USACE Policy for Development and Implementation of System-Wide Improvement Frameworks (SWIFs)</a:t>
            </a:r>
          </a:p>
          <a:p>
            <a:pPr marL="344488" lvl="1" indent="-287338">
              <a:spcBef>
                <a:spcPts val="800"/>
              </a:spcBef>
            </a:pPr>
            <a:r>
              <a:rPr lang="en-US" dirty="0" smtClean="0"/>
              <a:t>Section 7.  Requirements for Development and Submittal of a SWIF</a:t>
            </a:r>
          </a:p>
          <a:p>
            <a:pPr marL="461963" lvl="2" indent="-404813">
              <a:spcBef>
                <a:spcPts val="800"/>
              </a:spcBef>
            </a:pPr>
            <a:r>
              <a:rPr lang="en-US" dirty="0" smtClean="0"/>
              <a:t>a. Requirements for Submitting a Letter of Intent for a SWIF.  A letter of Intent must be signed by all associated levee sponsors.</a:t>
            </a:r>
          </a:p>
          <a:p>
            <a:pPr marL="569913" lvl="3" indent="-512763">
              <a:spcBef>
                <a:spcPts val="800"/>
              </a:spcBef>
            </a:pPr>
            <a:r>
              <a:rPr lang="en-US" dirty="0" smtClean="0"/>
              <a:t>(1) Identification of levee systems to be covered as listed in the NLD;</a:t>
            </a:r>
          </a:p>
          <a:p>
            <a:pPr marL="569913" lvl="3" indent="-512763">
              <a:spcBef>
                <a:spcPts val="800"/>
              </a:spcBef>
            </a:pPr>
            <a:r>
              <a:rPr lang="en-US" dirty="0" smtClean="0"/>
              <a:t>(2) Brief description of deficiencies or issues that will be included in the SWIF and discussion of how a system-wide approach will improve flood risk reduction;</a:t>
            </a:r>
          </a:p>
          <a:p>
            <a:pPr marL="569913" lvl="3" indent="-512763">
              <a:spcBef>
                <a:spcPts val="800"/>
              </a:spcBef>
            </a:pPr>
            <a:r>
              <a:rPr lang="en-US" dirty="0" smtClean="0"/>
              <a:t>(3) Demonstration that significant non-federal resources have been, or will be committed;</a:t>
            </a:r>
          </a:p>
          <a:p>
            <a:pPr marL="569913" lvl="3" indent="-512763">
              <a:spcBef>
                <a:spcPts val="800"/>
              </a:spcBef>
            </a:pPr>
            <a:r>
              <a:rPr lang="en-US" dirty="0" smtClean="0"/>
              <a:t>(4) Anticipated interim risk reduction measures that will be implemented throughout the SWIF process</a:t>
            </a:r>
          </a:p>
          <a:p>
            <a:pPr marL="642366" lvl="3" indent="0">
              <a:spcBef>
                <a:spcPts val="800"/>
              </a:spcBef>
              <a:buNone/>
            </a:pPr>
            <a:endParaRPr lang="en-US" dirty="0" smtClean="0"/>
          </a:p>
          <a:p>
            <a:pPr marL="571500" lvl="1" indent="-514350">
              <a:spcBef>
                <a:spcPts val="800"/>
              </a:spcBef>
            </a:pPr>
            <a:endParaRPr lang="en-US" dirty="0" smtClean="0"/>
          </a:p>
          <a:p>
            <a:pPr lvl="1">
              <a:spcBef>
                <a:spcPts val="800"/>
              </a:spcBef>
              <a:buNone/>
            </a:pPr>
            <a:endParaRPr lang="en-US" dirty="0" smtClean="0"/>
          </a:p>
        </p:txBody>
      </p:sp>
      <p:sp>
        <p:nvSpPr>
          <p:cNvPr id="4" name="Slide Number Placeholder 3"/>
          <p:cNvSpPr>
            <a:spLocks noGrp="1"/>
          </p:cNvSpPr>
          <p:nvPr>
            <p:ph type="sldNum" sz="quarter" idx="4"/>
          </p:nvPr>
        </p:nvSpPr>
        <p:spPr/>
        <p:txBody>
          <a:bodyPr/>
          <a:lstStyle/>
          <a:p>
            <a:fld id="{9F1FB2E3-2BB6-40B9-8235-D524E987E6E0}"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sz="3700" cap="all" dirty="0" err="1" smtClean="0">
                <a:effectLst>
                  <a:outerShdw blurRad="127000" dist="200000" dir="2700000" algn="tl" rotWithShape="0">
                    <a:srgbClr val="000000">
                      <a:alpha val="30000"/>
                    </a:srgbClr>
                  </a:outerShdw>
                </a:effectLst>
              </a:rPr>
              <a:t>Srwb</a:t>
            </a:r>
            <a:r>
              <a:rPr lang="en-US" sz="3700" cap="all" dirty="0" smtClean="0">
                <a:effectLst>
                  <a:outerShdw blurRad="127000" dist="200000" dir="2700000" algn="tl" rotWithShape="0">
                    <a:srgbClr val="000000">
                      <a:alpha val="30000"/>
                    </a:srgbClr>
                  </a:outerShdw>
                </a:effectLst>
              </a:rPr>
              <a:t> levee system– </a:t>
            </a:r>
            <a:r>
              <a:rPr lang="en-US" sz="3700" cap="all" dirty="0">
                <a:effectLst>
                  <a:outerShdw blurRad="127000" dist="200000" dir="2700000" algn="tl" rotWithShape="0">
                    <a:srgbClr val="000000">
                      <a:alpha val="30000"/>
                    </a:srgbClr>
                  </a:outerShdw>
                </a:effectLst>
              </a:rPr>
              <a:t>letter of intent</a:t>
            </a:r>
          </a:p>
        </p:txBody>
      </p:sp>
      <p:sp>
        <p:nvSpPr>
          <p:cNvPr id="3" name="Content Placeholder 2"/>
          <p:cNvSpPr>
            <a:spLocks noGrp="1"/>
          </p:cNvSpPr>
          <p:nvPr>
            <p:ph idx="1"/>
          </p:nvPr>
        </p:nvSpPr>
        <p:spPr/>
        <p:txBody>
          <a:bodyPr/>
          <a:lstStyle/>
          <a:p>
            <a:pPr marL="344488" indent="-287338"/>
            <a:r>
              <a:rPr lang="en-US" sz="2800" dirty="0" smtClean="0">
                <a:solidFill>
                  <a:srgbClr val="FFFF00"/>
                </a:solidFill>
              </a:rPr>
              <a:t>USACE Policy for Development and Implementation of System-Wide Improvement Frameworks (SWIFs)</a:t>
            </a:r>
          </a:p>
          <a:p>
            <a:pPr marL="344488" lvl="1" indent="-287338">
              <a:spcBef>
                <a:spcPts val="800"/>
              </a:spcBef>
            </a:pPr>
            <a:r>
              <a:rPr lang="en-US" dirty="0" smtClean="0"/>
              <a:t>Section 7.  Requirements for Development and Submittal of a SWIF</a:t>
            </a:r>
          </a:p>
          <a:p>
            <a:pPr marL="461963" lvl="2" indent="-404813">
              <a:spcBef>
                <a:spcPts val="800"/>
              </a:spcBef>
            </a:pPr>
            <a:r>
              <a:rPr lang="en-US" dirty="0" smtClean="0"/>
              <a:t>a. Requirements for Submitting a Letter of Intent for a SWIF.  A letter of Intent must be signed by all associated levee sponsors.</a:t>
            </a:r>
          </a:p>
          <a:p>
            <a:pPr marL="569913" lvl="3" indent="-512763">
              <a:spcBef>
                <a:spcPts val="800"/>
              </a:spcBef>
            </a:pPr>
            <a:r>
              <a:rPr lang="en-US" dirty="0" smtClean="0"/>
              <a:t>(5) Brief description of existing or planned interagency collaborative efforts;</a:t>
            </a:r>
          </a:p>
          <a:p>
            <a:pPr marL="569913" lvl="3" indent="-512763">
              <a:spcBef>
                <a:spcPts val="800"/>
              </a:spcBef>
            </a:pPr>
            <a:r>
              <a:rPr lang="en-US" dirty="0" smtClean="0"/>
              <a:t>(6) List of anticipated state and federal permits and consultation requirements, needed to implement the SWIF. </a:t>
            </a:r>
          </a:p>
          <a:p>
            <a:pPr lvl="1">
              <a:spcBef>
                <a:spcPts val="800"/>
              </a:spcBef>
              <a:buNone/>
            </a:pPr>
            <a:endParaRPr lang="en-US" dirty="0" smtClean="0"/>
          </a:p>
        </p:txBody>
      </p:sp>
      <p:sp>
        <p:nvSpPr>
          <p:cNvPr id="4" name="Slide Number Placeholder 3"/>
          <p:cNvSpPr>
            <a:spLocks noGrp="1"/>
          </p:cNvSpPr>
          <p:nvPr>
            <p:ph type="sldNum" sz="quarter" idx="4"/>
          </p:nvPr>
        </p:nvSpPr>
        <p:spPr/>
        <p:txBody>
          <a:bodyPr/>
          <a:lstStyle/>
          <a:p>
            <a:fld id="{9F1FB2E3-2BB6-40B9-8235-D524E987E6E0}" type="slidenum">
              <a:rPr lang="en-US" smtClean="0"/>
              <a:pPr/>
              <a:t>8</a:t>
            </a:fld>
            <a:endParaRPr lang="en-US"/>
          </a:p>
        </p:txBody>
      </p:sp>
    </p:spTree>
    <p:extLst>
      <p:ext uri="{BB962C8B-B14F-4D97-AF65-F5344CB8AC3E}">
        <p14:creationId xmlns="" xmlns:p14="http://schemas.microsoft.com/office/powerpoint/2010/main" val="53626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sz="3700" cap="all" dirty="0" err="1" smtClean="0">
                <a:effectLst>
                  <a:outerShdw blurRad="127000" dist="200000" dir="2700000" algn="tl" rotWithShape="0">
                    <a:srgbClr val="000000">
                      <a:alpha val="30000"/>
                    </a:srgbClr>
                  </a:outerShdw>
                </a:effectLst>
              </a:rPr>
              <a:t>Srwb</a:t>
            </a:r>
            <a:r>
              <a:rPr lang="en-US" sz="3700" cap="all" dirty="0" smtClean="0">
                <a:effectLst>
                  <a:outerShdw blurRad="127000" dist="200000" dir="2700000" algn="tl" rotWithShape="0">
                    <a:srgbClr val="000000">
                      <a:alpha val="30000"/>
                    </a:srgbClr>
                  </a:outerShdw>
                </a:effectLst>
              </a:rPr>
              <a:t> levee system– </a:t>
            </a:r>
            <a:r>
              <a:rPr lang="en-US" sz="3700" cap="all" dirty="0">
                <a:effectLst>
                  <a:outerShdw blurRad="127000" dist="200000" dir="2700000" algn="tl" rotWithShape="0">
                    <a:srgbClr val="000000">
                      <a:alpha val="30000"/>
                    </a:srgbClr>
                  </a:outerShdw>
                </a:effectLst>
              </a:rPr>
              <a:t>letter of intent</a:t>
            </a:r>
          </a:p>
        </p:txBody>
      </p:sp>
      <p:sp>
        <p:nvSpPr>
          <p:cNvPr id="3" name="Content Placeholder 2"/>
          <p:cNvSpPr>
            <a:spLocks noGrp="1"/>
          </p:cNvSpPr>
          <p:nvPr>
            <p:ph idx="1"/>
          </p:nvPr>
        </p:nvSpPr>
        <p:spPr/>
        <p:txBody>
          <a:bodyPr/>
          <a:lstStyle/>
          <a:p>
            <a:pPr marL="344488" indent="-287338"/>
            <a:r>
              <a:rPr lang="en-US" sz="2800" dirty="0" smtClean="0">
                <a:solidFill>
                  <a:srgbClr val="FFFF00"/>
                </a:solidFill>
              </a:rPr>
              <a:t>USACE Continuing Eligibility Inspection (CEI)</a:t>
            </a:r>
          </a:p>
          <a:p>
            <a:pPr marL="735394" lvl="1" indent="-287338"/>
            <a:r>
              <a:rPr lang="en-US" dirty="0" smtClean="0">
                <a:solidFill>
                  <a:schemeClr val="tx1"/>
                </a:solidFill>
              </a:rPr>
              <a:t>Visual inspection that verifies proper levee system operation and maintenance, and conducted annually on 10% of the project levees</a:t>
            </a:r>
          </a:p>
          <a:p>
            <a:pPr marL="344488" indent="-287338"/>
            <a:r>
              <a:rPr lang="en-US" sz="2800" dirty="0" smtClean="0">
                <a:solidFill>
                  <a:srgbClr val="FFFF00"/>
                </a:solidFill>
              </a:rPr>
              <a:t>USACE Periodic Inspection (PI)</a:t>
            </a:r>
          </a:p>
          <a:p>
            <a:pPr marL="735394" lvl="1" indent="-287338"/>
            <a:r>
              <a:rPr lang="en-US" dirty="0" smtClean="0">
                <a:solidFill>
                  <a:schemeClr val="tx1"/>
                </a:solidFill>
              </a:rPr>
              <a:t>Provides a more rigorous level of assessment than the annual Routine Inspection and are conducted every five years</a:t>
            </a:r>
          </a:p>
          <a:p>
            <a:pPr marL="1055434" lvl="2" indent="-287338">
              <a:buNone/>
            </a:pPr>
            <a:endParaRPr lang="en-US" dirty="0" smtClean="0">
              <a:solidFill>
                <a:srgbClr val="FFFF00"/>
              </a:solidFill>
            </a:endParaRPr>
          </a:p>
          <a:p>
            <a:pPr marL="344488" indent="-287338"/>
            <a:r>
              <a:rPr lang="en-US" sz="2000" dirty="0" smtClean="0">
                <a:solidFill>
                  <a:srgbClr val="FF0000"/>
                </a:solidFill>
              </a:rPr>
              <a:t>Both Inspections will result in a rating that determines if a levee system is active in the USACE Levee Safety Program</a:t>
            </a:r>
          </a:p>
        </p:txBody>
      </p:sp>
      <p:sp>
        <p:nvSpPr>
          <p:cNvPr id="4" name="Slide Number Placeholder 3"/>
          <p:cNvSpPr>
            <a:spLocks noGrp="1"/>
          </p:cNvSpPr>
          <p:nvPr>
            <p:ph type="sldNum" sz="quarter" idx="4"/>
          </p:nvPr>
        </p:nvSpPr>
        <p:spPr/>
        <p:txBody>
          <a:bodyPr/>
          <a:lstStyle/>
          <a:p>
            <a:fld id="{9F1FB2E3-2BB6-40B9-8235-D524E987E6E0}" type="slidenum">
              <a:rPr lang="en-US" smtClean="0"/>
              <a:pPr/>
              <a:t>9</a:t>
            </a:fld>
            <a:endParaRPr lang="en-US"/>
          </a:p>
        </p:txBody>
      </p:sp>
    </p:spTree>
    <p:extLst>
      <p:ext uri="{BB962C8B-B14F-4D97-AF65-F5344CB8AC3E}">
        <p14:creationId xmlns="" xmlns:p14="http://schemas.microsoft.com/office/powerpoint/2010/main" val="53626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000000"/>
      </a:hlink>
      <a:folHlink>
        <a:srgbClr val="DDDDDD"/>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22952</TotalTime>
  <Words>759</Words>
  <Application>Microsoft Office PowerPoint</Application>
  <PresentationFormat>On-screen Show (4:3)</PresentationFormat>
  <Paragraphs>109</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Apex</vt:lpstr>
      <vt:lpstr>Agenda item no. 10A: Sacramento river west bank levee system Letter of intent  to develop and implement  a system-wide improvement framework plan   Martin Janolo CVFPB Enforcement Section DECEMBER 20, 2013</vt:lpstr>
      <vt:lpstr>SRWB Levee System – location</vt:lpstr>
      <vt:lpstr>SRWB – LEVEE SEGMENTS</vt:lpstr>
      <vt:lpstr>SRWB Levee system – letter of intent</vt:lpstr>
      <vt:lpstr>Srwb levee system – letter of intent</vt:lpstr>
      <vt:lpstr>Srwb levee system– letter of intent</vt:lpstr>
      <vt:lpstr>Srwb levee system– letter of intent</vt:lpstr>
      <vt:lpstr>Srwb levee system– letter of intent</vt:lpstr>
      <vt:lpstr>Srwb levee system– letter of intent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nmoricz</dc:creator>
  <cp:lastModifiedBy>mjanolo</cp:lastModifiedBy>
  <cp:revision>1328</cp:revision>
  <dcterms:created xsi:type="dcterms:W3CDTF">2010-03-04T17:56:25Z</dcterms:created>
  <dcterms:modified xsi:type="dcterms:W3CDTF">2013-12-19T21:29:00Z</dcterms:modified>
</cp:coreProperties>
</file>