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279" r:id="rId3"/>
    <p:sldId id="261" r:id="rId4"/>
    <p:sldId id="263" r:id="rId5"/>
    <p:sldId id="265" r:id="rId6"/>
    <p:sldId id="266" r:id="rId7"/>
    <p:sldId id="281" r:id="rId8"/>
    <p:sldId id="273" r:id="rId9"/>
    <p:sldId id="276"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187F"/>
    <a:srgbClr val="004A82"/>
    <a:srgbClr val="820000"/>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DB1EA0-47C7-4CEE-8CB5-FFFCA7020C63}" type="datetimeFigureOut">
              <a:rPr lang="en-US" smtClean="0"/>
              <a:pPr/>
              <a:t>11/25/2013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A1BCFE-8DEC-415F-9950-CB51D84C6D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AB17715-CBF2-4C06-ADE0-FDEE1BDCE861}"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2889D32-BA3A-41C3-AF09-9DB13E4F4B5B}" type="slidenum">
              <a:rPr lang="en-US" smtClean="0"/>
              <a:pPr/>
              <a:t>2</a:t>
            </a:fld>
            <a:endParaRPr lang="en-US" dirty="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200" y="2286000"/>
            <a:ext cx="8229600" cy="3733800"/>
          </a:xfrm>
        </p:spPr>
        <p:txBody>
          <a:bodyPr vert="horz" lIns="45720" tIns="0" rIns="45720" bIns="0" anchor="ctr">
            <a:normAutofit/>
            <a:scene3d>
              <a:camera prst="orthographicFront"/>
              <a:lightRig rig="soft" dir="t">
                <a:rot lat="0" lon="0" rev="17220000"/>
              </a:lightRig>
            </a:scene3d>
            <a:sp3d prstMaterial="softEdge">
              <a:bevelT w="38100" h="38100"/>
            </a:sp3d>
          </a:bodyPr>
          <a:lstStyle>
            <a:lvl1pPr>
              <a:defRPr sz="40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7" name="Title Placeholder 21"/>
          <p:cNvSpPr txBox="1">
            <a:spLocks/>
          </p:cNvSpPr>
          <p:nvPr userDrawn="1"/>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5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Blue Highway" pitchFamily="2" charset="0"/>
              <a:ea typeface="+mj-ea"/>
              <a:cs typeface="+mj-cs"/>
            </a:endParaRPr>
          </a:p>
        </p:txBody>
      </p:sp>
      <p:cxnSp>
        <p:nvCxnSpPr>
          <p:cNvPr id="10" name="Straight Connector 9"/>
          <p:cNvCxnSpPr/>
          <p:nvPr userDrawn="1"/>
        </p:nvCxnSpPr>
        <p:spPr>
          <a:xfrm>
            <a:off x="152400" y="1600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2" name="Line 2"/>
          <p:cNvSpPr>
            <a:spLocks noChangeShapeType="1"/>
          </p:cNvSpPr>
          <p:nvPr/>
        </p:nvSpPr>
        <p:spPr bwMode="auto">
          <a:xfrm>
            <a:off x="152400" y="6629400"/>
            <a:ext cx="8763000" cy="0"/>
          </a:xfrm>
          <a:prstGeom prst="line">
            <a:avLst/>
          </a:prstGeom>
          <a:noFill/>
          <a:ln w="19050">
            <a:solidFill>
              <a:srgbClr val="333399"/>
            </a:solidFill>
            <a:round/>
            <a:headEnd/>
            <a:tailEnd/>
          </a:ln>
          <a:effectLst/>
        </p:spPr>
        <p:txBody>
          <a:bodyPr/>
          <a:lstStyle/>
          <a:p>
            <a:pPr>
              <a:defRPr/>
            </a:pPr>
            <a:endParaRPr lang="en-US"/>
          </a:p>
        </p:txBody>
      </p:sp>
      <p:sp>
        <p:nvSpPr>
          <p:cNvPr id="3" name="Rectangle 3"/>
          <p:cNvSpPr>
            <a:spLocks noChangeArrowheads="1"/>
          </p:cNvSpPr>
          <p:nvPr/>
        </p:nvSpPr>
        <p:spPr bwMode="auto">
          <a:xfrm>
            <a:off x="304800" y="304800"/>
            <a:ext cx="7620000" cy="8382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r>
              <a:rPr lang="en-US" altLang="en-US" sz="4000" b="1">
                <a:latin typeface="Calibri" pitchFamily="34" charset="0"/>
              </a:rPr>
              <a:t/>
            </a:r>
            <a:br>
              <a:rPr lang="en-US" altLang="en-US" sz="4000" b="1">
                <a:latin typeface="Calibri" pitchFamily="34" charset="0"/>
              </a:rPr>
            </a:br>
            <a:endParaRPr lang="en-US" altLang="en-US" sz="4000" b="1">
              <a:latin typeface="Calibri" pitchFamily="34" charset="0"/>
            </a:endParaRPr>
          </a:p>
        </p:txBody>
      </p:sp>
      <p:sp>
        <p:nvSpPr>
          <p:cNvPr id="4" name="Rectangle 4"/>
          <p:cNvSpPr>
            <a:spLocks noChangeArrowheads="1"/>
          </p:cNvSpPr>
          <p:nvPr/>
        </p:nvSpPr>
        <p:spPr bwMode="auto">
          <a:xfrm>
            <a:off x="381000" y="2362200"/>
            <a:ext cx="8305800" cy="3429000"/>
          </a:xfrm>
          <a:prstGeom prst="rect">
            <a:avLst/>
          </a:prstGeom>
          <a:solidFill>
            <a:schemeClr val="accent2">
              <a:lumMod val="50000"/>
              <a:alpha val="55000"/>
            </a:schemeClr>
          </a:solidFill>
          <a:ln w="9525">
            <a:noFill/>
            <a:miter lim="800000"/>
            <a:headEnd/>
            <a:tailEnd/>
          </a:ln>
          <a:effectLst/>
        </p:spPr>
        <p:txBody>
          <a:bodyPr/>
          <a:lstStyle/>
          <a:p>
            <a:pPr>
              <a:spcBef>
                <a:spcPct val="0"/>
              </a:spcBef>
              <a:buClrTx/>
              <a:buSzTx/>
              <a:buFontTx/>
              <a:buNone/>
              <a:defRPr/>
            </a:pPr>
            <a:endParaRPr lang="en-US" altLang="en-US" sz="1800" dirty="0">
              <a:latin typeface="Calibri" pitchFamily="34" charset="0"/>
            </a:endParaRPr>
          </a:p>
        </p:txBody>
      </p:sp>
      <p:sp>
        <p:nvSpPr>
          <p:cNvPr id="5" name="Freeform 5"/>
          <p:cNvSpPr>
            <a:spLocks noChangeArrowheads="1"/>
          </p:cNvSpPr>
          <p:nvPr/>
        </p:nvSpPr>
        <p:spPr bwMode="auto">
          <a:xfrm>
            <a:off x="228600" y="2286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rgbClr val="333399"/>
            </a:solidFill>
            <a:prstDash val="solid"/>
            <a:miter lim="800000"/>
            <a:headEnd/>
            <a:tailEnd/>
          </a:ln>
        </p:spPr>
        <p:txBody>
          <a:bodyPr/>
          <a:lstStyle/>
          <a:p>
            <a:pPr>
              <a:defRPr/>
            </a:pPr>
            <a:endParaRPr lang="en-US"/>
          </a:p>
        </p:txBody>
      </p:sp>
      <p:sp>
        <p:nvSpPr>
          <p:cNvPr id="6" name="Line 6"/>
          <p:cNvSpPr>
            <a:spLocks noChangeShapeType="1"/>
          </p:cNvSpPr>
          <p:nvPr/>
        </p:nvSpPr>
        <p:spPr bwMode="auto">
          <a:xfrm>
            <a:off x="381000" y="2133600"/>
            <a:ext cx="8321675" cy="0"/>
          </a:xfrm>
          <a:prstGeom prst="line">
            <a:avLst/>
          </a:prstGeom>
          <a:noFill/>
          <a:ln w="19050">
            <a:solidFill>
              <a:srgbClr val="333399"/>
            </a:solidFill>
            <a:round/>
            <a:headEnd/>
            <a:tailEnd/>
          </a:ln>
          <a:effectLst/>
        </p:spPr>
        <p:txBody>
          <a:bodyPr/>
          <a:lstStyle/>
          <a:p>
            <a:pPr>
              <a:defRPr/>
            </a:pPr>
            <a:endParaRPr lang="en-US"/>
          </a:p>
        </p:txBody>
      </p:sp>
      <p:sp>
        <p:nvSpPr>
          <p:cNvPr id="7" name="Rectangle 8"/>
          <p:cNvSpPr>
            <a:spLocks noChangeArrowheads="1"/>
          </p:cNvSpPr>
          <p:nvPr userDrawn="1"/>
        </p:nvSpPr>
        <p:spPr bwMode="auto">
          <a:xfrm>
            <a:off x="228600" y="6553200"/>
            <a:ext cx="5257800" cy="304800"/>
          </a:xfrm>
          <a:prstGeom prst="rect">
            <a:avLst/>
          </a:prstGeom>
          <a:noFill/>
          <a:ln w="9525">
            <a:noFill/>
            <a:miter lim="800000"/>
            <a:headEnd/>
            <a:tailEnd/>
          </a:ln>
          <a:effectLst/>
        </p:spPr>
        <p:txBody>
          <a:bodyPr anchor="b"/>
          <a:lstStyle/>
          <a:p>
            <a:pPr>
              <a:spcBef>
                <a:spcPct val="0"/>
              </a:spcBef>
              <a:buClrTx/>
              <a:buSzTx/>
              <a:buFontTx/>
              <a:buNone/>
              <a:defRPr/>
            </a:pPr>
            <a:r>
              <a:rPr lang="en-US" altLang="en-US" sz="1200" i="1" dirty="0">
                <a:latin typeface="Garamond" pitchFamily="18" charset="0"/>
              </a:rPr>
              <a:t>Central Valley Flood Protection Board Meeting – Agenda Item No. </a:t>
            </a:r>
            <a:r>
              <a:rPr lang="en-US" altLang="en-US" sz="1200" i="1" dirty="0" smtClean="0">
                <a:latin typeface="Garamond" pitchFamily="18" charset="0"/>
              </a:rPr>
              <a:t>8</a:t>
            </a:r>
            <a:endParaRPr lang="en-US" altLang="en-US" sz="1200" i="1" dirty="0">
              <a:latin typeface="Garamond" pitchFamily="18" charset="0"/>
            </a:endParaRPr>
          </a:p>
        </p:txBody>
      </p:sp>
      <p:sp>
        <p:nvSpPr>
          <p:cNvPr id="8" name="Rectangle 9"/>
          <p:cNvSpPr>
            <a:spLocks noChangeArrowheads="1"/>
          </p:cNvSpPr>
          <p:nvPr/>
        </p:nvSpPr>
        <p:spPr bwMode="auto">
          <a:xfrm>
            <a:off x="6781800" y="6553200"/>
            <a:ext cx="2133600" cy="304800"/>
          </a:xfrm>
          <a:prstGeom prst="rect">
            <a:avLst/>
          </a:prstGeom>
          <a:noFill/>
          <a:ln w="9525">
            <a:noFill/>
            <a:miter lim="800000"/>
            <a:headEnd/>
            <a:tailEnd/>
          </a:ln>
          <a:effectLst/>
        </p:spPr>
        <p:txBody>
          <a:bodyPr anchor="b"/>
          <a:lstStyle/>
          <a:p>
            <a:pPr algn="r">
              <a:spcBef>
                <a:spcPct val="0"/>
              </a:spcBef>
              <a:buClrTx/>
              <a:buSzTx/>
              <a:buFontTx/>
              <a:buNone/>
              <a:defRPr/>
            </a:pPr>
            <a:fld id="{1FB973E5-D437-4106-8FBC-D84C508B6EC8}" type="slidenum">
              <a:rPr lang="en-US" altLang="en-US" sz="1200">
                <a:latin typeface="Garamond" pitchFamily="18" charset="0"/>
              </a:rPr>
              <a:pPr algn="r">
                <a:spcBef>
                  <a:spcPct val="0"/>
                </a:spcBef>
                <a:buClrTx/>
                <a:buSzTx/>
                <a:buFontTx/>
                <a:buNone/>
                <a:defRPr/>
              </a:pPr>
              <a:t>‹#›</a:t>
            </a:fld>
            <a:endParaRPr lang="en-US" altLang="en-US" sz="1200" dirty="0">
              <a:latin typeface="Garamond" pitchFamily="18" charset="0"/>
            </a:endParaRPr>
          </a:p>
        </p:txBody>
      </p:sp>
      <p:pic>
        <p:nvPicPr>
          <p:cNvPr id="9" name="Picture 10" descr="CVFPB_logo_update3"/>
          <p:cNvPicPr preferRelativeResize="0">
            <a:picLocks noChangeArrowheads="1"/>
          </p:cNvPicPr>
          <p:nvPr userDrawn="1"/>
        </p:nvPicPr>
        <p:blipFill>
          <a:blip r:embed="rId2" cstate="print"/>
          <a:srcRect/>
          <a:stretch>
            <a:fillRect/>
          </a:stretch>
        </p:blipFill>
        <p:spPr bwMode="auto">
          <a:xfrm>
            <a:off x="8001000" y="152400"/>
            <a:ext cx="1023938" cy="1014413"/>
          </a:xfrm>
          <a:prstGeom prst="rect">
            <a:avLst/>
          </a:prstGeom>
          <a:noFill/>
          <a:ln w="9525">
            <a:noFill/>
            <a:miter lim="800000"/>
            <a:headEnd/>
            <a:tailEnd/>
          </a:ln>
        </p:spPr>
      </p:pic>
      <p:sp>
        <p:nvSpPr>
          <p:cNvPr id="13" name="Rectangle 12"/>
          <p:cNvSpPr/>
          <p:nvPr userDrawn="1"/>
        </p:nvSpPr>
        <p:spPr>
          <a:xfrm>
            <a:off x="7086600" y="6583680"/>
            <a:ext cx="9144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00BC00"/>
                </a:solidFill>
                <a:effectLst>
                  <a:outerShdw blurRad="50800" dist="39000" dir="5460000" algn="tl">
                    <a:srgbClr val="000000">
                      <a:alpha val="38000"/>
                    </a:srgbClr>
                  </a:outerShdw>
                </a:effectLst>
              </a:rPr>
              <a:t>MOU</a:t>
            </a:r>
            <a:endParaRPr lang="en-US" sz="1400" b="1" dirty="0">
              <a:ln w="11430"/>
              <a:solidFill>
                <a:srgbClr val="00BC00"/>
              </a:solidFill>
              <a:effectLst>
                <a:outerShdw blurRad="50800" dist="39000" dir="5460000" algn="tl">
                  <a:srgbClr val="000000">
                    <a:alpha val="38000"/>
                  </a:srgbClr>
                </a:outerShdw>
              </a:effectLst>
            </a:endParaRPr>
          </a:p>
        </p:txBody>
      </p:sp>
      <p:sp>
        <p:nvSpPr>
          <p:cNvPr id="14" name="Rectangle 13"/>
          <p:cNvSpPr/>
          <p:nvPr userDrawn="1"/>
        </p:nvSpPr>
        <p:spPr>
          <a:xfrm>
            <a:off x="6583680" y="6583680"/>
            <a:ext cx="4572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a:ln w="11430"/>
                <a:solidFill>
                  <a:srgbClr val="FFC000"/>
                </a:solidFill>
                <a:effectLst>
                  <a:outerShdw blurRad="50800" dist="39000" dir="5460000" algn="tl">
                    <a:srgbClr val="000000">
                      <a:alpha val="38000"/>
                    </a:srgbClr>
                  </a:outerShdw>
                </a:effectLst>
              </a:rPr>
              <a:t>SR</a:t>
            </a:r>
          </a:p>
        </p:txBody>
      </p:sp>
      <p:sp>
        <p:nvSpPr>
          <p:cNvPr id="15" name="Rectangle 14"/>
          <p:cNvSpPr/>
          <p:nvPr userDrawn="1"/>
        </p:nvSpPr>
        <p:spPr>
          <a:xfrm>
            <a:off x="7909560" y="658368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LD1</a:t>
            </a:r>
            <a:endParaRPr lang="en-US" sz="1400" b="1" dirty="0">
              <a:ln w="11430"/>
              <a:solidFill>
                <a:srgbClr val="FF99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buClr>
                <a:srgbClr val="FFFF00"/>
              </a:buClr>
              <a:buSzPct val="80000"/>
              <a:buFont typeface="Wingdings" pitchFamily="2" charset="2"/>
              <a:buChar char="§"/>
              <a:defRPr sz="2200">
                <a:latin typeface="Calibri" pitchFamily="34" charset="0"/>
              </a:defRPr>
            </a:lvl1pPr>
            <a:lvl2pPr>
              <a:buClr>
                <a:srgbClr val="FFC000"/>
              </a:buClr>
              <a:buSzPct val="80000"/>
              <a:buFont typeface="Wingdings" pitchFamily="2" charset="2"/>
              <a:buChar char="§"/>
              <a:defRPr sz="2200">
                <a:solidFill>
                  <a:schemeClr val="accent1"/>
                </a:solidFill>
                <a:latin typeface="Calibri" pitchFamily="34" charset="0"/>
              </a:defRPr>
            </a:lvl2pPr>
            <a:lvl3pPr>
              <a:buClr>
                <a:srgbClr val="FF6600"/>
              </a:buClr>
              <a:buSzPct val="80000"/>
              <a:buFont typeface="Wingdings" pitchFamily="2" charset="2"/>
              <a:buChar char="§"/>
              <a:defRPr sz="2200">
                <a:solidFill>
                  <a:schemeClr val="accent2"/>
                </a:solidFill>
                <a:latin typeface="Calibri" pitchFamily="34" charset="0"/>
              </a:defRPr>
            </a:lvl3pPr>
            <a:lvl4pPr>
              <a:buClr>
                <a:srgbClr val="FF0000"/>
              </a:buClr>
              <a:buSzPct val="80000"/>
              <a:buFont typeface="Wingdings" pitchFamily="2" charset="2"/>
              <a:buChar char="§"/>
              <a:defRPr sz="2200">
                <a:solidFill>
                  <a:schemeClr val="accent2"/>
                </a:solidFill>
                <a:latin typeface="Calibri" pitchFamily="34" charset="0"/>
              </a:defRPr>
            </a:lvl4pPr>
            <a:lvl5pPr>
              <a:buClr>
                <a:srgbClr val="D00028"/>
              </a:buClr>
              <a:buSzPct val="80000"/>
              <a:buFont typeface="Wingdings" pitchFamily="2" charset="2"/>
              <a:buChar char="§"/>
              <a:defRPr sz="2200">
                <a:solidFill>
                  <a:schemeClr val="accent2"/>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228600" y="1371600"/>
            <a:ext cx="4267200" cy="5105400"/>
          </a:xfrm>
        </p:spPr>
        <p:txBody>
          <a:bodyPr>
            <a:normAutofit/>
          </a:bodyPr>
          <a:lstStyle>
            <a:lvl1pPr>
              <a:spcBef>
                <a:spcPts val="1200"/>
              </a:spcBef>
              <a:buClr>
                <a:srgbClr val="FFFF00"/>
              </a:buClr>
              <a:buSzPct val="80000"/>
              <a:buFont typeface="Wingdings" pitchFamily="2" charset="2"/>
              <a:buChar char="§"/>
              <a:defRPr sz="2200">
                <a:latin typeface="Calibri" pitchFamily="34" charset="0"/>
              </a:defRPr>
            </a:lvl1pPr>
            <a:lvl2pPr>
              <a:spcBef>
                <a:spcPts val="1200"/>
              </a:spcBef>
              <a:buClr>
                <a:srgbClr val="FFC000"/>
              </a:buClr>
              <a:buSzPct val="80000"/>
              <a:buFont typeface="Wingdings" pitchFamily="2" charset="2"/>
              <a:buChar char="§"/>
              <a:defRPr sz="2200">
                <a:solidFill>
                  <a:schemeClr val="accent1"/>
                </a:solidFill>
                <a:latin typeface="Calibri" pitchFamily="34" charset="0"/>
              </a:defRPr>
            </a:lvl2pPr>
            <a:lvl3pPr>
              <a:spcBef>
                <a:spcPts val="1200"/>
              </a:spcBef>
              <a:buClr>
                <a:srgbClr val="FF6600"/>
              </a:buClr>
              <a:buSzPct val="80000"/>
              <a:buFont typeface="Wingdings" pitchFamily="2" charset="2"/>
              <a:buChar char="§"/>
              <a:defRPr sz="2200">
                <a:solidFill>
                  <a:schemeClr val="accent2"/>
                </a:solidFill>
                <a:latin typeface="Calibri" pitchFamily="34" charset="0"/>
              </a:defRPr>
            </a:lvl3pPr>
            <a:lvl4pPr>
              <a:spcBef>
                <a:spcPts val="1200"/>
              </a:spcBef>
              <a:buClr>
                <a:srgbClr val="FF0000"/>
              </a:buClr>
              <a:buSzPct val="80000"/>
              <a:buFont typeface="Wingdings" pitchFamily="2" charset="2"/>
              <a:buChar char="§"/>
              <a:defRPr sz="2200">
                <a:solidFill>
                  <a:schemeClr val="accent2"/>
                </a:solidFill>
                <a:latin typeface="Calibri" pitchFamily="34" charset="0"/>
              </a:defRPr>
            </a:lvl4pPr>
            <a:lvl5pPr>
              <a:spcBef>
                <a:spcPts val="1200"/>
              </a:spcBef>
              <a:buClr>
                <a:srgbClr val="A50021"/>
              </a:buClr>
              <a:buSzPct val="80000"/>
              <a:buFont typeface="Wingdings" pitchFamily="2" charset="2"/>
              <a:buChar char="§"/>
              <a:defRPr sz="2200">
                <a:solidFill>
                  <a:schemeClr val="accent2"/>
                </a:solidFill>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371600"/>
            <a:ext cx="4267200" cy="5105401"/>
          </a:xfrm>
          <a:solidFill>
            <a:srgbClr val="03187F">
              <a:alpha val="70000"/>
            </a:srgbClr>
          </a:solidFill>
        </p:spPr>
        <p:txBody>
          <a:bodyPr vert="horz">
            <a:normAutofit/>
          </a:bodyPr>
          <a:lstStyle>
            <a:lvl1pPr algn="l" rtl="0" eaLnBrk="1" latinLnBrk="0" hangingPunct="1">
              <a:spcBef>
                <a:spcPts val="1200"/>
              </a:spcBef>
              <a:buSzPct val="80000"/>
              <a:buFont typeface="Wingdings" pitchFamily="2" charset="2"/>
              <a:buNone/>
              <a:defRPr kumimoji="0" lang="en-US" sz="2200" kern="1200" dirty="0" smtClean="0">
                <a:solidFill>
                  <a:schemeClr val="tx1"/>
                </a:solidFill>
                <a:latin typeface="Calibri" pitchFamily="34" charset="0"/>
                <a:ea typeface="+mn-ea"/>
                <a:cs typeface="+mn-cs"/>
              </a:defRPr>
            </a:lvl1pPr>
            <a:lvl2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2pPr>
            <a:lvl3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3pPr>
            <a:lvl4pPr algn="l" rtl="0" eaLnBrk="1" latinLnBrk="0" hangingPunct="1">
              <a:spcBef>
                <a:spcPts val="1200"/>
              </a:spcBef>
              <a:buSzPct val="80000"/>
              <a:buFont typeface="Wingdings" pitchFamily="2" charset="2"/>
              <a:buChar char="§"/>
              <a:defRPr kumimoji="0" lang="en-US" sz="2200" kern="1200" dirty="0" smtClean="0">
                <a:solidFill>
                  <a:schemeClr val="tx1"/>
                </a:solidFill>
                <a:latin typeface="Calibri" pitchFamily="34" charset="0"/>
                <a:ea typeface="+mn-ea"/>
                <a:cs typeface="+mn-cs"/>
              </a:defRPr>
            </a:lvl4pPr>
            <a:lvl5pPr algn="l" rtl="0" eaLnBrk="1" latinLnBrk="0" hangingPunct="1">
              <a:spcBef>
                <a:spcPts val="1200"/>
              </a:spcBef>
              <a:buSzPct val="80000"/>
              <a:buFont typeface="Wingdings" pitchFamily="2" charset="2"/>
              <a:buChar char="§"/>
              <a:defRPr kumimoji="0" lang="en-US" sz="2200" kern="1200" dirty="0">
                <a:solidFill>
                  <a:schemeClr val="tx1"/>
                </a:solidFill>
                <a:latin typeface="Calibri" pitchFamily="34" charset="0"/>
                <a:ea typeface="+mn-ea"/>
                <a:cs typeface="+mn-cs"/>
              </a:defRPr>
            </a:lvl5pPr>
          </a:lstStyle>
          <a:p>
            <a:pPr lvl="0"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04800" y="274638"/>
            <a:ext cx="7620000" cy="792162"/>
          </a:xfrm>
          <a:prstGeom prst="rect">
            <a:avLst/>
          </a:prstGeom>
          <a:solidFill>
            <a:srgbClr val="03187F">
              <a:alpha val="70000"/>
            </a:srgbClr>
          </a:solidFill>
        </p:spPr>
        <p:txBody>
          <a:bodyPr vert="horz" anchor="ctr">
            <a:noAutofit/>
            <a:scene3d>
              <a:camera prst="orthographicFront"/>
              <a:lightRig rig="soft" dir="t">
                <a:rot lat="0" lon="0" rev="16800000"/>
              </a:lightRig>
            </a:scene3d>
            <a:sp3d prstMaterial="softEdge">
              <a:bevelT w="38100" h="38100"/>
            </a:sp3d>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228600" y="1295400"/>
            <a:ext cx="8686800" cy="5181600"/>
          </a:xfrm>
          <a:prstGeom prst="rect">
            <a:avLst/>
          </a:prstGeom>
          <a:solidFill>
            <a:srgbClr val="03187F">
              <a:alpha val="70000"/>
            </a:srgbClr>
          </a:solidFill>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7" name="Picture 6" descr="CVFPB_logo_update3"/>
          <p:cNvPicPr preferRelativeResize="0">
            <a:picLocks noChangeArrowheads="1"/>
          </p:cNvPicPr>
          <p:nvPr userDrawn="1"/>
        </p:nvPicPr>
        <p:blipFill>
          <a:blip r:embed="rId14" cstate="print"/>
          <a:srcRect/>
          <a:stretch>
            <a:fillRect/>
          </a:stretch>
        </p:blipFill>
        <p:spPr bwMode="auto">
          <a:xfrm>
            <a:off x="8001000" y="152400"/>
            <a:ext cx="1023938" cy="1014413"/>
          </a:xfrm>
          <a:prstGeom prst="rect">
            <a:avLst/>
          </a:prstGeom>
          <a:noFill/>
          <a:ln w="9525">
            <a:noFill/>
            <a:miter lim="800000"/>
            <a:headEnd/>
            <a:tailEnd/>
          </a:ln>
        </p:spPr>
      </p:pic>
      <p:sp>
        <p:nvSpPr>
          <p:cNvPr id="8" name="Freeform 7"/>
          <p:cNvSpPr/>
          <p:nvPr userDrawn="1"/>
        </p:nvSpPr>
        <p:spPr>
          <a:xfrm>
            <a:off x="178025" y="137565"/>
            <a:ext cx="7986839" cy="930584"/>
          </a:xfrm>
          <a:custGeom>
            <a:avLst/>
            <a:gdLst>
              <a:gd name="connsiteX0" fmla="*/ 0 w 7986839"/>
              <a:gd name="connsiteY0" fmla="*/ 930584 h 930584"/>
              <a:gd name="connsiteX1" fmla="*/ 0 w 7986839"/>
              <a:gd name="connsiteY1" fmla="*/ 0 h 930584"/>
              <a:gd name="connsiteX2" fmla="*/ 7986839 w 7986839"/>
              <a:gd name="connsiteY2" fmla="*/ 0 h 930584"/>
            </a:gdLst>
            <a:ahLst/>
            <a:cxnLst>
              <a:cxn ang="0">
                <a:pos x="connsiteX0" y="connsiteY0"/>
              </a:cxn>
              <a:cxn ang="0">
                <a:pos x="connsiteX1" y="connsiteY1"/>
              </a:cxn>
              <a:cxn ang="0">
                <a:pos x="connsiteX2" y="connsiteY2"/>
              </a:cxn>
            </a:cxnLst>
            <a:rect l="l" t="t" r="r" b="b"/>
            <a:pathLst>
              <a:path w="7986839" h="930584">
                <a:moveTo>
                  <a:pt x="0" y="930584"/>
                </a:moveTo>
                <a:lnTo>
                  <a:pt x="0" y="0"/>
                </a:lnTo>
                <a:lnTo>
                  <a:pt x="7986839" y="0"/>
                </a:lnTo>
              </a:path>
            </a:pathLst>
          </a:cu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userDrawn="1"/>
        </p:nvCxnSpPr>
        <p:spPr>
          <a:xfrm>
            <a:off x="152400" y="6553200"/>
            <a:ext cx="8839200" cy="1588"/>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7086600" y="6583680"/>
            <a:ext cx="9144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00BC00"/>
                </a:solidFill>
                <a:effectLst>
                  <a:outerShdw blurRad="50800" dist="39000" dir="5460000" algn="tl">
                    <a:srgbClr val="000000">
                      <a:alpha val="38000"/>
                    </a:srgbClr>
                  </a:outerShdw>
                </a:effectLst>
              </a:rPr>
              <a:t>SUPP</a:t>
            </a:r>
            <a:endParaRPr lang="en-US" sz="1400" b="1" dirty="0">
              <a:ln w="11430"/>
              <a:solidFill>
                <a:srgbClr val="00BC00"/>
              </a:solidFill>
              <a:effectLst>
                <a:outerShdw blurRad="50800" dist="39000" dir="5460000" algn="tl">
                  <a:srgbClr val="000000">
                    <a:alpha val="38000"/>
                  </a:srgbClr>
                </a:outerShdw>
              </a:effectLst>
            </a:endParaRPr>
          </a:p>
        </p:txBody>
      </p:sp>
      <p:sp>
        <p:nvSpPr>
          <p:cNvPr id="16" name="Rectangle 15"/>
          <p:cNvSpPr/>
          <p:nvPr userDrawn="1"/>
        </p:nvSpPr>
        <p:spPr>
          <a:xfrm>
            <a:off x="6583680" y="6583680"/>
            <a:ext cx="4572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a:ln w="11430"/>
                <a:solidFill>
                  <a:srgbClr val="FFC000"/>
                </a:solidFill>
                <a:effectLst>
                  <a:outerShdw blurRad="50800" dist="39000" dir="5460000" algn="tl">
                    <a:srgbClr val="000000">
                      <a:alpha val="38000"/>
                    </a:srgbClr>
                  </a:outerShdw>
                </a:effectLst>
              </a:rPr>
              <a:t>SR</a:t>
            </a:r>
          </a:p>
        </p:txBody>
      </p:sp>
      <p:sp>
        <p:nvSpPr>
          <p:cNvPr id="17" name="Rectangle 16"/>
          <p:cNvSpPr/>
          <p:nvPr userDrawn="1"/>
        </p:nvSpPr>
        <p:spPr>
          <a:xfrm>
            <a:off x="7909560" y="6583680"/>
            <a:ext cx="762000" cy="307777"/>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Font typeface="Wingdings" pitchFamily="2" charset="2"/>
              <a:buNone/>
              <a:defRPr/>
            </a:pPr>
            <a:r>
              <a:rPr lang="en-US" sz="1400" b="1" dirty="0" smtClean="0">
                <a:ln w="11430"/>
                <a:solidFill>
                  <a:srgbClr val="FF9900"/>
                </a:solidFill>
                <a:effectLst>
                  <a:outerShdw blurRad="50800" dist="39000" dir="5460000" algn="tl">
                    <a:srgbClr val="000000">
                      <a:alpha val="38000"/>
                    </a:srgbClr>
                  </a:outerShdw>
                </a:effectLst>
              </a:rPr>
              <a:t>SUPP</a:t>
            </a:r>
            <a:endParaRPr lang="en-US" sz="1400" b="1" dirty="0">
              <a:ln w="11430"/>
              <a:solidFill>
                <a:srgbClr val="FF9900"/>
              </a:solidFill>
              <a:effectLst>
                <a:outerShdw blurRad="50800" dist="39000" dir="5460000" algn="tl">
                  <a:srgbClr val="000000">
                    <a:alpha val="38000"/>
                  </a:srgbClr>
                </a:outerShdw>
              </a:effectLst>
            </a:endParaRPr>
          </a:p>
        </p:txBody>
      </p:sp>
      <p:sp>
        <p:nvSpPr>
          <p:cNvPr id="12" name="TextBox 11"/>
          <p:cNvSpPr txBox="1"/>
          <p:nvPr userDrawn="1"/>
        </p:nvSpPr>
        <p:spPr>
          <a:xfrm>
            <a:off x="152400" y="6581001"/>
            <a:ext cx="5029200" cy="276999"/>
          </a:xfrm>
          <a:prstGeom prst="rect">
            <a:avLst/>
          </a:prstGeom>
          <a:noFill/>
        </p:spPr>
        <p:txBody>
          <a:bodyPr wrap="square" rtlCol="0">
            <a:spAutoFit/>
          </a:bodyPr>
          <a:lstStyle/>
          <a:p>
            <a:r>
              <a:rPr lang="en-US" sz="1200" dirty="0" smtClean="0">
                <a:solidFill>
                  <a:schemeClr val="accent1"/>
                </a:solidFill>
              </a:rPr>
              <a:t>Central Valley Flood Protection Board Meeting – Agenda Item No. XX</a:t>
            </a:r>
            <a:endParaRPr lang="en-US" sz="1200" dirty="0">
              <a:solidFill>
                <a:schemeClr val="accent1"/>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eaLnBrk="1" latinLnBrk="0" hangingPunct="1">
        <a:spcBef>
          <a:spcPct val="0"/>
        </a:spcBef>
        <a:buNone/>
        <a:defRPr kumimoji="0" sz="4500" b="1" u="none"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Blue Highway" pitchFamily="2"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bwMode="auto">
          <a:xfrm>
            <a:off x="457200" y="1752600"/>
            <a:ext cx="8229600" cy="4572000"/>
          </a:xfrm>
          <a:prstGeom prst="rect">
            <a:avLst/>
          </a:prstGeom>
          <a:ln>
            <a:miter lim="800000"/>
            <a:headEnd/>
            <a:tailEnd/>
          </a:ln>
        </p:spPr>
        <p:txBody>
          <a:bodyPr>
            <a:normAutofit fontScale="90000"/>
          </a:bodyPr>
          <a:lstStyle/>
          <a:p>
            <a:pPr>
              <a:defRPr/>
            </a:pPr>
            <a:r>
              <a:rPr lang="en-US" dirty="0" smtClean="0"/>
              <a:t>Emergency Regulations </a:t>
            </a:r>
            <a:br>
              <a:rPr lang="en-US" dirty="0" smtClean="0"/>
            </a:br>
            <a:r>
              <a:rPr lang="en-US" dirty="0" smtClean="0"/>
              <a:t>Implementing SB 753</a:t>
            </a:r>
            <a:br>
              <a:rPr lang="en-US" dirty="0" smtClean="0"/>
            </a:br>
            <a:r>
              <a:rPr lang="en-US" dirty="0" smtClean="0">
                <a:solidFill>
                  <a:schemeClr val="tx1"/>
                </a:solidFill>
                <a:latin typeface="Calibri" pitchFamily="34" charset="0"/>
              </a:rPr>
              <a:t/>
            </a:r>
            <a:br>
              <a:rPr lang="en-US" dirty="0" smtClean="0">
                <a:solidFill>
                  <a:schemeClr val="tx1"/>
                </a:solidFill>
                <a:latin typeface="Calibri" pitchFamily="34" charset="0"/>
              </a:rPr>
            </a:br>
            <a:r>
              <a:rPr lang="en-US" sz="3200" cap="none" dirty="0" smtClean="0">
                <a:solidFill>
                  <a:schemeClr val="tx1"/>
                </a:solidFill>
                <a:latin typeface="Calibri" pitchFamily="34" charset="0"/>
              </a:rPr>
              <a:t>Presenter: Curt Taras </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Committee Member: Emma Suarez</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Committee Member: Clyde MacDonald</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Legal Counsel: Nicole Rinke</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
            </a:r>
            <a:br>
              <a:rPr lang="en-US" sz="3200" cap="none" dirty="0" smtClean="0">
                <a:solidFill>
                  <a:schemeClr val="tx1"/>
                </a:solidFill>
                <a:latin typeface="Calibri" pitchFamily="34" charset="0"/>
              </a:rPr>
            </a:br>
            <a:r>
              <a:rPr lang="en-US" sz="3200" cap="none" dirty="0" smtClean="0">
                <a:solidFill>
                  <a:schemeClr val="tx1"/>
                </a:solidFill>
                <a:latin typeface="Calibri" pitchFamily="34" charset="0"/>
              </a:rPr>
              <a:t>Nov 22, 2013</a:t>
            </a:r>
            <a:endParaRPr lang="en-US" sz="3200" b="1" cap="none" dirty="0" smtClean="0">
              <a:solidFill>
                <a:schemeClr val="tx1"/>
              </a:solidFill>
              <a:latin typeface="Calibri" pitchFamily="34" charset="0"/>
              <a:cs typeface="Arial" pitchFamily="34" charset="0"/>
            </a:endParaRPr>
          </a:p>
        </p:txBody>
      </p:sp>
      <p:sp>
        <p:nvSpPr>
          <p:cNvPr id="2054" name="Rectangle 6"/>
          <p:cNvSpPr>
            <a:spLocks noGrp="1" noChangeArrowheads="1"/>
          </p:cNvSpPr>
          <p:nvPr>
            <p:ph type="subTitle" idx="4294967295"/>
          </p:nvPr>
        </p:nvSpPr>
        <p:spPr>
          <a:xfrm>
            <a:off x="304800" y="304800"/>
            <a:ext cx="7620000" cy="762000"/>
          </a:xfrm>
          <a:noFill/>
        </p:spPr>
        <p:txBody>
          <a:bodyPr>
            <a:normAutofit/>
          </a:bodyPr>
          <a:lstStyle/>
          <a:p>
            <a:pPr marL="0" indent="0" algn="ctr" eaLnBrk="1" hangingPunct="1">
              <a:spcAft>
                <a:spcPts val="0"/>
              </a:spcAft>
              <a:buFont typeface="Wingdings" pitchFamily="2" charset="2"/>
              <a:buNone/>
              <a:defRPr/>
            </a:pPr>
            <a:r>
              <a:rPr lang="en-US" sz="4000" b="1" dirty="0" smtClean="0">
                <a:effectLst>
                  <a:outerShdw blurRad="38100" dist="38100" dir="2700000" algn="tl">
                    <a:srgbClr val="000000">
                      <a:alpha val="43137"/>
                    </a:srgbClr>
                  </a:outerShdw>
                </a:effectLst>
                <a:latin typeface="Blue Highway" pitchFamily="2" charset="0"/>
                <a:cs typeface="Arial" pitchFamily="34" charset="0"/>
              </a:rPr>
              <a:t>Item 9B</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RECOMMENDATION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Staff recommends that the board approve the submission of the SB 753 emergency regulations to the Office of Administrative Law and delegate to the Executive Officer the authority to certify the submission by signature.</a:t>
            </a:r>
          </a:p>
          <a:p>
            <a:pPr>
              <a:buNone/>
            </a:pPr>
            <a:endParaRPr lang="en-US"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lgn="ctr" eaLnBrk="1" hangingPunct="1">
              <a:buNone/>
              <a:defRPr/>
            </a:pPr>
            <a:r>
              <a:rPr lang="en-US" sz="17100" dirty="0" smtClean="0"/>
              <a:t>?</a:t>
            </a:r>
          </a:p>
          <a:p>
            <a:pPr eaLnBrk="1" hangingPunct="1">
              <a:spcBef>
                <a:spcPts val="0"/>
              </a:spcBef>
              <a:buNone/>
              <a:defRPr/>
            </a:pPr>
            <a:endParaRPr lang="en-US" sz="14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endParaRPr lang="en-US" sz="1200" dirty="0" smtClean="0"/>
          </a:p>
          <a:p>
            <a:pPr eaLnBrk="1" hangingPunct="1">
              <a:spcBef>
                <a:spcPts val="0"/>
              </a:spcBef>
              <a:buNone/>
              <a:defRPr/>
            </a:pPr>
            <a:r>
              <a:rPr lang="en-US" sz="1200" dirty="0" smtClean="0"/>
              <a:t>Presented by:	Curt Taras</a:t>
            </a:r>
          </a:p>
          <a:p>
            <a:pPr eaLnBrk="1" hangingPunct="1">
              <a:spcBef>
                <a:spcPts val="0"/>
              </a:spcBef>
              <a:buNone/>
              <a:defRPr/>
            </a:pPr>
            <a:endParaRPr lang="en-US" sz="1200" dirty="0" smtClean="0"/>
          </a:p>
          <a:p>
            <a:pPr eaLnBrk="1" hangingPunct="1">
              <a:spcBef>
                <a:spcPts val="0"/>
              </a:spcBef>
              <a:buNone/>
              <a:defRPr/>
            </a:pPr>
            <a:r>
              <a:rPr lang="en-US" sz="1200" dirty="0" smtClean="0"/>
              <a:t>Prepared by:	Curt Taras</a:t>
            </a:r>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bwMode="auto">
          <a:xfrm>
            <a:off x="381000" y="304800"/>
            <a:ext cx="7467600" cy="762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1" dirty="0" smtClean="0">
                <a:solidFill>
                  <a:schemeClr val="tx1"/>
                </a:solidFill>
              </a:rPr>
              <a:t>BOARD ACTION</a:t>
            </a:r>
          </a:p>
        </p:txBody>
      </p:sp>
      <p:sp>
        <p:nvSpPr>
          <p:cNvPr id="137219" name="Rectangle 3"/>
          <p:cNvSpPr>
            <a:spLocks noGrp="1" noChangeArrowheads="1"/>
          </p:cNvSpPr>
          <p:nvPr>
            <p:ph type="body" idx="1"/>
          </p:nvPr>
        </p:nvSpPr>
        <p:spPr/>
        <p:txBody>
          <a:bodyPr/>
          <a:lstStyle/>
          <a:p>
            <a:pPr>
              <a:defRPr/>
            </a:pPr>
            <a:r>
              <a:rPr lang="en-US" sz="2800" dirty="0" smtClean="0"/>
              <a:t>Consider approval to submit draft emergency regulations to the Office of Administrative Law supporting the enactment of Senate Bill 753 </a:t>
            </a:r>
            <a:r>
              <a:rPr lang="en-US" sz="2800" u="sng" dirty="0" smtClean="0">
                <a:solidFill>
                  <a:srgbClr val="FFC000"/>
                </a:solidFill>
                <a:latin typeface="Calibri" pitchFamily="34" charset="0"/>
              </a:rPr>
              <a:t>:</a:t>
            </a:r>
          </a:p>
          <a:p>
            <a:pPr eaLnBrk="1" hangingPunct="1">
              <a:spcBef>
                <a:spcPts val="1800"/>
              </a:spcBef>
              <a:defRPr/>
            </a:pPr>
            <a:r>
              <a:rPr lang="en-US" sz="2600" dirty="0" smtClean="0"/>
              <a:t>Delegate authority to the Executive Officer certify submission documents by signature.</a:t>
            </a:r>
          </a:p>
          <a:p>
            <a:pPr eaLnBrk="1" hangingPunct="1">
              <a:spcBef>
                <a:spcPts val="1800"/>
              </a:spcBef>
              <a:defRPr/>
            </a:pPr>
            <a:endParaRPr lang="en-US" sz="2600" dirty="0" smtClean="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sz="2400" dirty="0" smtClean="0"/>
              <a:t>Senate Bill 753  becomes law on January 1</a:t>
            </a:r>
            <a:r>
              <a:rPr lang="en-US" sz="2400" smtClean="0"/>
              <a:t>, </a:t>
            </a:r>
            <a:r>
              <a:rPr lang="en-US" sz="2400" smtClean="0"/>
              <a:t>2014</a:t>
            </a:r>
            <a:endParaRPr lang="en-US" sz="2400" dirty="0" smtClean="0"/>
          </a:p>
          <a:p>
            <a:endParaRPr lang="en-US" sz="2400" dirty="0" smtClean="0"/>
          </a:p>
          <a:p>
            <a:r>
              <a:rPr lang="en-US" sz="2400" dirty="0" smtClean="0"/>
              <a:t>The Bill allows the Board too:</a:t>
            </a:r>
          </a:p>
          <a:p>
            <a:pPr lvl="1"/>
            <a:r>
              <a:rPr lang="en-US" sz="2400" dirty="0" smtClean="0"/>
              <a:t>Order administrative fines for code violations</a:t>
            </a:r>
          </a:p>
          <a:p>
            <a:pPr lvl="1"/>
            <a:r>
              <a:rPr lang="en-US" sz="2400" dirty="0" smtClean="0"/>
              <a:t>Issue liens to collect fines</a:t>
            </a:r>
          </a:p>
          <a:p>
            <a:pPr lvl="1"/>
            <a:r>
              <a:rPr lang="en-US" sz="2400" dirty="0" smtClean="0"/>
              <a:t>Use a progressive three-step enforcement process</a:t>
            </a:r>
          </a:p>
          <a:p>
            <a:pPr lvl="2"/>
            <a:r>
              <a:rPr lang="en-US" sz="2400" dirty="0" smtClean="0">
                <a:solidFill>
                  <a:schemeClr val="tx1"/>
                </a:solidFill>
              </a:rPr>
              <a:t>Notice of Violation</a:t>
            </a:r>
          </a:p>
          <a:p>
            <a:pPr lvl="2"/>
            <a:r>
              <a:rPr lang="en-US" sz="2400" dirty="0" smtClean="0">
                <a:solidFill>
                  <a:schemeClr val="tx1"/>
                </a:solidFill>
              </a:rPr>
              <a:t>Cease and Desist Order</a:t>
            </a:r>
          </a:p>
          <a:p>
            <a:pPr lvl="2"/>
            <a:r>
              <a:rPr lang="en-US" sz="2400" dirty="0" smtClean="0">
                <a:solidFill>
                  <a:schemeClr val="tx1"/>
                </a:solidFill>
              </a:rPr>
              <a:t>Enforcement hearing for enforcement order</a:t>
            </a:r>
          </a:p>
          <a:p>
            <a:pPr lvl="2"/>
            <a:endParaRPr lang="en-US" dirty="0" smtClean="0"/>
          </a:p>
          <a:p>
            <a:pPr lvl="1"/>
            <a:endParaRPr lang="en-US"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Regulations Process</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u="sng" dirty="0" smtClean="0">
                <a:solidFill>
                  <a:srgbClr val="FFC000"/>
                </a:solidFill>
              </a:rPr>
              <a:t>The Process for implementing emergency regulations</a:t>
            </a:r>
            <a:r>
              <a:rPr lang="en-US" dirty="0" smtClean="0">
                <a:solidFill>
                  <a:srgbClr val="FFC000"/>
                </a:solidFill>
              </a:rPr>
              <a:t>:</a:t>
            </a:r>
          </a:p>
          <a:p>
            <a:r>
              <a:rPr lang="en-US" dirty="0" smtClean="0"/>
              <a:t>Board approves submission of regulations</a:t>
            </a:r>
          </a:p>
          <a:p>
            <a:r>
              <a:rPr lang="en-US" dirty="0" smtClean="0"/>
              <a:t>Pre-noticing – Documents are sent to interested parties</a:t>
            </a:r>
          </a:p>
          <a:p>
            <a:r>
              <a:rPr lang="en-US" dirty="0" smtClean="0"/>
              <a:t>Agency Secretary approval signature</a:t>
            </a:r>
          </a:p>
          <a:p>
            <a:r>
              <a:rPr lang="en-US" dirty="0" smtClean="0"/>
              <a:t>Department of Finance approval signature</a:t>
            </a:r>
          </a:p>
          <a:p>
            <a:r>
              <a:rPr lang="en-US" dirty="0" smtClean="0"/>
              <a:t>Filing with the Office of Administrative Law (OAL)</a:t>
            </a:r>
          </a:p>
          <a:p>
            <a:r>
              <a:rPr lang="en-US" dirty="0" smtClean="0"/>
              <a:t>Publicly posted on OAL website (Day 0)</a:t>
            </a:r>
          </a:p>
          <a:p>
            <a:r>
              <a:rPr lang="en-US" dirty="0" smtClean="0"/>
              <a:t>Public comments due  (Day 5)</a:t>
            </a:r>
          </a:p>
          <a:p>
            <a:r>
              <a:rPr lang="en-US" dirty="0" smtClean="0"/>
              <a:t>CVFPB response to comments (Day 8)</a:t>
            </a:r>
          </a:p>
          <a:p>
            <a:r>
              <a:rPr lang="en-US" dirty="0" smtClean="0"/>
              <a:t>OAL decision deadline (Day 10)</a:t>
            </a:r>
          </a:p>
          <a:p>
            <a:pPr>
              <a:buNone/>
            </a:pPr>
            <a:endParaRPr lang="en-US" dirty="0" smtClean="0"/>
          </a:p>
          <a:p>
            <a:endParaRPr lang="en-US"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TEXT </a:t>
            </a:r>
            <a:endParaRPr lang="en-US" dirty="0"/>
          </a:p>
        </p:txBody>
      </p:sp>
      <p:sp>
        <p:nvSpPr>
          <p:cNvPr id="3" name="Content Placeholder 2"/>
          <p:cNvSpPr>
            <a:spLocks noGrp="1"/>
          </p:cNvSpPr>
          <p:nvPr>
            <p:ph idx="1"/>
          </p:nvPr>
        </p:nvSpPr>
        <p:spPr/>
        <p:txBody>
          <a:bodyPr/>
          <a:lstStyle/>
          <a:p>
            <a:r>
              <a:rPr lang="en-US" b="1" dirty="0" smtClean="0"/>
              <a:t>Draft Regulations Regarding Evidentiary Hearings</a:t>
            </a:r>
            <a:endParaRPr lang="en-US" dirty="0" smtClean="0"/>
          </a:p>
          <a:p>
            <a:pPr lvl="1"/>
            <a:endParaRPr lang="en-US" dirty="0" smtClean="0"/>
          </a:p>
          <a:p>
            <a:pPr lvl="1"/>
            <a:r>
              <a:rPr lang="en-US" dirty="0" smtClean="0"/>
              <a:t>Evidentiary hearings may now be conducted before a Board committee whereas previously they could only be held before the Board or a designated hearing officer </a:t>
            </a:r>
          </a:p>
          <a:p>
            <a:endParaRPr lang="en-US"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Text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Draft Regulations Regarding Enforcement Actions</a:t>
            </a:r>
            <a:endParaRPr lang="en-US" dirty="0" smtClean="0"/>
          </a:p>
          <a:p>
            <a:pPr lvl="1"/>
            <a:endParaRPr lang="en-US" dirty="0" smtClean="0"/>
          </a:p>
          <a:p>
            <a:pPr lvl="1"/>
            <a:r>
              <a:rPr lang="en-US" dirty="0" smtClean="0"/>
              <a:t>Section 20, Purpose and Authority, is amended to add administrative penalties, liens, and collection of attorney’s fees to the list of authorities the Board holds.  </a:t>
            </a:r>
            <a:br>
              <a:rPr lang="en-US" dirty="0" smtClean="0"/>
            </a:br>
            <a:endParaRPr lang="en-US" dirty="0" smtClean="0"/>
          </a:p>
          <a:p>
            <a:pPr lvl="1"/>
            <a:r>
              <a:rPr lang="en-US" dirty="0" smtClean="0"/>
              <a:t>Section 21, Conduct Subject to Enforcement, is added to explain what actions  by the public are subject to enforcement.   </a:t>
            </a:r>
          </a:p>
          <a:p>
            <a:pPr lvl="1">
              <a:buNone/>
            </a:pPr>
            <a:r>
              <a:rPr lang="en-US" dirty="0" smtClean="0"/>
              <a:t> </a:t>
            </a:r>
          </a:p>
          <a:p>
            <a:pPr lvl="1"/>
            <a:r>
              <a:rPr lang="en-US" dirty="0" smtClean="0"/>
              <a:t>Section 22, Settlement of Violations, is added to explain how a settlement of a violation in the enforcement process can be reached and then approved by the Board.</a:t>
            </a:r>
          </a:p>
          <a:p>
            <a:pPr lvl="1">
              <a:buNone/>
            </a:pPr>
            <a:r>
              <a:rPr lang="en-US" dirty="0" smtClean="0"/>
              <a:t> </a:t>
            </a:r>
          </a:p>
          <a:p>
            <a:pPr lvl="1"/>
            <a:r>
              <a:rPr lang="en-US" dirty="0" smtClean="0"/>
              <a:t>Section 23, Delegation of Enforcement Authority, is added to explain how the authority to issue Notices of Violation may be delegated to the Department of Water Resources or to local maintaining agencies with their acceptance. </a:t>
            </a:r>
          </a:p>
          <a:p>
            <a:endParaRPr lang="en-US"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Text</a:t>
            </a:r>
            <a:endParaRPr lang="en-US" dirty="0"/>
          </a:p>
        </p:txBody>
      </p:sp>
      <p:sp>
        <p:nvSpPr>
          <p:cNvPr id="3" name="Content Placeholder 2"/>
          <p:cNvSpPr>
            <a:spLocks noGrp="1"/>
          </p:cNvSpPr>
          <p:nvPr>
            <p:ph idx="1"/>
          </p:nvPr>
        </p:nvSpPr>
        <p:spPr/>
        <p:txBody>
          <a:bodyPr>
            <a:normAutofit fontScale="92500" lnSpcReduction="20000"/>
          </a:bodyPr>
          <a:lstStyle/>
          <a:p>
            <a:r>
              <a:rPr lang="en-US" sz="2400" b="1" dirty="0" smtClean="0"/>
              <a:t>Draft Regulations Regarding Enforcement Actions</a:t>
            </a:r>
            <a:endParaRPr lang="en-US" sz="2400" dirty="0" smtClean="0"/>
          </a:p>
          <a:p>
            <a:endParaRPr lang="en-US" dirty="0" smtClean="0"/>
          </a:p>
          <a:p>
            <a:pPr lvl="1"/>
            <a:r>
              <a:rPr lang="en-US" sz="2400" dirty="0" smtClean="0"/>
              <a:t>Section 24, Board Approval of Cease and Desist Orders, is added to explain the public meeting where a cease and desist order may be contested.</a:t>
            </a:r>
          </a:p>
          <a:p>
            <a:pPr lvl="1">
              <a:buNone/>
            </a:pPr>
            <a:endParaRPr lang="en-US" sz="2400" dirty="0" smtClean="0"/>
          </a:p>
          <a:p>
            <a:pPr lvl="1"/>
            <a:r>
              <a:rPr lang="en-US" sz="2400" dirty="0" smtClean="0"/>
              <a:t>Section 25, Enforcement Order Hearing Procedures, is added to describe the process under which an enforcement order hearing is to be conducted .  </a:t>
            </a:r>
          </a:p>
          <a:p>
            <a:pPr lvl="1">
              <a:buNone/>
            </a:pPr>
            <a:endParaRPr lang="en-US" sz="2400" dirty="0" smtClean="0"/>
          </a:p>
          <a:p>
            <a:pPr lvl="1"/>
            <a:r>
              <a:rPr lang="en-US" sz="2400" dirty="0" smtClean="0"/>
              <a:t>Section 26, Maintenance Activities, is amended to state that removal of abandoned property is not subject to enforcement procedures and to further define what “abandoned property” is.  </a:t>
            </a:r>
          </a:p>
          <a:p>
            <a:pPr lvl="1"/>
            <a:endParaRPr lang="en-US" sz="2400" dirty="0" smtClean="0"/>
          </a:p>
          <a:p>
            <a:pPr lvl="1"/>
            <a:r>
              <a:rPr lang="en-US" sz="2400" dirty="0" smtClean="0"/>
              <a:t>Section 27, Emergency Action, is added to allowed the Board to take emergency abatement actions and hold a hearing 30 days following the abatement if requested.</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Text</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400" b="1" dirty="0" smtClean="0"/>
              <a:t>Draft Regulations Regarding Enforcement Actions</a:t>
            </a:r>
          </a:p>
          <a:p>
            <a:endParaRPr lang="en-US" b="1" dirty="0" smtClean="0"/>
          </a:p>
          <a:p>
            <a:pPr lvl="1"/>
            <a:r>
              <a:rPr lang="en-US" sz="2400" dirty="0" smtClean="0"/>
              <a:t>Existing Section 23, Notice of Violation, is deleted because these rules are now in statue in the Water Code. </a:t>
            </a:r>
          </a:p>
          <a:p>
            <a:pPr lvl="1">
              <a:buNone/>
            </a:pPr>
            <a:endParaRPr lang="en-US" sz="2400" dirty="0" smtClean="0"/>
          </a:p>
          <a:p>
            <a:pPr lvl="1"/>
            <a:r>
              <a:rPr lang="en-US" sz="2400" dirty="0" smtClean="0"/>
              <a:t> Existing Section 24, Cease and Desist Orders Issued by the Executive Officer, is deleted because the Water Code no longer makes a distinction between Cease and Desist Orders issued by the Executive Officer and those issued by the Board.</a:t>
            </a:r>
          </a:p>
          <a:p>
            <a:pPr lvl="1">
              <a:buNone/>
            </a:pPr>
            <a:endParaRPr lang="en-US" sz="2400" dirty="0" smtClean="0"/>
          </a:p>
          <a:p>
            <a:pPr lvl="1"/>
            <a:r>
              <a:rPr lang="en-US" sz="2400" dirty="0" smtClean="0"/>
              <a:t>Section 28, Permit Revocation, is amended to make the revocation hearing procedures the same as enforcement hearing procedures.</a:t>
            </a:r>
          </a:p>
          <a:p>
            <a:pPr lvl="1">
              <a:buNone/>
            </a:pPr>
            <a:endParaRPr lang="en-US" sz="2400" dirty="0" smtClean="0"/>
          </a:p>
          <a:p>
            <a:pPr lvl="1"/>
            <a:r>
              <a:rPr lang="en-US" sz="2400" dirty="0" smtClean="0"/>
              <a:t>Section 29, Lien Procedures, is added to explain how a lien is to be recorded against a property and the lien hearing procedures to contest it.</a:t>
            </a:r>
          </a:p>
          <a:p>
            <a:pPr lvl="1"/>
            <a:endParaRPr lang="en-US" dirty="0" smtClean="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Text</a:t>
            </a:r>
            <a:endParaRPr lang="en-US" dirty="0">
              <a:solidFill>
                <a:srgbClr val="FF0000"/>
              </a:solidFill>
            </a:endParaRPr>
          </a:p>
        </p:txBody>
      </p:sp>
      <p:sp>
        <p:nvSpPr>
          <p:cNvPr id="3" name="Content Placeholder 2"/>
          <p:cNvSpPr>
            <a:spLocks noGrp="1"/>
          </p:cNvSpPr>
          <p:nvPr>
            <p:ph idx="1"/>
          </p:nvPr>
        </p:nvSpPr>
        <p:spPr/>
        <p:txBody>
          <a:bodyPr/>
          <a:lstStyle/>
          <a:p>
            <a:r>
              <a:rPr lang="en-US" sz="2400" b="1" dirty="0" smtClean="0"/>
              <a:t>Draft Regulations Regarding Reconsideration</a:t>
            </a:r>
          </a:p>
          <a:p>
            <a:endParaRPr lang="en-US" b="1" dirty="0" smtClean="0"/>
          </a:p>
          <a:p>
            <a:pPr lvl="1"/>
            <a:r>
              <a:rPr lang="en-US" sz="2400" dirty="0" smtClean="0"/>
              <a:t>Any person seeking judicial review of a permit must first seek reconsideration.</a:t>
            </a:r>
          </a:p>
          <a:p>
            <a:pPr lvl="1">
              <a:buNone/>
            </a:pPr>
            <a:r>
              <a:rPr lang="en-US" sz="2400" dirty="0" smtClean="0"/>
              <a:t> </a:t>
            </a:r>
          </a:p>
          <a:p>
            <a:pPr lvl="1"/>
            <a:r>
              <a:rPr lang="en-US" sz="2400" dirty="0" smtClean="0"/>
              <a:t>Enforcement orders are not subject to reconsideration but are subject to judicial review.</a:t>
            </a:r>
          </a:p>
          <a:p>
            <a:pPr lvl="1">
              <a:buNone/>
            </a:pPr>
            <a:endParaRPr lang="en-US" dirty="0"/>
          </a:p>
        </p:txBody>
      </p:sp>
      <p:sp>
        <p:nvSpPr>
          <p:cNvPr id="5" name="Slide Number Placeholder 4"/>
          <p:cNvSpPr>
            <a:spLocks noGrp="1"/>
          </p:cNvSpPr>
          <p:nvPr>
            <p:ph type="sldNum" sz="quarter" idx="4294967295"/>
          </p:nvPr>
        </p:nvSpPr>
        <p:spPr>
          <a:xfrm>
            <a:off x="8534400" y="6553200"/>
            <a:ext cx="457200" cy="304800"/>
          </a:xfrm>
          <a:prstGeom prst="rect">
            <a:avLst/>
          </a:prstGeom>
        </p:spPr>
        <p:txBody>
          <a:bodyPr/>
          <a:lstStyle/>
          <a:p>
            <a:fld id="{9F1FB2E3-2BB6-40B9-8235-D524E987E6E0}"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1621</TotalTime>
  <Words>543</Words>
  <Application>Microsoft Office PowerPoint</Application>
  <PresentationFormat>On-screen Show (4:3)</PresentationFormat>
  <Paragraphs>92</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Emergency Regulations  Implementing SB 753  Presenter: Curt Taras  Committee Member: Emma Suarez Committee Member: Clyde MacDonald Legal Counsel: Nicole Rinke  Nov 22, 2013</vt:lpstr>
      <vt:lpstr>BOARD ACTION</vt:lpstr>
      <vt:lpstr>BACKGROUND</vt:lpstr>
      <vt:lpstr>Emergency Regulations Process</vt:lpstr>
      <vt:lpstr>REGULATIONS TEXT </vt:lpstr>
      <vt:lpstr>Regulations Text</vt:lpstr>
      <vt:lpstr>Regulations Text</vt:lpstr>
      <vt:lpstr>Regulations Text</vt:lpstr>
      <vt:lpstr>Regulations Text</vt:lpstr>
      <vt:lpstr>STAFF RECOMMENDATION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nmoricz</dc:creator>
  <cp:lastModifiedBy>awoertin</cp:lastModifiedBy>
  <cp:revision>54</cp:revision>
  <dcterms:created xsi:type="dcterms:W3CDTF">2010-03-04T17:56:25Z</dcterms:created>
  <dcterms:modified xsi:type="dcterms:W3CDTF">2013-11-25T18:46:28Z</dcterms:modified>
</cp:coreProperties>
</file>