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1" r:id="rId2"/>
    <p:sldId id="288" r:id="rId3"/>
    <p:sldId id="279" r:id="rId4"/>
    <p:sldId id="260" r:id="rId5"/>
    <p:sldId id="282" r:id="rId6"/>
    <p:sldId id="283" r:id="rId7"/>
    <p:sldId id="261" r:id="rId8"/>
    <p:sldId id="265" r:id="rId9"/>
    <p:sldId id="287" r:id="rId10"/>
    <p:sldId id="275" r:id="rId11"/>
    <p:sldId id="274" r:id="rId12"/>
    <p:sldId id="280" r:id="rId13"/>
    <p:sldId id="285"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87F"/>
    <a:srgbClr val="004A82"/>
    <a:srgbClr val="82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B1EA0-47C7-4CEE-8CB5-FFFCA7020C63}" type="datetimeFigureOut">
              <a:rPr lang="en-US" smtClean="0"/>
              <a:pPr/>
              <a:t>10/24/2013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val="25148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2</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97631FA-1AC6-447D-A7C7-C067298E6FBB}" type="slidenum">
              <a:rPr lang="en-US" smtClean="0"/>
              <a:pPr/>
              <a:t>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7" name="Title Placeholder 21"/>
          <p:cNvSpPr txBox="1">
            <a:spLocks/>
          </p:cNvSpPr>
          <p:nvPr userDrawn="1"/>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userDrawn="1"/>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dirty="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accent1"/>
                </a:solidFill>
                <a:latin typeface="Calibri" pitchFamily="34" charset="0"/>
              </a:defRPr>
            </a:lvl2pPr>
            <a:lvl3pPr>
              <a:buClr>
                <a:srgbClr val="FF6600"/>
              </a:buClr>
              <a:buSzPct val="80000"/>
              <a:buFont typeface="Wingdings" pitchFamily="2" charset="2"/>
              <a:buChar char="§"/>
              <a:defRPr sz="2200">
                <a:solidFill>
                  <a:schemeClr val="accent2"/>
                </a:solidFill>
                <a:latin typeface="Calibri" pitchFamily="34" charset="0"/>
              </a:defRPr>
            </a:lvl3pPr>
            <a:lvl4pPr>
              <a:buClr>
                <a:srgbClr val="FF0000"/>
              </a:buClr>
              <a:buSzPct val="80000"/>
              <a:buFont typeface="Wingdings" pitchFamily="2" charset="2"/>
              <a:buChar char="§"/>
              <a:defRPr sz="2200">
                <a:solidFill>
                  <a:schemeClr val="accent2"/>
                </a:solidFill>
                <a:latin typeface="Calibri" pitchFamily="34" charset="0"/>
              </a:defRPr>
            </a:lvl4pPr>
            <a:lvl5pPr>
              <a:buClr>
                <a:srgbClr val="D00028"/>
              </a:buClr>
              <a:buSzPct val="80000"/>
              <a:buFont typeface="Wingdings" pitchFamily="2" charset="2"/>
              <a:buChar char="§"/>
              <a:defRPr sz="2200">
                <a:solidFill>
                  <a:schemeClr val="accent2"/>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1"/>
                </a:solidFill>
                <a:latin typeface="Calibri" pitchFamily="34" charset="0"/>
              </a:defRPr>
            </a:lvl2pPr>
            <a:lvl3pPr>
              <a:spcBef>
                <a:spcPts val="1200"/>
              </a:spcBef>
              <a:buClr>
                <a:srgbClr val="FF6600"/>
              </a:buClr>
              <a:buSzPct val="80000"/>
              <a:buFont typeface="Wingdings" pitchFamily="2" charset="2"/>
              <a:buChar char="§"/>
              <a:defRPr sz="2200">
                <a:solidFill>
                  <a:schemeClr val="accent2"/>
                </a:solidFill>
                <a:latin typeface="Calibri" pitchFamily="34" charset="0"/>
              </a:defRPr>
            </a:lvl3pPr>
            <a:lvl4pPr>
              <a:spcBef>
                <a:spcPts val="1200"/>
              </a:spcBef>
              <a:buClr>
                <a:srgbClr val="FF0000"/>
              </a:buClr>
              <a:buSzPct val="80000"/>
              <a:buFont typeface="Wingdings" pitchFamily="2" charset="2"/>
              <a:buChar char="§"/>
              <a:defRPr sz="2200">
                <a:solidFill>
                  <a:schemeClr val="accent2"/>
                </a:solidFill>
                <a:latin typeface="Calibri" pitchFamily="34" charset="0"/>
              </a:defRPr>
            </a:lvl4pPr>
            <a:lvl5pPr>
              <a:spcBef>
                <a:spcPts val="1200"/>
              </a:spcBef>
              <a:buClr>
                <a:srgbClr val="A50021"/>
              </a:buClr>
              <a:buSzPct val="80000"/>
              <a:buFont typeface="Wingdings" pitchFamily="2" charset="2"/>
              <a:buChar char="§"/>
              <a:defRPr sz="2200">
                <a:solidFill>
                  <a:schemeClr val="accent2"/>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7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CrossSection.pdf"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amp;H.pdf" TargetMode="External"/><Relationship Id="rId2" Type="http://schemas.openxmlformats.org/officeDocument/2006/relationships/slideLayout" Target="../slideLayouts/slideLayout2.xml"/><Relationship Id="rId16" Type="http://schemas.openxmlformats.org/officeDocument/2006/relationships/hyperlink" Target="18845%20Final%20Draft%20Permit.pdf" TargetMode="External"/><Relationship Id="rId20" Type="http://schemas.openxmlformats.org/officeDocument/2006/relationships/hyperlink" Target="18845_signatory%20agency%20concurence%20request.pd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LTMP.pdf" TargetMode="External"/><Relationship Id="rId10" Type="http://schemas.openxmlformats.org/officeDocument/2006/relationships/slideLayout" Target="../slideLayouts/slideLayout10.xml"/><Relationship Id="rId19" Type="http://schemas.openxmlformats.org/officeDocument/2006/relationships/hyperlink" Target="Bank%20Conservation%20Easement%20Template%20Final%203-2010.pdf"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70000"/>
            </a:srgbClr>
          </a:solidFill>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7" name="Picture 6" descr="CVFPB_logo_update3"/>
          <p:cNvPicPr preferRelativeResize="0">
            <a:picLocks noChangeArrowheads="1"/>
          </p:cNvPicPr>
          <p:nvPr userDrawn="1"/>
        </p:nvPicPr>
        <p:blipFill>
          <a:blip r:embed="rId14" cstate="print"/>
          <a:srcRect/>
          <a:stretch>
            <a:fillRect/>
          </a:stretch>
        </p:blipFill>
        <p:spPr bwMode="auto">
          <a:xfrm>
            <a:off x="8001000" y="152400"/>
            <a:ext cx="1023938" cy="1014413"/>
          </a:xfrm>
          <a:prstGeom prst="rect">
            <a:avLst/>
          </a:prstGeom>
          <a:noFill/>
          <a:ln w="9525">
            <a:noFill/>
            <a:miter lim="800000"/>
            <a:headEnd/>
            <a:tailEnd/>
          </a:ln>
        </p:spPr>
      </p:pic>
      <p:sp>
        <p:nvSpPr>
          <p:cNvPr id="8" name="Freeform 7"/>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5409446" y="6538977"/>
            <a:ext cx="755703"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hlinkClick r:id="rId15" action="ppaction://hlinkfile"/>
              </a:rPr>
              <a:t>LTMP</a:t>
            </a:r>
            <a:r>
              <a:rPr lang="en-US" sz="1400" b="1" dirty="0" smtClean="0">
                <a:ln w="11430"/>
                <a:solidFill>
                  <a:srgbClr val="00BC00"/>
                </a:solidFill>
                <a:effectLst>
                  <a:outerShdw blurRad="50800" dist="39000" dir="5460000" algn="tl">
                    <a:srgbClr val="000000">
                      <a:alpha val="38000"/>
                    </a:srgbClr>
                  </a:outerShdw>
                </a:effectLst>
              </a:rPr>
              <a:t> </a:t>
            </a:r>
            <a:endParaRPr lang="en-US" sz="1400" b="1" dirty="0">
              <a:ln w="11430"/>
              <a:solidFill>
                <a:srgbClr val="00BC00"/>
              </a:solidFill>
              <a:effectLst>
                <a:outerShdw blurRad="50800" dist="39000" dir="5460000" algn="tl">
                  <a:srgbClr val="000000">
                    <a:alpha val="38000"/>
                  </a:srgbClr>
                </a:outerShdw>
              </a:effectLst>
            </a:endParaRPr>
          </a:p>
        </p:txBody>
      </p:sp>
      <p:sp>
        <p:nvSpPr>
          <p:cNvPr id="16" name="Rectangle 15"/>
          <p:cNvSpPr/>
          <p:nvPr userDrawn="1"/>
        </p:nvSpPr>
        <p:spPr>
          <a:xfrm>
            <a:off x="4922664" y="6535427"/>
            <a:ext cx="629752"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C000"/>
                </a:solidFill>
                <a:effectLst>
                  <a:outerShdw blurRad="50800" dist="39000" dir="5460000" algn="tl">
                    <a:srgbClr val="000000">
                      <a:alpha val="38000"/>
                    </a:srgbClr>
                  </a:outerShdw>
                </a:effectLst>
                <a:hlinkClick r:id="rId16" action="ppaction://hlinkfile"/>
              </a:rPr>
              <a:t>18845</a:t>
            </a:r>
            <a:endParaRPr lang="en-US" sz="1400" b="1" dirty="0">
              <a:ln w="11430"/>
              <a:solidFill>
                <a:srgbClr val="FFC000"/>
              </a:solidFill>
              <a:effectLst>
                <a:outerShdw blurRad="50800" dist="39000" dir="5460000" algn="tl">
                  <a:srgbClr val="000000">
                    <a:alpha val="38000"/>
                  </a:srgbClr>
                </a:outerShdw>
              </a:effectLst>
            </a:endParaRPr>
          </a:p>
        </p:txBody>
      </p:sp>
      <p:sp>
        <p:nvSpPr>
          <p:cNvPr id="17" name="Rectangle 16"/>
          <p:cNvSpPr/>
          <p:nvPr userDrawn="1"/>
        </p:nvSpPr>
        <p:spPr>
          <a:xfrm>
            <a:off x="5953198" y="653929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hlinkClick r:id="rId17" action="ppaction://hlinkfile"/>
              </a:rPr>
              <a:t>H&amp;H</a:t>
            </a:r>
            <a:endParaRPr lang="en-US" sz="1400" b="1" dirty="0">
              <a:ln w="11430"/>
              <a:solidFill>
                <a:srgbClr val="FF9900"/>
              </a:solidFill>
              <a:effectLst>
                <a:outerShdw blurRad="50800" dist="39000" dir="5460000" algn="tl">
                  <a:srgbClr val="000000">
                    <a:alpha val="38000"/>
                  </a:srgbClr>
                </a:outerShdw>
              </a:effectLst>
            </a:endParaRPr>
          </a:p>
        </p:txBody>
      </p:sp>
      <p:sp>
        <p:nvSpPr>
          <p:cNvPr id="12" name="TextBox 11"/>
          <p:cNvSpPr txBox="1"/>
          <p:nvPr userDrawn="1"/>
        </p:nvSpPr>
        <p:spPr>
          <a:xfrm>
            <a:off x="152400" y="6581001"/>
            <a:ext cx="5029200" cy="276999"/>
          </a:xfrm>
          <a:prstGeom prst="rect">
            <a:avLst/>
          </a:prstGeom>
          <a:noFill/>
        </p:spPr>
        <p:txBody>
          <a:bodyPr wrap="square" rtlCol="0">
            <a:spAutoFit/>
          </a:bodyPr>
          <a:lstStyle/>
          <a:p>
            <a:r>
              <a:rPr lang="en-US" sz="1200" dirty="0" smtClean="0">
                <a:solidFill>
                  <a:schemeClr val="accent1"/>
                </a:solidFill>
              </a:rPr>
              <a:t>Central Valley Flood Protection Board Meeting – Agenda Item No. 9A</a:t>
            </a:r>
            <a:endParaRPr lang="en-US" sz="1200" dirty="0">
              <a:solidFill>
                <a:schemeClr val="accent1"/>
              </a:solidFill>
            </a:endParaRPr>
          </a:p>
        </p:txBody>
      </p:sp>
      <p:sp>
        <p:nvSpPr>
          <p:cNvPr id="11" name="Rectangle 10"/>
          <p:cNvSpPr/>
          <p:nvPr userDrawn="1"/>
        </p:nvSpPr>
        <p:spPr>
          <a:xfrm>
            <a:off x="6461437" y="6542249"/>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hlinkClick r:id="rId18" action="ppaction://hlinkfile"/>
              </a:rPr>
              <a:t>X-sec</a:t>
            </a:r>
            <a:endParaRPr lang="en-US" sz="1400" b="1" dirty="0">
              <a:ln w="11430"/>
              <a:solidFill>
                <a:srgbClr val="FF9900"/>
              </a:solidFill>
              <a:effectLst>
                <a:outerShdw blurRad="50800" dist="39000" dir="5460000" algn="tl">
                  <a:srgbClr val="000000">
                    <a:alpha val="38000"/>
                  </a:srgbClr>
                </a:outerShdw>
              </a:effectLst>
            </a:endParaRPr>
          </a:p>
        </p:txBody>
      </p:sp>
      <p:sp>
        <p:nvSpPr>
          <p:cNvPr id="14" name="Rectangle 13"/>
          <p:cNvSpPr/>
          <p:nvPr userDrawn="1"/>
        </p:nvSpPr>
        <p:spPr>
          <a:xfrm>
            <a:off x="7019242" y="6536026"/>
            <a:ext cx="1082383"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baseline="0" dirty="0" smtClean="0">
                <a:ln w="11430"/>
                <a:solidFill>
                  <a:srgbClr val="FF9900"/>
                </a:solidFill>
                <a:effectLst>
                  <a:outerShdw blurRad="50800" dist="39000" dir="5460000" algn="tl">
                    <a:srgbClr val="000000">
                      <a:alpha val="38000"/>
                    </a:srgbClr>
                  </a:outerShdw>
                </a:effectLst>
                <a:hlinkClick r:id="rId19" action="ppaction://hlinkfile"/>
              </a:rPr>
              <a:t>Easement</a:t>
            </a:r>
            <a:endParaRPr lang="en-US" sz="1400" b="1" dirty="0">
              <a:ln w="11430"/>
              <a:solidFill>
                <a:srgbClr val="FF9900"/>
              </a:solidFill>
              <a:effectLst>
                <a:outerShdw blurRad="50800" dist="39000" dir="5460000" algn="tl">
                  <a:srgbClr val="000000">
                    <a:alpha val="38000"/>
                  </a:srgbClr>
                </a:outerShdw>
              </a:effectLst>
            </a:endParaRPr>
          </a:p>
        </p:txBody>
      </p:sp>
      <p:sp>
        <p:nvSpPr>
          <p:cNvPr id="18" name="Rectangle 17"/>
          <p:cNvSpPr/>
          <p:nvPr userDrawn="1"/>
        </p:nvSpPr>
        <p:spPr>
          <a:xfrm>
            <a:off x="7988091" y="6536611"/>
            <a:ext cx="672075"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baseline="0" dirty="0" smtClean="0">
                <a:ln w="11430"/>
                <a:solidFill>
                  <a:srgbClr val="FF9900"/>
                </a:solidFill>
                <a:effectLst>
                  <a:outerShdw blurRad="50800" dist="39000" dir="5460000" algn="tl">
                    <a:srgbClr val="000000">
                      <a:alpha val="38000"/>
                    </a:srgbClr>
                  </a:outerShdw>
                </a:effectLst>
                <a:hlinkClick r:id="rId20" action="ppaction://hlinkfile"/>
              </a:rPr>
              <a:t>Letter</a:t>
            </a:r>
            <a:endParaRPr lang="en-US" sz="1400" b="1" dirty="0">
              <a:ln w="11430"/>
              <a:solidFill>
                <a:srgbClr val="FF9900"/>
              </a:solidFill>
              <a:effectLst>
                <a:outerShdw blurRad="50800" dist="39000" dir="5460000" algn="tl">
                  <a:srgbClr val="000000">
                    <a:alpha val="38000"/>
                  </a:srgbClr>
                </a:out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CrossSection.pdf" TargetMode="External"/><Relationship Id="rId4" Type="http://schemas.openxmlformats.org/officeDocument/2006/relationships/hyperlink" Target="Plan%20View.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2209800"/>
            <a:ext cx="8229600" cy="3886200"/>
          </a:xfrm>
          <a:prstGeom prst="rect">
            <a:avLst/>
          </a:prstGeom>
          <a:solidFill>
            <a:srgbClr val="03187F">
              <a:alpha val="50000"/>
            </a:srgbClr>
          </a:solidFill>
          <a:ln>
            <a:miter lim="800000"/>
            <a:headEnd/>
            <a:tailEnd/>
          </a:ln>
        </p:spPr>
        <p:txBody>
          <a:bodyPr vert="horz" lIns="182880" tIns="0" rIns="45720" bIns="0" anchor="ctr">
            <a:normAutofit fontScale="92500" lnSpcReduction="100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US" sz="3800" b="1" i="0" u="none" strike="noStrike" kern="1200" cap="none" spc="0" normalizeH="0" baseline="0" noProof="0" dirty="0" smtClean="0">
                <a:ln w="6350">
                  <a:noFill/>
                </a:ln>
                <a:solidFill>
                  <a:srgbClr val="FFFF00"/>
                </a:solidFill>
                <a:effectLst>
                  <a:outerShdw blurRad="127000" dist="200000" dir="2700000" algn="tl" rotWithShape="0">
                    <a:srgbClr val="000000">
                      <a:alpha val="30000"/>
                    </a:srgbClr>
                  </a:outerShdw>
                </a:effectLst>
                <a:uLnTx/>
                <a:uFillTx/>
                <a:latin typeface="Calibri" pitchFamily="34" charset="0"/>
                <a:ea typeface="+mj-ea"/>
                <a:cs typeface="+mj-cs"/>
              </a:rPr>
              <a:t>AGENDA ITEM </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US" sz="3800" b="1" i="0" u="none" strike="noStrike" kern="1200" cap="none" spc="0" normalizeH="0" baseline="0" noProof="0" dirty="0" smtClean="0">
                <a:ln w="6350">
                  <a:noFill/>
                </a:ln>
                <a:solidFill>
                  <a:srgbClr val="FFFF00"/>
                </a:solidFill>
                <a:effectLst>
                  <a:outerShdw blurRad="127000" dist="200000" dir="2700000" algn="tl" rotWithShape="0">
                    <a:srgbClr val="000000">
                      <a:alpha val="30000"/>
                    </a:srgbClr>
                  </a:outerShdw>
                </a:effectLst>
                <a:uLnTx/>
                <a:uFillTx/>
                <a:latin typeface="Calibri" pitchFamily="34" charset="0"/>
                <a:ea typeface="+mj-ea"/>
                <a:cs typeface="+mj-cs"/>
              </a:rPr>
              <a:t>Hearing for Permit No. 18845</a:t>
            </a:r>
          </a:p>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en-US" sz="1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mj-cs"/>
            </a:endParaRP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3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mj-cs"/>
              </a:rPr>
              <a:t>Applicant: 	</a:t>
            </a:r>
            <a:r>
              <a:rPr kumimoji="0" lang="en-US" sz="3200" b="1" i="0" u="none" strike="noStrike" kern="1200" cap="none" spc="0" normalizeH="0" baseline="0" noProof="0" dirty="0" err="1" smtClean="0">
                <a:ln w="6350">
                  <a:noFill/>
                </a:ln>
                <a:effectLst>
                  <a:outerShdw blurRad="127000" dist="200000" dir="2700000" algn="tl" rotWithShape="0">
                    <a:srgbClr val="000000">
                      <a:alpha val="30000"/>
                    </a:srgbClr>
                  </a:outerShdw>
                </a:effectLst>
                <a:uLnTx/>
                <a:uFillTx/>
                <a:latin typeface="Calibri" pitchFamily="34" charset="0"/>
                <a:ea typeface="+mj-ea"/>
                <a:cs typeface="+mj-cs"/>
              </a:rPr>
              <a:t>Westervelt</a:t>
            </a:r>
            <a:r>
              <a:rPr kumimoji="0" lang="en-US" sz="3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mj-cs"/>
              </a:rPr>
              <a:t> Ecological Services</a:t>
            </a:r>
            <a:endParaRPr lang="en-US" sz="3200" b="1" noProof="0" dirty="0" smtClean="0">
              <a:ln w="6350">
                <a:noFill/>
              </a:ln>
              <a:effectLst>
                <a:outerShdw blurRad="127000" dist="200000" dir="2700000" algn="tl" rotWithShape="0">
                  <a:srgbClr val="000000">
                    <a:alpha val="30000"/>
                  </a:srgbClr>
                </a:outerShdw>
              </a:effectLst>
              <a:latin typeface="Calibri" pitchFamily="34" charset="0"/>
              <a:ea typeface="+mj-ea"/>
              <a:cs typeface="+mj-cs"/>
            </a:endParaRPr>
          </a:p>
          <a:p>
            <a:pPr lvl="0">
              <a:spcBef>
                <a:spcPct val="0"/>
              </a:spcBef>
              <a:spcAft>
                <a:spcPts val="1200"/>
              </a:spcAft>
              <a:defRPr/>
            </a:pPr>
            <a:r>
              <a:rPr kumimoji="0" lang="en-US" sz="3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mj-cs"/>
              </a:rPr>
              <a:t>Project:	</a:t>
            </a:r>
            <a:r>
              <a:rPr lang="en-US" sz="3200" b="1" dirty="0">
                <a:ln w="6350">
                  <a:noFill/>
                </a:ln>
                <a:effectLst>
                  <a:outerShdw blurRad="127000" dist="200000" dir="2700000" algn="tl" rotWithShape="0">
                    <a:srgbClr val="000000">
                      <a:alpha val="30000"/>
                    </a:srgbClr>
                  </a:outerShdw>
                </a:effectLst>
                <a:latin typeface="Calibri" pitchFamily="34" charset="0"/>
                <a:ea typeface="+mj-ea"/>
                <a:cs typeface="+mj-cs"/>
              </a:rPr>
              <a:t>To develop a </a:t>
            </a:r>
            <a:r>
              <a:rPr lang="en-US" sz="3200" b="1" dirty="0" smtClean="0">
                <a:ln w="6350">
                  <a:noFill/>
                </a:ln>
                <a:effectLst>
                  <a:outerShdw blurRad="127000" dist="200000" dir="2700000" algn="tl" rotWithShape="0">
                    <a:srgbClr val="000000">
                      <a:alpha val="30000"/>
                    </a:srgbClr>
                  </a:outerShdw>
                </a:effectLst>
                <a:latin typeface="Calibri" pitchFamily="34" charset="0"/>
                <a:ea typeface="+mj-ea"/>
                <a:cs typeface="+mj-cs"/>
              </a:rPr>
              <a:t>Giant Garter Snake 			Mitigation Bank in the </a:t>
            </a:r>
            <a:r>
              <a:rPr lang="en-US" sz="3200" b="1" dirty="0">
                <a:ln w="6350">
                  <a:noFill/>
                </a:ln>
                <a:effectLst>
                  <a:outerShdw blurRad="127000" dist="200000" dir="2700000" algn="tl" rotWithShape="0">
                    <a:srgbClr val="000000">
                      <a:alpha val="30000"/>
                    </a:srgbClr>
                  </a:outerShdw>
                </a:effectLst>
                <a:latin typeface="Calibri" pitchFamily="34" charset="0"/>
                <a:ea typeface="+mj-ea"/>
                <a:cs typeface="+mj-cs"/>
              </a:rPr>
              <a:t>Colusa </a:t>
            </a:r>
            <a:r>
              <a:rPr lang="en-US" sz="3200" b="1" dirty="0" smtClean="0">
                <a:ln w="6350">
                  <a:noFill/>
                </a:ln>
                <a:effectLst>
                  <a:outerShdw blurRad="127000" dist="200000" dir="2700000" algn="tl" rotWithShape="0">
                    <a:srgbClr val="000000">
                      <a:alpha val="30000"/>
                    </a:srgbClr>
                  </a:outerShdw>
                </a:effectLst>
                <a:latin typeface="Calibri" pitchFamily="34" charset="0"/>
                <a:ea typeface="+mj-ea"/>
                <a:cs typeface="+mj-cs"/>
              </a:rPr>
              <a:t>			Drain Designated Floodway. 			</a:t>
            </a:r>
            <a:endParaRPr kumimoji="0" lang="en-US" sz="3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Arial" pitchFamily="34" charset="0"/>
            </a:endParaRPr>
          </a:p>
        </p:txBody>
      </p:sp>
      <p:sp>
        <p:nvSpPr>
          <p:cNvPr id="6" name="Rectangle 5"/>
          <p:cNvSpPr/>
          <p:nvPr/>
        </p:nvSpPr>
        <p:spPr>
          <a:xfrm>
            <a:off x="304800" y="263104"/>
            <a:ext cx="7620000" cy="769441"/>
          </a:xfrm>
          <a:prstGeom prst="rect">
            <a:avLst/>
          </a:prstGeom>
          <a:effectLst>
            <a:outerShdw blurRad="50800" dist="50800" dir="5400000" algn="ctr" rotWithShape="0">
              <a:schemeClr val="bg1"/>
            </a:outerShdw>
          </a:effectLst>
        </p:spPr>
        <p:txBody>
          <a:bodyPr wrap="square">
            <a:spAutoFit/>
          </a:bodyPr>
          <a:lstStyle/>
          <a:p>
            <a:pPr algn="ctr"/>
            <a:r>
              <a:rPr lang="en-US" sz="4400" b="1" dirty="0" smtClean="0">
                <a:effectLst>
                  <a:outerShdw blurRad="38100" dist="38100" dir="2700000" algn="tl">
                    <a:srgbClr val="000000">
                      <a:alpha val="43137"/>
                    </a:srgbClr>
                  </a:outerShdw>
                </a:effectLst>
                <a:latin typeface="Blue Highway" pitchFamily="2" charset="0"/>
              </a:rPr>
              <a:t>CVFPB MEETING – October 25, 2013</a:t>
            </a:r>
            <a:endParaRPr lang="en-US" sz="4400" b="1" dirty="0">
              <a:effectLst>
                <a:outerShdw blurRad="38100" dist="38100" dir="2700000" algn="tl">
                  <a:srgbClr val="000000">
                    <a:alpha val="43137"/>
                  </a:srgbClr>
                </a:outerShdw>
              </a:effectLst>
              <a:latin typeface="Blue Highway" pitchFamily="2" charset="0"/>
            </a:endParaRPr>
          </a:p>
        </p:txBody>
      </p:sp>
    </p:spTree>
    <p:extLst>
      <p:ext uri="{BB962C8B-B14F-4D97-AF65-F5344CB8AC3E}">
        <p14:creationId xmlns:p14="http://schemas.microsoft.com/office/powerpoint/2010/main" val="1469537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AGENCY COMMENTS/ENDORSEMENTS</a:t>
            </a:r>
            <a:endParaRPr lang="en-US" sz="4400" dirty="0"/>
          </a:p>
        </p:txBody>
      </p:sp>
      <p:sp>
        <p:nvSpPr>
          <p:cNvPr id="3" name="Content Placeholder 2"/>
          <p:cNvSpPr>
            <a:spLocks noGrp="1"/>
          </p:cNvSpPr>
          <p:nvPr>
            <p:ph idx="1"/>
          </p:nvPr>
        </p:nvSpPr>
        <p:spPr/>
        <p:txBody>
          <a:bodyPr/>
          <a:lstStyle/>
          <a:p>
            <a:r>
              <a:rPr lang="en-US" sz="2400" dirty="0" smtClean="0"/>
              <a:t>The maintaining agency for this project is DWR’s Sutter Maintenance Yard which has endorsed this application with no conditions. </a:t>
            </a:r>
          </a:p>
          <a:p>
            <a:endParaRPr lang="en-US" sz="2400" dirty="0" smtClean="0"/>
          </a:p>
          <a:p>
            <a:r>
              <a:rPr lang="en-US" sz="2400" dirty="0" smtClean="0"/>
              <a:t>The U.S. Army Corps of Engineers 208.10 comment letter has been received for this application. The USACE District Engineer has no objection to the project, subject to conditions. The letter is incorporated into the permit as Exhibit A.</a:t>
            </a:r>
          </a:p>
          <a:p>
            <a:endParaRPr lang="en-US" dirty="0" smtClean="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CEQA CONCLUSIONS</a:t>
            </a:r>
            <a:endParaRPr lang="en-US" dirty="0"/>
          </a:p>
        </p:txBody>
      </p:sp>
      <p:sp>
        <p:nvSpPr>
          <p:cNvPr id="3" name="Content Placeholder 2"/>
          <p:cNvSpPr>
            <a:spLocks noGrp="1"/>
          </p:cNvSpPr>
          <p:nvPr>
            <p:ph idx="1"/>
          </p:nvPr>
        </p:nvSpPr>
        <p:spPr/>
        <p:txBody>
          <a:bodyPr>
            <a:normAutofit/>
          </a:bodyPr>
          <a:lstStyle/>
          <a:p>
            <a:r>
              <a:rPr lang="en-US" sz="2400" dirty="0" smtClean="0"/>
              <a:t>The Board, as a responsible agency under CEQA, has reviewed the Initial Study/Mitigated Negative Declaration (IS/MND) (SCH Number: 2013012062, January 2013) and Mitigation Measures for the Colusa Basin Mitigation Bank Project prepared by the lead agency, Colusa County. </a:t>
            </a:r>
          </a:p>
          <a:p>
            <a:r>
              <a:rPr lang="en-US" sz="2400" dirty="0" smtClean="0"/>
              <a:t>Colusa County determined that the project would not have a significant effect on the environment on March 4, 2013 and filed a Notice of Determination on March 7, 2013 with the Colusa County Clerk. </a:t>
            </a:r>
          </a:p>
          <a:p>
            <a:r>
              <a:rPr lang="en-US" sz="2400" dirty="0" smtClean="0"/>
              <a:t>The project proponent has incorporated mandatory mitigation measures into the project plans to avoid identified impacts or to mitigate such impacts to a point where no significant impacts will occur. </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8610.5 CONSIDERATIONS</a:t>
            </a:r>
            <a:endParaRPr lang="en-US" dirty="0"/>
          </a:p>
        </p:txBody>
      </p:sp>
      <p:sp>
        <p:nvSpPr>
          <p:cNvPr id="3" name="Content Placeholder 2"/>
          <p:cNvSpPr>
            <a:spLocks noGrp="1"/>
          </p:cNvSpPr>
          <p:nvPr>
            <p:ph idx="1"/>
          </p:nvPr>
        </p:nvSpPr>
        <p:spPr/>
        <p:txBody>
          <a:bodyPr/>
          <a:lstStyle/>
          <a:p>
            <a:r>
              <a:rPr lang="en-US" sz="2400" dirty="0" smtClean="0"/>
              <a:t>The Board will make its decision based on the evidence in the permit application and attachments, this staff report, and any other evidence presented by any individual or group. </a:t>
            </a:r>
          </a:p>
          <a:p>
            <a:r>
              <a:rPr lang="en-US" sz="2400" dirty="0" smtClean="0"/>
              <a:t>The accepted industry standards for the work proposed under this permit as regulated by Title 23 have been applied to the review of this permit. </a:t>
            </a:r>
          </a:p>
          <a:p>
            <a:r>
              <a:rPr lang="en-US" sz="2400" dirty="0" smtClean="0"/>
              <a:t>This project has no adverse effects on facilities of the State Plan of Flood Control and is consistent with the Central Valley Flood Protection Plan. </a:t>
            </a:r>
          </a:p>
          <a:p>
            <a:r>
              <a:rPr lang="en-US" sz="2400" dirty="0" smtClean="0"/>
              <a:t>There will be no effects to the proposed project from reasonable projected future events. </a:t>
            </a:r>
          </a:p>
          <a:p>
            <a:endParaRPr lang="en-US"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a:t>
            </a:r>
            <a:endParaRPr lang="en-US" dirty="0"/>
          </a:p>
        </p:txBody>
      </p:sp>
      <p:sp>
        <p:nvSpPr>
          <p:cNvPr id="3" name="Content Placeholder 2"/>
          <p:cNvSpPr>
            <a:spLocks noGrp="1"/>
          </p:cNvSpPr>
          <p:nvPr>
            <p:ph idx="1"/>
          </p:nvPr>
        </p:nvSpPr>
        <p:spPr/>
        <p:txBody>
          <a:bodyPr>
            <a:normAutofit/>
          </a:bodyPr>
          <a:lstStyle/>
          <a:p>
            <a:pPr>
              <a:spcBef>
                <a:spcPts val="1000"/>
              </a:spcBef>
            </a:pPr>
            <a:r>
              <a:rPr lang="en-US" sz="2400" dirty="0" smtClean="0">
                <a:solidFill>
                  <a:srgbClr val="FFC000"/>
                </a:solidFill>
              </a:rPr>
              <a:t>Staff recommends that the Board adopt:</a:t>
            </a:r>
          </a:p>
          <a:p>
            <a:pPr lvl="1">
              <a:spcBef>
                <a:spcPts val="1000"/>
              </a:spcBef>
              <a:buNone/>
            </a:pPr>
            <a:endParaRPr lang="en-US" sz="2400" dirty="0" smtClean="0">
              <a:solidFill>
                <a:srgbClr val="FFC000"/>
              </a:solidFill>
            </a:endParaRPr>
          </a:p>
          <a:p>
            <a:pPr lvl="1">
              <a:spcBef>
                <a:spcPts val="1000"/>
              </a:spcBef>
            </a:pPr>
            <a:r>
              <a:rPr lang="en-US" sz="2400" dirty="0" smtClean="0">
                <a:solidFill>
                  <a:srgbClr val="FFC000"/>
                </a:solidFill>
              </a:rPr>
              <a:t>CEQA Findings</a:t>
            </a:r>
          </a:p>
          <a:p>
            <a:pPr lvl="1">
              <a:spcBef>
                <a:spcPts val="1000"/>
              </a:spcBef>
            </a:pPr>
            <a:r>
              <a:rPr lang="en-US" sz="2400" dirty="0" smtClean="0">
                <a:solidFill>
                  <a:srgbClr val="FFC000"/>
                </a:solidFill>
              </a:rPr>
              <a:t>Findings of Fact</a:t>
            </a:r>
          </a:p>
          <a:p>
            <a:pPr lvl="1">
              <a:spcBef>
                <a:spcPts val="1000"/>
              </a:spcBef>
            </a:pPr>
            <a:r>
              <a:rPr lang="en-US" sz="2400" dirty="0" smtClean="0">
                <a:solidFill>
                  <a:srgbClr val="FFC000"/>
                </a:solidFill>
              </a:rPr>
              <a:t>Approve Permit No. 18845</a:t>
            </a:r>
          </a:p>
          <a:p>
            <a:pPr lvl="1">
              <a:spcBef>
                <a:spcPts val="1000"/>
              </a:spcBef>
            </a:pPr>
            <a:r>
              <a:rPr lang="en-US" sz="2400" dirty="0" smtClean="0">
                <a:solidFill>
                  <a:srgbClr val="FFC000"/>
                </a:solidFill>
              </a:rPr>
              <a:t>Direct the Executive Officer to take necessary actions to prepare and execute the permit and related documents and to File a Notice of Determination with the State Clearinghouse.</a:t>
            </a:r>
          </a:p>
          <a:p>
            <a:pPr marL="585216" lvl="1" indent="0">
              <a:buNone/>
            </a:pPr>
            <a:endParaRPr lang="en-US" dirty="0" smtClean="0"/>
          </a:p>
          <a:p>
            <a:pPr lvl="1"/>
            <a:endParaRPr lang="en-US" dirty="0" smtClean="0"/>
          </a:p>
          <a:p>
            <a:endParaRPr lang="en-US" dirty="0" smtClean="0"/>
          </a:p>
          <a:p>
            <a:endParaRPr lang="en-US" dirty="0" smtClean="0"/>
          </a:p>
          <a:p>
            <a:endParaRPr lang="en-US" dirty="0" smtClean="0"/>
          </a:p>
          <a:p>
            <a:pPr>
              <a:buNone/>
            </a:pPr>
            <a:endParaRPr lang="en-US"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13</a:t>
            </a:fld>
            <a:endParaRPr lang="en-US" dirty="0"/>
          </a:p>
        </p:txBody>
      </p:sp>
    </p:spTree>
    <p:extLst>
      <p:ext uri="{BB962C8B-B14F-4D97-AF65-F5344CB8AC3E}">
        <p14:creationId xmlns:p14="http://schemas.microsoft.com/office/powerpoint/2010/main" val="42405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QUESTIONS</a:t>
            </a:r>
            <a:endParaRPr lang="en-US" sz="6000" dirty="0"/>
          </a:p>
        </p:txBody>
      </p:sp>
      <p:sp>
        <p:nvSpPr>
          <p:cNvPr id="3" name="Content Placeholder 2"/>
          <p:cNvSpPr>
            <a:spLocks noGrp="1"/>
          </p:cNvSpPr>
          <p:nvPr>
            <p:ph idx="1"/>
          </p:nvPr>
        </p:nvSpPr>
        <p:spPr>
          <a:xfrm>
            <a:off x="304800" y="1295400"/>
            <a:ext cx="8686800" cy="5181600"/>
          </a:xfrm>
        </p:spPr>
        <p:txBody>
          <a:bodyPr/>
          <a:lstStyle/>
          <a:p>
            <a:pPr algn="ctr" eaLnBrk="1" hangingPunct="1">
              <a:buNone/>
              <a:defRPr/>
            </a:pPr>
            <a:endParaRPr lang="en-US" sz="17100" dirty="0" smtClean="0"/>
          </a:p>
          <a:p>
            <a:pPr eaLnBrk="1" hangingPunct="1">
              <a:spcBef>
                <a:spcPts val="0"/>
              </a:spcBef>
              <a:buNone/>
              <a:defRPr/>
            </a:pPr>
            <a:endParaRPr lang="en-US" sz="14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r>
              <a:rPr lang="en-US" sz="1200" dirty="0" smtClean="0"/>
              <a:t>Presented by: Charles (Steve) Dawson</a:t>
            </a:r>
            <a:endParaRPr lang="en-US" sz="1200" u="sng" dirty="0" smtClean="0"/>
          </a:p>
          <a:p>
            <a:pPr eaLnBrk="1" hangingPunct="1">
              <a:spcBef>
                <a:spcPts val="0"/>
              </a:spcBef>
              <a:buNone/>
              <a:defRPr/>
            </a:pPr>
            <a:r>
              <a:rPr lang="en-US" sz="1200" dirty="0" smtClean="0"/>
              <a:t>		    CVFPB, Staff</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14</a:t>
            </a:fld>
            <a:endParaRPr lang="en-US" dirty="0"/>
          </a:p>
        </p:txBody>
      </p:sp>
      <p:pic>
        <p:nvPicPr>
          <p:cNvPr id="2059" name="Picture 11" descr="C:\Documents and Settings\glemon\Local Settings\Temporary Internet Files\Content.IE5\XU40AG5S\MC900433797[1].png"/>
          <p:cNvPicPr>
            <a:picLocks noChangeAspect="1" noChangeArrowheads="1"/>
          </p:cNvPicPr>
          <p:nvPr/>
        </p:nvPicPr>
        <p:blipFill>
          <a:blip r:embed="rId3" cstate="print"/>
          <a:srcRect/>
          <a:stretch>
            <a:fillRect/>
          </a:stretch>
        </p:blipFill>
        <p:spPr bwMode="auto">
          <a:xfrm>
            <a:off x="3276600" y="2362200"/>
            <a:ext cx="2667000" cy="2667000"/>
          </a:xfrm>
          <a:prstGeom prst="rect">
            <a:avLst/>
          </a:prstGeom>
          <a:noFill/>
        </p:spPr>
      </p:pic>
    </p:spTree>
    <p:extLst>
      <p:ext uri="{BB962C8B-B14F-4D97-AF65-F5344CB8AC3E}">
        <p14:creationId xmlns:p14="http://schemas.microsoft.com/office/powerpoint/2010/main" val="4100111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228600" y="304800"/>
            <a:ext cx="7772400" cy="762000"/>
          </a:xfrm>
          <a:ln>
            <a:miter lim="800000"/>
            <a:headEnd/>
            <a:tailEnd/>
          </a:ln>
        </p:spPr>
        <p:txBody>
          <a:bodyPr vert="horz" wrap="square" lIns="91440" tIns="45720" rIns="91440" bIns="45720" numCol="1" anchor="t" anchorCtr="0" compatLnSpc="1">
            <a:prstTxWarp prst="textNoShape">
              <a:avLst/>
            </a:prstTxWarp>
          </a:bodyPr>
          <a:lstStyle/>
          <a:p>
            <a:pPr algn="l"/>
            <a:r>
              <a:rPr lang="en-US" sz="4800" dirty="0">
                <a:effectLst>
                  <a:outerShdw blurRad="38100" dist="38100" dir="2700000" algn="tl">
                    <a:srgbClr val="000000">
                      <a:alpha val="43137"/>
                    </a:srgbClr>
                  </a:outerShdw>
                </a:effectLst>
              </a:rPr>
              <a:t>CVFPB MEETING – October 25, 2013</a:t>
            </a:r>
          </a:p>
        </p:txBody>
      </p:sp>
      <p:sp>
        <p:nvSpPr>
          <p:cNvPr id="137219" name="Rectangle 3"/>
          <p:cNvSpPr>
            <a:spLocks noGrp="1" noChangeArrowheads="1"/>
          </p:cNvSpPr>
          <p:nvPr>
            <p:ph type="body" idx="1"/>
          </p:nvPr>
        </p:nvSpPr>
        <p:spPr/>
        <p:txBody>
          <a:bodyPr>
            <a:normAutofit/>
          </a:bodyPr>
          <a:lstStyle/>
          <a:p>
            <a:pPr eaLnBrk="1" hangingPunct="1">
              <a:buFont typeface="Wingdings" pitchFamily="2" charset="2"/>
              <a:buNone/>
              <a:defRPr/>
            </a:pPr>
            <a:r>
              <a:rPr lang="en-US" sz="2800" u="sng" dirty="0" smtClean="0">
                <a:solidFill>
                  <a:srgbClr val="FFC000"/>
                </a:solidFill>
              </a:rPr>
              <a:t>Agenda Amendment</a:t>
            </a:r>
            <a:r>
              <a:rPr lang="en-US" sz="2800" u="sng" dirty="0" smtClean="0">
                <a:solidFill>
                  <a:srgbClr val="FFC000"/>
                </a:solidFill>
                <a:latin typeface="Calibri" pitchFamily="34" charset="0"/>
              </a:rPr>
              <a:t>:</a:t>
            </a:r>
          </a:p>
          <a:p>
            <a:endParaRPr lang="en-US" sz="2800" dirty="0"/>
          </a:p>
          <a:p>
            <a:r>
              <a:rPr lang="en-US" sz="2400" dirty="0" smtClean="0"/>
              <a:t>Item </a:t>
            </a:r>
            <a:r>
              <a:rPr lang="en-US" sz="2400" dirty="0"/>
              <a:t>9A of the October 25, 2013 Agenda refers to Resolution No 2013-24 </a:t>
            </a:r>
            <a:r>
              <a:rPr lang="en-US" sz="2400" dirty="0" smtClean="0"/>
              <a:t>that was </a:t>
            </a:r>
            <a:r>
              <a:rPr lang="en-US" sz="2400" dirty="0"/>
              <a:t>initially required for the Board’s consideration due to the applicants request </a:t>
            </a:r>
            <a:r>
              <a:rPr lang="en-US" sz="2400" dirty="0" smtClean="0"/>
              <a:t>to modify </a:t>
            </a:r>
            <a:r>
              <a:rPr lang="en-US" sz="2400" dirty="0"/>
              <a:t>several permit conditions. </a:t>
            </a:r>
            <a:r>
              <a:rPr lang="en-US" sz="2400" dirty="0" smtClean="0"/>
              <a:t> Staff </a:t>
            </a:r>
            <a:r>
              <a:rPr lang="en-US" sz="2400" dirty="0"/>
              <a:t>continued to work with the applicant and </a:t>
            </a:r>
            <a:r>
              <a:rPr lang="en-US" sz="2400" dirty="0" smtClean="0"/>
              <a:t>an agreement </a:t>
            </a:r>
            <a:r>
              <a:rPr lang="en-US" sz="2400" dirty="0"/>
              <a:t>was achieved after the </a:t>
            </a:r>
            <a:r>
              <a:rPr lang="en-US" sz="2400" dirty="0" smtClean="0"/>
              <a:t>Agenda </a:t>
            </a:r>
            <a:r>
              <a:rPr lang="en-US" sz="2400" dirty="0"/>
              <a:t>was made final. </a:t>
            </a:r>
            <a:r>
              <a:rPr lang="en-US" sz="2400" dirty="0" smtClean="0"/>
              <a:t>Therefore Resolution </a:t>
            </a:r>
            <a:r>
              <a:rPr lang="en-US" sz="2400" dirty="0"/>
              <a:t>No. 2013-24 </a:t>
            </a:r>
            <a:r>
              <a:rPr lang="en-US" sz="2400" dirty="0" smtClean="0"/>
              <a:t>was not </a:t>
            </a:r>
            <a:r>
              <a:rPr lang="en-US" sz="2400" dirty="0"/>
              <a:t>included with </a:t>
            </a:r>
            <a:r>
              <a:rPr lang="en-US" sz="2400" dirty="0" smtClean="0"/>
              <a:t>the </a:t>
            </a:r>
            <a:r>
              <a:rPr lang="en-US" sz="2400" dirty="0"/>
              <a:t>Staff Report.</a:t>
            </a:r>
            <a:endParaRPr lang="en-US" sz="2400" dirty="0" smtClean="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2</a:t>
            </a:fld>
            <a:endParaRPr lang="en-US"/>
          </a:p>
        </p:txBody>
      </p:sp>
    </p:spTree>
    <p:extLst>
      <p:ext uri="{BB962C8B-B14F-4D97-AF65-F5344CB8AC3E}">
        <p14:creationId xmlns:p14="http://schemas.microsoft.com/office/powerpoint/2010/main" val="890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ACTION</a:t>
            </a:r>
          </a:p>
        </p:txBody>
      </p:sp>
      <p:sp>
        <p:nvSpPr>
          <p:cNvPr id="137219" name="Rectangle 3"/>
          <p:cNvSpPr>
            <a:spLocks noGrp="1" noChangeArrowheads="1"/>
          </p:cNvSpPr>
          <p:nvPr>
            <p:ph type="body" idx="1"/>
          </p:nvPr>
        </p:nvSpPr>
        <p:spPr/>
        <p:txBody>
          <a:bodyPr/>
          <a:lstStyle/>
          <a:p>
            <a:pPr eaLnBrk="1" hangingPunct="1">
              <a:buFont typeface="Wingdings" pitchFamily="2" charset="2"/>
              <a:buNone/>
              <a:defRPr/>
            </a:pPr>
            <a:r>
              <a:rPr lang="en-US" sz="2800" u="sng" dirty="0" smtClean="0">
                <a:solidFill>
                  <a:srgbClr val="FFC000"/>
                </a:solidFill>
                <a:latin typeface="Calibri" pitchFamily="34" charset="0"/>
              </a:rPr>
              <a:t>Consider approval of Permit No. 18845 to:</a:t>
            </a:r>
          </a:p>
          <a:p>
            <a:endParaRPr lang="en-US" sz="2400" dirty="0" smtClean="0"/>
          </a:p>
          <a:p>
            <a:r>
              <a:rPr lang="en-US" sz="2400" dirty="0" smtClean="0"/>
              <a:t>Develop a wetland and giant garter snake preserve;</a:t>
            </a:r>
          </a:p>
          <a:p>
            <a:pPr marL="137160" indent="0">
              <a:buNone/>
            </a:pPr>
            <a:endParaRPr lang="en-US" sz="2400" dirty="0" smtClean="0"/>
          </a:p>
          <a:p>
            <a:r>
              <a:rPr lang="en-US" sz="2400" dirty="0" smtClean="0"/>
              <a:t>De-level portions of the site to create a managed-marsh complex;</a:t>
            </a:r>
          </a:p>
          <a:p>
            <a:pPr marL="137160" indent="0">
              <a:buNone/>
            </a:pPr>
            <a:endParaRPr lang="en-US" sz="2400" dirty="0" smtClean="0"/>
          </a:p>
          <a:p>
            <a:r>
              <a:rPr lang="en-US" sz="2400" dirty="0" smtClean="0"/>
              <a:t>Create interior berms 3-feet above existing grade;</a:t>
            </a:r>
          </a:p>
          <a:p>
            <a:pPr marL="137160" indent="0">
              <a:buNone/>
            </a:pPr>
            <a:endParaRPr lang="en-US" sz="2400" dirty="0" smtClean="0"/>
          </a:p>
          <a:p>
            <a:r>
              <a:rPr lang="en-US" sz="2400" dirty="0" smtClean="0"/>
              <a:t>Utilize existing and new water control structures to efficiently direct water. </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1" name="Title 30"/>
          <p:cNvSpPr>
            <a:spLocks noGrp="1"/>
          </p:cNvSpPr>
          <p:nvPr>
            <p:ph type="title"/>
          </p:nvPr>
        </p:nvSpPr>
        <p:spPr/>
        <p:txBody>
          <a:bodyPr/>
          <a:lstStyle/>
          <a:p>
            <a:r>
              <a:rPr lang="en-US" b="1" dirty="0" smtClean="0"/>
              <a:t>PROJECT LOCATION MAPS</a:t>
            </a:r>
            <a:endParaRPr lang="en-US" b="1" dirty="0"/>
          </a:p>
        </p:txBody>
      </p:sp>
      <p:sp>
        <p:nvSpPr>
          <p:cNvPr id="8" name="Rectangle 3"/>
          <p:cNvSpPr>
            <a:spLocks noGrp="1" noChangeArrowheads="1"/>
          </p:cNvSpPr>
          <p:nvPr>
            <p:ph sz="half" idx="2"/>
          </p:nvPr>
        </p:nvSpPr>
        <p:spPr>
          <a:xfrm>
            <a:off x="228600" y="1295400"/>
            <a:ext cx="4267200" cy="5257800"/>
          </a:xfrm>
        </p:spPr>
        <p:txBody>
          <a:bodyPr>
            <a:normAutofit/>
          </a:bodyPr>
          <a:lstStyle/>
          <a:p>
            <a:pPr eaLnBrk="1" hangingPunct="1">
              <a:spcBef>
                <a:spcPts val="2800"/>
              </a:spcBef>
              <a:buClr>
                <a:srgbClr val="FFFF00"/>
              </a:buClr>
              <a:buFont typeface="Wingdings" pitchFamily="2" charset="2"/>
              <a:buChar char="§"/>
              <a:defRPr/>
            </a:pPr>
            <a:endParaRPr lang="en-US" sz="2400" dirty="0" smtClean="0"/>
          </a:p>
          <a:p>
            <a:pPr eaLnBrk="1" hangingPunct="1">
              <a:spcBef>
                <a:spcPts val="2800"/>
              </a:spcBef>
              <a:buClr>
                <a:srgbClr val="FFFF00"/>
              </a:buClr>
              <a:buFont typeface="Wingdings" pitchFamily="2" charset="2"/>
              <a:buChar char="§"/>
              <a:defRPr/>
            </a:pPr>
            <a:r>
              <a:rPr lang="en-US" sz="2400" dirty="0" smtClean="0"/>
              <a:t>The project is located on the right overflow bank of the Colusa Drain.</a:t>
            </a:r>
          </a:p>
          <a:p>
            <a:pPr>
              <a:spcBef>
                <a:spcPts val="2800"/>
              </a:spcBef>
              <a:buClr>
                <a:srgbClr val="FFFF00"/>
              </a:buClr>
              <a:buFont typeface="Wingdings" pitchFamily="2" charset="2"/>
              <a:buChar char="§"/>
              <a:defRPr/>
            </a:pPr>
            <a:r>
              <a:rPr lang="en-US" sz="2400" dirty="0" smtClean="0"/>
              <a:t>Partially located inside of the Colusa Drain Designated </a:t>
            </a:r>
            <a:r>
              <a:rPr lang="en-US" sz="2400" dirty="0"/>
              <a:t>Floodway ( </a:t>
            </a:r>
            <a:r>
              <a:rPr lang="en-US" sz="2400" dirty="0" smtClean="0"/>
              <a:t>̴41%).</a:t>
            </a:r>
          </a:p>
          <a:p>
            <a:pPr eaLnBrk="1" hangingPunct="1">
              <a:spcBef>
                <a:spcPts val="2800"/>
              </a:spcBef>
              <a:buClr>
                <a:srgbClr val="FFFF00"/>
              </a:buClr>
              <a:buFont typeface="Wingdings" pitchFamily="2" charset="2"/>
              <a:buChar char="§"/>
              <a:defRPr/>
            </a:pPr>
            <a:r>
              <a:rPr lang="en-US" sz="2400" dirty="0" smtClean="0"/>
              <a:t>Colusa County</a:t>
            </a:r>
          </a:p>
        </p:txBody>
      </p:sp>
      <p:sp>
        <p:nvSpPr>
          <p:cNvPr id="19" name="Rectangle 18"/>
          <p:cNvSpPr>
            <a:spLocks noChangeArrowheads="1"/>
          </p:cNvSpPr>
          <p:nvPr/>
        </p:nvSpPr>
        <p:spPr bwMode="auto">
          <a:xfrm>
            <a:off x="8869363" y="1050925"/>
            <a:ext cx="228600" cy="228600"/>
          </a:xfrm>
          <a:prstGeom prst="rect">
            <a:avLst/>
          </a:prstGeom>
          <a:solidFill>
            <a:schemeClr val="bg1">
              <a:alpha val="30000"/>
            </a:schemeClr>
          </a:solidFill>
          <a:ln w="9525" algn="ctr">
            <a:noFill/>
            <a:round/>
            <a:headEnd/>
            <a:tailEnd/>
          </a:ln>
        </p:spPr>
        <p:txBody>
          <a:bodyPr/>
          <a:lstStyle/>
          <a:p>
            <a:pPr marL="342900" indent="-342900"/>
            <a:endParaRPr lang="en-US"/>
          </a:p>
        </p:txBody>
      </p:sp>
      <p:sp>
        <p:nvSpPr>
          <p:cNvPr id="7" name="Slide Number Placeholder 6"/>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4</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14" y="1259886"/>
            <a:ext cx="3880785" cy="522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AERIAL VIEW</a:t>
            </a:r>
          </a:p>
        </p:txBody>
      </p:sp>
      <p:sp>
        <p:nvSpPr>
          <p:cNvPr id="137219" name="Rectangle 3"/>
          <p:cNvSpPr>
            <a:spLocks noGrp="1" noChangeArrowheads="1"/>
          </p:cNvSpPr>
          <p:nvPr>
            <p:ph type="body" idx="1"/>
          </p:nvPr>
        </p:nvSpPr>
        <p:spPr/>
        <p:txBody>
          <a:bodyPr/>
          <a:lstStyle/>
          <a:p>
            <a:pPr eaLnBrk="1" hangingPunct="1">
              <a:buFont typeface="Wingdings" pitchFamily="2" charset="2"/>
              <a:buNone/>
              <a:defRPr/>
            </a:pPr>
            <a:endParaRPr lang="en-US" sz="2600" dirty="0" smtClean="0">
              <a:latin typeface="Calibri" pitchFamily="34" charset="0"/>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5</a:t>
            </a:fld>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9" t="14407" r="16406" b="19708"/>
          <a:stretch/>
        </p:blipFill>
        <p:spPr bwMode="auto">
          <a:xfrm>
            <a:off x="457200" y="1676400"/>
            <a:ext cx="8220173" cy="43928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238054" y="3733800"/>
            <a:ext cx="2971800" cy="369332"/>
            <a:chOff x="1238054" y="3733800"/>
            <a:chExt cx="2971800" cy="369332"/>
          </a:xfrm>
        </p:grpSpPr>
        <p:sp>
          <p:nvSpPr>
            <p:cNvPr id="2" name="TextBox 1"/>
            <p:cNvSpPr txBox="1"/>
            <p:nvPr/>
          </p:nvSpPr>
          <p:spPr>
            <a:xfrm>
              <a:off x="1238054" y="3733800"/>
              <a:ext cx="2209800" cy="369332"/>
            </a:xfrm>
            <a:prstGeom prst="rect">
              <a:avLst/>
            </a:prstGeom>
            <a:solidFill>
              <a:schemeClr val="accent1"/>
            </a:solidFill>
          </p:spPr>
          <p:txBody>
            <a:bodyPr wrap="square" rtlCol="0">
              <a:spAutoFit/>
            </a:bodyPr>
            <a:lstStyle/>
            <a:p>
              <a:r>
                <a:rPr lang="en-US" b="1" dirty="0" smtClean="0">
                  <a:solidFill>
                    <a:srgbClr val="FF0000"/>
                  </a:solidFill>
                </a:rPr>
                <a:t>RD-108 Back Levee</a:t>
              </a:r>
              <a:endParaRPr lang="en-US" b="1" dirty="0">
                <a:solidFill>
                  <a:srgbClr val="FF0000"/>
                </a:solidFill>
              </a:endParaRPr>
            </a:p>
          </p:txBody>
        </p:sp>
        <p:cxnSp>
          <p:nvCxnSpPr>
            <p:cNvPr id="4" name="Straight Arrow Connector 3"/>
            <p:cNvCxnSpPr>
              <a:stCxn id="2" idx="3"/>
            </p:cNvCxnSpPr>
            <p:nvPr/>
          </p:nvCxnSpPr>
          <p:spPr>
            <a:xfrm>
              <a:off x="3447854" y="3918466"/>
              <a:ext cx="762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95227" y="5161962"/>
            <a:ext cx="381000" cy="684343"/>
            <a:chOff x="695227" y="5161962"/>
            <a:chExt cx="381000" cy="684343"/>
          </a:xfrm>
        </p:grpSpPr>
        <p:cxnSp>
          <p:nvCxnSpPr>
            <p:cNvPr id="6" name="Straight Arrow Connector 5"/>
            <p:cNvCxnSpPr/>
            <p:nvPr/>
          </p:nvCxnSpPr>
          <p:spPr>
            <a:xfrm flipV="1">
              <a:off x="876692" y="5161962"/>
              <a:ext cx="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5227" y="5476973"/>
              <a:ext cx="381000" cy="369332"/>
            </a:xfrm>
            <a:prstGeom prst="rect">
              <a:avLst/>
            </a:prstGeom>
            <a:noFill/>
          </p:spPr>
          <p:txBody>
            <a:bodyPr wrap="square" rtlCol="0">
              <a:spAutoFit/>
            </a:bodyPr>
            <a:lstStyle/>
            <a:p>
              <a:r>
                <a:rPr lang="en-US" b="1" dirty="0" smtClean="0">
                  <a:solidFill>
                    <a:srgbClr val="FF0000"/>
                  </a:solidFill>
                </a:rPr>
                <a:t>N</a:t>
              </a:r>
              <a:endParaRPr lang="en-US" b="1" dirty="0">
                <a:solidFill>
                  <a:srgbClr val="FF0000"/>
                </a:solidFill>
              </a:endParaRPr>
            </a:p>
          </p:txBody>
        </p:sp>
      </p:grpSp>
    </p:spTree>
    <p:extLst>
      <p:ext uri="{BB962C8B-B14F-4D97-AF65-F5344CB8AC3E}">
        <p14:creationId xmlns:p14="http://schemas.microsoft.com/office/powerpoint/2010/main" val="12700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chemeClr val="tx1"/>
                </a:solidFill>
              </a:rPr>
              <a:t>AERIAL VIEW</a:t>
            </a:r>
            <a:endParaRPr lang="en-US" b="1" dirty="0" smtClean="0">
              <a:solidFill>
                <a:schemeClr val="tx1"/>
              </a:solidFill>
            </a:endParaRPr>
          </a:p>
        </p:txBody>
      </p:sp>
      <p:sp>
        <p:nvSpPr>
          <p:cNvPr id="137219" name="Rectangle 3"/>
          <p:cNvSpPr>
            <a:spLocks noGrp="1" noChangeArrowheads="1"/>
          </p:cNvSpPr>
          <p:nvPr>
            <p:ph type="body" idx="1"/>
          </p:nvPr>
        </p:nvSpPr>
        <p:spPr/>
        <p:txBody>
          <a:bodyPr/>
          <a:lstStyle/>
          <a:p>
            <a:pPr eaLnBrk="1" hangingPunct="1">
              <a:buFont typeface="Wingdings" pitchFamily="2" charset="2"/>
              <a:buNone/>
              <a:defRPr/>
            </a:pPr>
            <a:endParaRPr lang="en-US" sz="2600" dirty="0" smtClean="0">
              <a:latin typeface="Calibri" pitchFamily="34" charset="0"/>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6</a:t>
            </a:fld>
            <a:endParaRPr lang="en-US" dirty="0"/>
          </a:p>
        </p:txBody>
      </p:sp>
      <p:cxnSp>
        <p:nvCxnSpPr>
          <p:cNvPr id="7" name="Straight Connector 6"/>
          <p:cNvCxnSpPr/>
          <p:nvPr/>
        </p:nvCxnSpPr>
        <p:spPr>
          <a:xfrm>
            <a:off x="4114800" y="2209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57800" y="2286000"/>
            <a:ext cx="28281" cy="35814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6081" y="5867400"/>
            <a:ext cx="8382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0" y="2286000"/>
            <a:ext cx="5334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867400" y="2286000"/>
            <a:ext cx="304800" cy="35814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63252" y="1619053"/>
            <a:ext cx="8012784" cy="4553147"/>
            <a:chOff x="563252" y="1619053"/>
            <a:chExt cx="8012784" cy="4553147"/>
          </a:xfrm>
        </p:grpSpPr>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38" r="24889" b="16173"/>
            <a:stretch/>
          </p:blipFill>
          <p:spPr bwMode="auto">
            <a:xfrm>
              <a:off x="563252" y="1619053"/>
              <a:ext cx="8012784" cy="4553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144810" y="2333133"/>
              <a:ext cx="943334" cy="3667811"/>
              <a:chOff x="5257800" y="2286000"/>
              <a:chExt cx="914400" cy="3581400"/>
            </a:xfrm>
          </p:grpSpPr>
          <p:cxnSp>
            <p:nvCxnSpPr>
              <p:cNvPr id="13" name="Straight Connector 12"/>
              <p:cNvCxnSpPr/>
              <p:nvPr/>
            </p:nvCxnSpPr>
            <p:spPr>
              <a:xfrm flipH="1">
                <a:off x="5257800" y="2286000"/>
                <a:ext cx="28281" cy="35814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86081" y="5867400"/>
                <a:ext cx="8382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0" y="2286000"/>
                <a:ext cx="5334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867400" y="2286000"/>
                <a:ext cx="304800" cy="35814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2811410" y="2895600"/>
            <a:ext cx="2320871" cy="646331"/>
            <a:chOff x="1656897" y="3733800"/>
            <a:chExt cx="2552958" cy="646331"/>
          </a:xfrm>
        </p:grpSpPr>
        <p:sp>
          <p:nvSpPr>
            <p:cNvPr id="23" name="TextBox 22"/>
            <p:cNvSpPr txBox="1"/>
            <p:nvPr/>
          </p:nvSpPr>
          <p:spPr>
            <a:xfrm>
              <a:off x="1656897" y="3733800"/>
              <a:ext cx="1372112" cy="646331"/>
            </a:xfrm>
            <a:prstGeom prst="rect">
              <a:avLst/>
            </a:prstGeom>
            <a:solidFill>
              <a:schemeClr val="accent1"/>
            </a:solidFill>
          </p:spPr>
          <p:txBody>
            <a:bodyPr wrap="square" rtlCol="0">
              <a:spAutoFit/>
            </a:bodyPr>
            <a:lstStyle/>
            <a:p>
              <a:pPr algn="ctr"/>
              <a:r>
                <a:rPr lang="en-US" b="1" dirty="0" smtClean="0">
                  <a:solidFill>
                    <a:srgbClr val="FF0000"/>
                  </a:solidFill>
                </a:rPr>
                <a:t>Property  Boundary</a:t>
              </a:r>
              <a:endParaRPr lang="en-US" b="1" dirty="0">
                <a:solidFill>
                  <a:srgbClr val="FF0000"/>
                </a:solidFill>
              </a:endParaRPr>
            </a:p>
          </p:txBody>
        </p:sp>
        <p:cxnSp>
          <p:nvCxnSpPr>
            <p:cNvPr id="25" name="Straight Arrow Connector 24"/>
            <p:cNvCxnSpPr>
              <a:stCxn id="23" idx="3"/>
            </p:cNvCxnSpPr>
            <p:nvPr/>
          </p:nvCxnSpPr>
          <p:spPr>
            <a:xfrm flipV="1">
              <a:off x="3029010" y="3918466"/>
              <a:ext cx="1180845" cy="138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454571" y="1905000"/>
            <a:ext cx="2517422" cy="1076346"/>
            <a:chOff x="5773699" y="4257654"/>
            <a:chExt cx="2517422" cy="1076346"/>
          </a:xfrm>
        </p:grpSpPr>
        <p:grpSp>
          <p:nvGrpSpPr>
            <p:cNvPr id="26" name="Group 25"/>
            <p:cNvGrpSpPr/>
            <p:nvPr/>
          </p:nvGrpSpPr>
          <p:grpSpPr>
            <a:xfrm>
              <a:off x="5773699" y="4257654"/>
              <a:ext cx="2517422" cy="646331"/>
              <a:chOff x="799703" y="3419454"/>
              <a:chExt cx="2769165" cy="646331"/>
            </a:xfrm>
          </p:grpSpPr>
          <p:sp>
            <p:nvSpPr>
              <p:cNvPr id="27" name="TextBox 26"/>
              <p:cNvSpPr txBox="1"/>
              <p:nvPr/>
            </p:nvSpPr>
            <p:spPr>
              <a:xfrm>
                <a:off x="1908614" y="3419454"/>
                <a:ext cx="1660254" cy="646331"/>
              </a:xfrm>
              <a:prstGeom prst="rect">
                <a:avLst/>
              </a:prstGeom>
              <a:solidFill>
                <a:schemeClr val="accent1"/>
              </a:solidFill>
            </p:spPr>
            <p:txBody>
              <a:bodyPr wrap="square" rtlCol="0">
                <a:spAutoFit/>
              </a:bodyPr>
              <a:lstStyle/>
              <a:p>
                <a:pPr algn="ctr"/>
                <a:r>
                  <a:rPr lang="en-US" b="1" dirty="0" smtClean="0">
                    <a:solidFill>
                      <a:srgbClr val="FF0000"/>
                    </a:solidFill>
                  </a:rPr>
                  <a:t>Designated Floodway</a:t>
                </a:r>
                <a:endParaRPr lang="en-US" b="1" dirty="0">
                  <a:solidFill>
                    <a:srgbClr val="FF0000"/>
                  </a:solidFill>
                </a:endParaRPr>
              </a:p>
            </p:txBody>
          </p:sp>
          <p:cxnSp>
            <p:nvCxnSpPr>
              <p:cNvPr id="28" name="Straight Arrow Connector 27"/>
              <p:cNvCxnSpPr>
                <a:stCxn id="27" idx="1"/>
              </p:cNvCxnSpPr>
              <p:nvPr/>
            </p:nvCxnSpPr>
            <p:spPr>
              <a:xfrm flipH="1" flipV="1">
                <a:off x="799703" y="3581400"/>
                <a:ext cx="1108911" cy="1612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a:stCxn id="27" idx="1"/>
            </p:cNvCxnSpPr>
            <p:nvPr/>
          </p:nvCxnSpPr>
          <p:spPr>
            <a:xfrm flipH="1">
              <a:off x="6038709" y="4580820"/>
              <a:ext cx="743091" cy="7531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95227" y="5161962"/>
            <a:ext cx="381000" cy="781638"/>
            <a:chOff x="695227" y="5161962"/>
            <a:chExt cx="381000" cy="781638"/>
          </a:xfrm>
        </p:grpSpPr>
        <p:cxnSp>
          <p:nvCxnSpPr>
            <p:cNvPr id="30" name="Straight Arrow Connector 29"/>
            <p:cNvCxnSpPr/>
            <p:nvPr/>
          </p:nvCxnSpPr>
          <p:spPr>
            <a:xfrm flipV="1">
              <a:off x="876692" y="5161962"/>
              <a:ext cx="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5227" y="5574268"/>
              <a:ext cx="381000" cy="369332"/>
            </a:xfrm>
            <a:prstGeom prst="rect">
              <a:avLst/>
            </a:prstGeom>
            <a:noFill/>
          </p:spPr>
          <p:txBody>
            <a:bodyPr wrap="square" rtlCol="0">
              <a:spAutoFit/>
            </a:bodyPr>
            <a:lstStyle/>
            <a:p>
              <a:r>
                <a:rPr lang="en-US" b="1" dirty="0" smtClean="0">
                  <a:solidFill>
                    <a:srgbClr val="FF0000"/>
                  </a:solidFill>
                </a:rPr>
                <a:t>N</a:t>
              </a:r>
              <a:endParaRPr lang="en-US" b="1" dirty="0">
                <a:solidFill>
                  <a:srgbClr val="FF0000"/>
                </a:solidFill>
              </a:endParaRPr>
            </a:p>
          </p:txBody>
        </p:sp>
      </p:grpSp>
      <p:sp>
        <p:nvSpPr>
          <p:cNvPr id="2" name="Rounded Rectangle 1">
            <a:hlinkClick r:id="rId4" action="ppaction://hlinkfile"/>
          </p:cNvPr>
          <p:cNvSpPr/>
          <p:nvPr/>
        </p:nvSpPr>
        <p:spPr>
          <a:xfrm>
            <a:off x="2057400" y="6172200"/>
            <a:ext cx="75401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plan</a:t>
            </a:r>
            <a:endParaRPr lang="en-US" dirty="0"/>
          </a:p>
        </p:txBody>
      </p:sp>
      <p:sp>
        <p:nvSpPr>
          <p:cNvPr id="35" name="Rounded Rectangle 34">
            <a:hlinkClick r:id="rId5" action="ppaction://hlinkfile"/>
          </p:cNvPr>
          <p:cNvSpPr/>
          <p:nvPr/>
        </p:nvSpPr>
        <p:spPr>
          <a:xfrm>
            <a:off x="6085667" y="6163559"/>
            <a:ext cx="75401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x</a:t>
            </a:r>
            <a:r>
              <a:rPr lang="en-US" dirty="0" smtClean="0"/>
              <a:t>-sec</a:t>
            </a:r>
            <a:endParaRPr lang="en-US" dirty="0"/>
          </a:p>
        </p:txBody>
      </p:sp>
    </p:spTree>
    <p:extLst>
      <p:ext uri="{BB962C8B-B14F-4D97-AF65-F5344CB8AC3E}">
        <p14:creationId xmlns:p14="http://schemas.microsoft.com/office/powerpoint/2010/main" val="1297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ANALYSIS</a:t>
            </a:r>
            <a:endParaRPr lang="en-US" dirty="0"/>
          </a:p>
        </p:txBody>
      </p:sp>
      <p:sp>
        <p:nvSpPr>
          <p:cNvPr id="3" name="Content Placeholder 2"/>
          <p:cNvSpPr>
            <a:spLocks noGrp="1"/>
          </p:cNvSpPr>
          <p:nvPr>
            <p:ph idx="1"/>
          </p:nvPr>
        </p:nvSpPr>
        <p:spPr/>
        <p:txBody>
          <a:bodyPr>
            <a:normAutofit/>
          </a:bodyPr>
          <a:lstStyle/>
          <a:p>
            <a:r>
              <a:rPr lang="en-US" sz="2400" dirty="0" smtClean="0"/>
              <a:t>After review, staff has concluded that the proposed Giant Garter Snake Mitigation Bank project is compatible with Title 23 Article 5 Designated Floodways Section 107 (a) and (</a:t>
            </a:r>
            <a:r>
              <a:rPr lang="en-US" sz="2400" dirty="0" err="1" smtClean="0"/>
              <a:t>i</a:t>
            </a:r>
            <a:r>
              <a:rPr lang="en-US" sz="2400" dirty="0" smtClean="0"/>
              <a:t>) as allowable encroachments. </a:t>
            </a:r>
          </a:p>
          <a:p>
            <a:r>
              <a:rPr lang="en-US" sz="2400" dirty="0" smtClean="0"/>
              <a:t>The project site is in agricultural use as rice fields and can be easily converted to the proposed project parameters as submitted.</a:t>
            </a:r>
          </a:p>
          <a:p>
            <a:r>
              <a:rPr lang="en-US" sz="2400" dirty="0" smtClean="0"/>
              <a:t>The portion of the project (habitat) that is within the Colusa Drain Designated Floodway is 89 acres, which is approximately 41% of the 215 acre property.  </a:t>
            </a:r>
          </a:p>
          <a:p>
            <a:r>
              <a:rPr lang="en-US" sz="2400" dirty="0" smtClean="0"/>
              <a:t>The proposed project is designed to be a balanced cut and fill operation so there will be no adverse impacts to the existing Colusa Drain Designated Floodway. </a:t>
            </a:r>
            <a:endParaRPr lang="en-US" sz="2400"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ANALYSIS</a:t>
            </a:r>
            <a:endParaRPr lang="en-US" dirty="0"/>
          </a:p>
        </p:txBody>
      </p:sp>
      <p:sp>
        <p:nvSpPr>
          <p:cNvPr id="3" name="Content Placeholder 2"/>
          <p:cNvSpPr>
            <a:spLocks noGrp="1"/>
          </p:cNvSpPr>
          <p:nvPr>
            <p:ph idx="1"/>
          </p:nvPr>
        </p:nvSpPr>
        <p:spPr/>
        <p:txBody>
          <a:bodyPr>
            <a:noAutofit/>
          </a:bodyPr>
          <a:lstStyle/>
          <a:p>
            <a:r>
              <a:rPr lang="en-US" sz="2300" dirty="0" smtClean="0"/>
              <a:t>A hydraulic analysis was performed using a one dimensional steady state model of the project site and vicinity and was developed using the US Army Corps of Engineers (USACE) HEC-RAS model. </a:t>
            </a:r>
          </a:p>
          <a:p>
            <a:r>
              <a:rPr lang="en-US" sz="2300" dirty="0" smtClean="0"/>
              <a:t>Two scenarios were evaluated – existing conditions and full project conditions. The impact of the project on flood conveyance was characterized in terms of potential rise in water surface elevation for the design hydrology (100-year event). </a:t>
            </a:r>
          </a:p>
          <a:p>
            <a:r>
              <a:rPr lang="en-US" sz="2300" dirty="0" smtClean="0"/>
              <a:t>The results of the hydraulic analysis showed zero rise to a 0.01 foot decrease in water surface elevations under 100- and 50-year flows respectively. </a:t>
            </a:r>
          </a:p>
          <a:p>
            <a:r>
              <a:rPr lang="en-US" sz="2300" dirty="0" smtClean="0"/>
              <a:t>Based on the results of the hydraulic analysis, it can be concluded that the project will not unduly impede the free flow of water in the Colusa Drain Designated Floodway. </a:t>
            </a:r>
            <a:endParaRPr lang="en-US" sz="2300"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MANAGEMENT</a:t>
            </a:r>
            <a:endParaRPr lang="en-US" dirty="0"/>
          </a:p>
        </p:txBody>
      </p:sp>
      <p:sp>
        <p:nvSpPr>
          <p:cNvPr id="3" name="Content Placeholder 2"/>
          <p:cNvSpPr>
            <a:spLocks noGrp="1"/>
          </p:cNvSpPr>
          <p:nvPr>
            <p:ph idx="1"/>
          </p:nvPr>
        </p:nvSpPr>
        <p:spPr/>
        <p:txBody>
          <a:bodyPr>
            <a:noAutofit/>
          </a:bodyPr>
          <a:lstStyle/>
          <a:p>
            <a:r>
              <a:rPr lang="en-US" sz="2300" dirty="0" smtClean="0"/>
              <a:t>The annual report for this project, as required by the Colusa Basin Mitigation Bank Long Term Management Plan, will identify all required maintenance activities that are to be performed to meet compliance with the Plan such as removal of woody vegetation, sediment removal and bank erosion control and any other identified adverse condition.</a:t>
            </a:r>
          </a:p>
          <a:p>
            <a:r>
              <a:rPr lang="en-US" sz="2300" dirty="0" smtClean="0"/>
              <a:t>No trees or woody vegetation will be planted.</a:t>
            </a:r>
          </a:p>
          <a:p>
            <a:r>
              <a:rPr lang="en-US" sz="2300" dirty="0" smtClean="0"/>
              <a:t>Management </a:t>
            </a:r>
            <a:r>
              <a:rPr lang="en-US" sz="2300" dirty="0"/>
              <a:t>of vegetation will include grazing, disking, and mowing. </a:t>
            </a:r>
          </a:p>
          <a:p>
            <a:r>
              <a:rPr lang="en-US" sz="2300" dirty="0" smtClean="0"/>
              <a:t>Invasive non-native plants will be controlled by hand removal, mechanical equipment, biological controls, or herbicides.</a:t>
            </a:r>
          </a:p>
          <a:p>
            <a:r>
              <a:rPr lang="en-US" sz="2300" dirty="0" smtClean="0"/>
              <a:t>Maintenance funding, in perpetuity, shall come from the Colusa Basin Mitigation Bank Long Term Management Plan Endowment Fund.</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9</a:t>
            </a:fld>
            <a:endParaRPr lang="en-US"/>
          </a:p>
        </p:txBody>
      </p:sp>
    </p:spTree>
    <p:extLst>
      <p:ext uri="{BB962C8B-B14F-4D97-AF65-F5344CB8AC3E}">
        <p14:creationId xmlns:p14="http://schemas.microsoft.com/office/powerpoint/2010/main" val="29689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926</Words>
  <Application>Microsoft Office PowerPoint</Application>
  <PresentationFormat>On-screen Show (4:3)</PresentationFormat>
  <Paragraphs>110</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PowerPoint Presentation</vt:lpstr>
      <vt:lpstr>CVFPB MEETING – October 25, 2013</vt:lpstr>
      <vt:lpstr>BOARD ACTION</vt:lpstr>
      <vt:lpstr>PROJECT LOCATION MAPS</vt:lpstr>
      <vt:lpstr>AERIAL VIEW</vt:lpstr>
      <vt:lpstr>AERIAL VIEW</vt:lpstr>
      <vt:lpstr>PROJECT ANALYSIS</vt:lpstr>
      <vt:lpstr>HYDRAULIC ANALYSIS</vt:lpstr>
      <vt:lpstr>LONG TERM MANAGEMENT</vt:lpstr>
      <vt:lpstr>AGENCY COMMENTS/ENDORSEMENTS</vt:lpstr>
      <vt:lpstr>CEQA CONCLUSIONS</vt:lpstr>
      <vt:lpstr>8610.5 CONSIDERATIONS</vt:lpstr>
      <vt:lpstr>STAFF RECOMMENDATION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glemon</cp:lastModifiedBy>
  <cp:revision>106</cp:revision>
  <dcterms:created xsi:type="dcterms:W3CDTF">2010-03-04T17:56:25Z</dcterms:created>
  <dcterms:modified xsi:type="dcterms:W3CDTF">2013-10-24T23:35:31Z</dcterms:modified>
</cp:coreProperties>
</file>