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0" r:id="rId2"/>
  </p:sldMasterIdLst>
  <p:notesMasterIdLst>
    <p:notesMasterId r:id="rId34"/>
  </p:notesMasterIdLst>
  <p:sldIdLst>
    <p:sldId id="264" r:id="rId3"/>
    <p:sldId id="259" r:id="rId4"/>
    <p:sldId id="258" r:id="rId5"/>
    <p:sldId id="261" r:id="rId6"/>
    <p:sldId id="260" r:id="rId7"/>
    <p:sldId id="257" r:id="rId8"/>
    <p:sldId id="29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91" r:id="rId32"/>
    <p:sldId id="289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57" autoAdjust="0"/>
  </p:normalViewPr>
  <p:slideViewPr>
    <p:cSldViewPr>
      <p:cViewPr varScale="1">
        <p:scale>
          <a:sx n="46" d="100"/>
          <a:sy n="46" d="100"/>
        </p:scale>
        <p:origin x="-153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is1\rain2\DFMLAN\FMO\FLDMAINT\data\Presentations\CVFPB%20Board%20Meeting%20-%20MA%20Budget%20Justification%20-%20June%202013\Noel's%20Slides\Noels_CVFPB%20Slides_FMO%20Budgets_June%2020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P%20Budget%20Slides\Mark_CVFPB%20Slides_MA%20Breakdown_June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P%20Budget%20Slides\Mark_CVFPB%20Slides_MA%20Breakdown_June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P%20Budget%20Slides\Mark_CVFPB%20Slides_MA%20Breakdown_June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P%20Budget%20Slides\Mark_CVFPB%20Slides_MA%20Breakdown_June201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P%20Budget%20Slides\Mark_CVFPB%20Slides_MA%20Breakdown_June201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P%20Budget%20Slides\Mark_CVFPB%20Slides_MA%20Breakdown_June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gis1\rain2\DFMLAN\FMO\FLDMAINT\data\Presentations\CVFPB%20Board%20Meeting%20-%20MA%20Budget%20Justification%20-%20June%202013\Noel's%20Slides\Noels_CVFPB%20Slides_FMO%20Budgets_June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is1\rain2\DFMLAN\FMO\FLDMAINT\data\Presentations\CVFPB%20Board%20Meeting%20-%20MA%20Budget%20Justification%20-%20June%202013\Noel's%20Slides\Noels_CVFPB%20Slides_FMO%20Budgets_June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O%20Budget%20Slides\Noels_CVFPB%20Slides_FMO%20Budgets_June%20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P%20Budget%20Slides\Mark_CVFPB%20Slides_MA%20Breakdown_June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P%20Budget%20Slides\Mark_CVFPB%20Slides_MA%20Breakdown_June20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P%20Budget%20Slides\Mark_CVFPB%20Slides_MA%20Breakdown_June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P%20Budget%20Slides\Mark_CVFPB%20Slides_MA%20Breakdown_June20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mond\Desktop\FMP%20Budget%20Slides\Mark_CVFPB%20Slides_MA%20Breakdown_June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plotArea>
      <c:layout>
        <c:manualLayout>
          <c:layoutTarget val="inner"/>
          <c:xMode val="edge"/>
          <c:yMode val="edge"/>
          <c:x val="0.12991544227074744"/>
          <c:y val="0.11772783654020118"/>
          <c:w val="0.85118421408664124"/>
          <c:h val="0.75212142866762965"/>
        </c:manualLayout>
      </c:layout>
      <c:barChart>
        <c:barDir val="col"/>
        <c:grouping val="stacked"/>
        <c:ser>
          <c:idx val="0"/>
          <c:order val="0"/>
          <c:tx>
            <c:strRef>
              <c:f>'FROM SAP Past VS Future 07 - 17'!$C$3</c:f>
              <c:strCache>
                <c:ptCount val="1"/>
                <c:pt idx="0">
                  <c:v>Expended </c:v>
                </c:pt>
              </c:strCache>
            </c:strRef>
          </c:tx>
          <c:spPr>
            <a:solidFill>
              <a:srgbClr val="2B7589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'FROM SAP Past VS Future 07 - 17'!$B$4:$B$8</c:f>
              <c:strCache>
                <c:ptCount val="5"/>
                <c:pt idx="0">
                  <c:v>MA Routine Maintenance</c:v>
                </c:pt>
                <c:pt idx="1">
                  <c:v>DWR Channels, Structures and Levees</c:v>
                </c:pt>
                <c:pt idx="2">
                  <c:v>Channels</c:v>
                </c:pt>
                <c:pt idx="3">
                  <c:v>Structures/Facilities</c:v>
                </c:pt>
                <c:pt idx="4">
                  <c:v>Levee Remediation</c:v>
                </c:pt>
              </c:strCache>
            </c:strRef>
          </c:cat>
          <c:val>
            <c:numRef>
              <c:f>'FROM SAP Past VS Future 07 - 17'!$C$4:$C$8</c:f>
              <c:numCache>
                <c:formatCode>"$"#,##0</c:formatCode>
                <c:ptCount val="5"/>
                <c:pt idx="0">
                  <c:v>16149000</c:v>
                </c:pt>
                <c:pt idx="1">
                  <c:v>27354566.579999998</c:v>
                </c:pt>
                <c:pt idx="2">
                  <c:v>11066311.640000001</c:v>
                </c:pt>
                <c:pt idx="3">
                  <c:v>32644679.169999998</c:v>
                </c:pt>
                <c:pt idx="4">
                  <c:v>50230155.700000003</c:v>
                </c:pt>
              </c:numCache>
            </c:numRef>
          </c:val>
        </c:ser>
        <c:ser>
          <c:idx val="1"/>
          <c:order val="1"/>
          <c:tx>
            <c:strRef>
              <c:f>'FROM SAP Past VS Future 07 - 17'!$D$3</c:f>
              <c:strCache>
                <c:ptCount val="1"/>
                <c:pt idx="0">
                  <c:v>Future</c:v>
                </c:pt>
              </c:strCache>
            </c:strRef>
          </c:tx>
          <c:spPr>
            <a:solidFill>
              <a:srgbClr val="F2B8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'FROM SAP Past VS Future 07 - 17'!$B$4:$B$8</c:f>
              <c:strCache>
                <c:ptCount val="5"/>
                <c:pt idx="0">
                  <c:v>MA Routine Maintenance</c:v>
                </c:pt>
                <c:pt idx="1">
                  <c:v>DWR Channels, Structures and Levees</c:v>
                </c:pt>
                <c:pt idx="2">
                  <c:v>Channels</c:v>
                </c:pt>
                <c:pt idx="3">
                  <c:v>Structures/Facilities</c:v>
                </c:pt>
                <c:pt idx="4">
                  <c:v>Levee Remediation</c:v>
                </c:pt>
              </c:strCache>
            </c:strRef>
          </c:cat>
          <c:val>
            <c:numRef>
              <c:f>'FROM SAP Past VS Future 07 - 17'!$D$4:$D$8</c:f>
              <c:numCache>
                <c:formatCode>"$"#,##0</c:formatCode>
                <c:ptCount val="5"/>
                <c:pt idx="0">
                  <c:v>10766000</c:v>
                </c:pt>
                <c:pt idx="1">
                  <c:v>18236377.719999999</c:v>
                </c:pt>
                <c:pt idx="2">
                  <c:v>26131268.420000002</c:v>
                </c:pt>
                <c:pt idx="3">
                  <c:v>25930320.829999998</c:v>
                </c:pt>
                <c:pt idx="4">
                  <c:v>150000000</c:v>
                </c:pt>
              </c:numCache>
            </c:numRef>
          </c:val>
        </c:ser>
        <c:dLbls>
          <c:showVal val="1"/>
        </c:dLbls>
        <c:gapWidth val="75"/>
        <c:overlap val="100"/>
        <c:axId val="197738496"/>
        <c:axId val="197740032"/>
      </c:barChart>
      <c:catAx>
        <c:axId val="197738496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97740032"/>
        <c:crosses val="autoZero"/>
        <c:auto val="1"/>
        <c:lblAlgn val="ctr"/>
        <c:lblOffset val="100"/>
      </c:catAx>
      <c:valAx>
        <c:axId val="197740032"/>
        <c:scaling>
          <c:orientation val="minMax"/>
          <c:max val="200000000"/>
          <c:min val="0"/>
        </c:scaling>
        <c:axPos val="l"/>
        <c:majorGridlines/>
        <c:numFmt formatCode="&quot;$&quot;#,##0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97738496"/>
        <c:crosses val="autoZero"/>
        <c:crossBetween val="between"/>
        <c:majorUnit val="50000000"/>
        <c:dispUnits>
          <c:builtInUnit val="millions"/>
          <c:dispUnitsLbl>
            <c:layout>
              <c:manualLayout>
                <c:xMode val="edge"/>
                <c:yMode val="edge"/>
                <c:x val="3.5540910647038695E-2"/>
                <c:y val="4.187164984658609E-2"/>
              </c:manualLayout>
            </c:layout>
            <c:txPr>
              <a:bodyPr rot="0" vert="horz"/>
              <a:lstStyle/>
              <a:p>
                <a:pPr>
                  <a:defRPr sz="1800"/>
                </a:pPr>
                <a:endParaRPr lang="en-US"/>
              </a:p>
            </c:txPr>
          </c:dispUnitsLbl>
        </c:dispUnits>
      </c:valAx>
    </c:plotArea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chemeClr val="accent3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7.0253528091597336E-2"/>
                  <c:y val="-0.10994156980377451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141427973677199E-2"/>
                  <c:y val="-4.3517997750281458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986800562973108E-2"/>
                  <c:y val="-3.3081177352830955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071855148541324E-2"/>
                  <c:y val="-2.3213660792400951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0452470615086379E-2"/>
                  <c:y val="-1.6836332958380204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8452014150405372E-2"/>
                  <c:y val="-1.2126609173853267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0990147970634224E-2"/>
                  <c:y val="5.3871391076115481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0826552930883818E-2"/>
                  <c:y val="1.9571852923994642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 Individual Breakdowns'!$B$215:$B$225</c:f>
              <c:strCache>
                <c:ptCount val="11"/>
                <c:pt idx="0">
                  <c:v>Inspection</c:v>
                </c:pt>
                <c:pt idx="1">
                  <c:v>Roadways</c:v>
                </c:pt>
                <c:pt idx="2">
                  <c:v>Structures</c:v>
                </c:pt>
                <c:pt idx="3">
                  <c:v>Patrolling</c:v>
                </c:pt>
                <c:pt idx="4">
                  <c:v>Overhead </c:v>
                </c:pt>
                <c:pt idx="5">
                  <c:v>Rodent Control</c:v>
                </c:pt>
                <c:pt idx="6">
                  <c:v>Mowing</c:v>
                </c:pt>
                <c:pt idx="7">
                  <c:v>Equipment</c:v>
                </c:pt>
                <c:pt idx="8">
                  <c:v>Veg Control </c:v>
                </c:pt>
                <c:pt idx="9">
                  <c:v>Encroachments</c:v>
                </c:pt>
                <c:pt idx="10">
                  <c:v>Restoration/Repair</c:v>
                </c:pt>
              </c:strCache>
            </c:strRef>
          </c:cat>
          <c:val>
            <c:numRef>
              <c:f>'MA Individual Breakdowns'!$C$215:$C$225</c:f>
              <c:numCache>
                <c:formatCode>_("$"* #,##0_);_("$"* \(#,##0\);_("$"* "-"??_);_(@_)</c:formatCode>
                <c:ptCount val="11"/>
                <c:pt idx="0">
                  <c:v>7000</c:v>
                </c:pt>
                <c:pt idx="1">
                  <c:v>32000</c:v>
                </c:pt>
                <c:pt idx="2">
                  <c:v>32000</c:v>
                </c:pt>
                <c:pt idx="3">
                  <c:v>35000</c:v>
                </c:pt>
                <c:pt idx="4">
                  <c:v>54000</c:v>
                </c:pt>
                <c:pt idx="5">
                  <c:v>60000</c:v>
                </c:pt>
                <c:pt idx="6">
                  <c:v>85000</c:v>
                </c:pt>
                <c:pt idx="7">
                  <c:v>125000</c:v>
                </c:pt>
                <c:pt idx="8">
                  <c:v>184000</c:v>
                </c:pt>
                <c:pt idx="9">
                  <c:v>300000</c:v>
                </c:pt>
                <c:pt idx="10">
                  <c:v>425000</c:v>
                </c:pt>
              </c:numCache>
            </c:numRef>
          </c:val>
        </c:ser>
        <c:dLbls>
          <c:showCatName val="1"/>
          <c:showPercent val="1"/>
        </c:dLbls>
        <c:firstSliceAng val="45"/>
      </c:pie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chemeClr val="accent3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1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2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4.7634332166812475E-2"/>
                  <c:y val="-6.4837520309961497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828758384368621E-2"/>
                  <c:y val="-4.4516622922135041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894648585593594E-2"/>
                  <c:y val="-3.5555243094613269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608249489647056E-2"/>
                  <c:y val="3.8629546306711659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0945337561971405E-2"/>
                  <c:y val="-8.9841894763154767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864537766112582E-2"/>
                  <c:y val="-2.4345706786651686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7122885680956547E-2"/>
                  <c:y val="2.6824771903512091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4239847623213773E-2"/>
                  <c:y val="3.1752593425821811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4494477252843717E-2"/>
                  <c:y val="5.9261342332208493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 Individual Breakdowns'!$B$254:$B$266</c:f>
              <c:strCache>
                <c:ptCount val="13"/>
                <c:pt idx="0">
                  <c:v>Inspection</c:v>
                </c:pt>
                <c:pt idx="1">
                  <c:v>Overhead</c:v>
                </c:pt>
                <c:pt idx="2">
                  <c:v>Restor/Repair</c:v>
                </c:pt>
                <c:pt idx="3">
                  <c:v>Structures</c:v>
                </c:pt>
                <c:pt idx="4">
                  <c:v>Mowing</c:v>
                </c:pt>
                <c:pt idx="5">
                  <c:v>Encroachments</c:v>
                </c:pt>
                <c:pt idx="6">
                  <c:v>Rodent Control</c:v>
                </c:pt>
                <c:pt idx="7">
                  <c:v>Patrolling</c:v>
                </c:pt>
                <c:pt idx="8">
                  <c:v>Equipment</c:v>
                </c:pt>
                <c:pt idx="9">
                  <c:v>Burning</c:v>
                </c:pt>
                <c:pt idx="10">
                  <c:v>Dragging</c:v>
                </c:pt>
                <c:pt idx="11">
                  <c:v>VegControl </c:v>
                </c:pt>
                <c:pt idx="12">
                  <c:v>Roadways</c:v>
                </c:pt>
              </c:strCache>
            </c:strRef>
          </c:cat>
          <c:val>
            <c:numRef>
              <c:f>'MA Individual Breakdowns'!$C$254:$C$266</c:f>
              <c:numCache>
                <c:formatCode>_("$"* #,##0_);_("$"* \(#,##0\);_("$"* "-"??_);_(@_)</c:formatCode>
                <c:ptCount val="13"/>
                <c:pt idx="0">
                  <c:v>3000</c:v>
                </c:pt>
                <c:pt idx="1">
                  <c:v>3000</c:v>
                </c:pt>
                <c:pt idx="2">
                  <c:v>3500</c:v>
                </c:pt>
                <c:pt idx="3">
                  <c:v>4000</c:v>
                </c:pt>
                <c:pt idx="4">
                  <c:v>5500</c:v>
                </c:pt>
                <c:pt idx="5">
                  <c:v>5500</c:v>
                </c:pt>
                <c:pt idx="6">
                  <c:v>6000</c:v>
                </c:pt>
                <c:pt idx="7">
                  <c:v>6000</c:v>
                </c:pt>
                <c:pt idx="8">
                  <c:v>7000</c:v>
                </c:pt>
                <c:pt idx="9">
                  <c:v>7500</c:v>
                </c:pt>
                <c:pt idx="10">
                  <c:v>8500</c:v>
                </c:pt>
                <c:pt idx="11">
                  <c:v>17000</c:v>
                </c:pt>
                <c:pt idx="12">
                  <c:v>22000</c:v>
                </c:pt>
              </c:numCache>
            </c:numRef>
          </c:val>
        </c:ser>
        <c:dLbls>
          <c:showCatName val="1"/>
          <c:showPercent val="1"/>
        </c:dLbls>
        <c:firstSliceAng val="45"/>
      </c:pieChart>
    </c:plotArea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accent3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1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2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3.5465188561956094E-2"/>
                  <c:y val="-7.4144234877617232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194691946401827E-2"/>
                  <c:y val="-1.9161325764512089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1418963254593358E-2"/>
                  <c:y val="5.2942074101202524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245493162038962E-2"/>
                  <c:y val="2.9979246780199118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583644870302222E-2"/>
                  <c:y val="6.7430548048859583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 Individual Breakdowns'!$B$294:$B$306</c:f>
              <c:strCache>
                <c:ptCount val="13"/>
                <c:pt idx="0">
                  <c:v>Inspection</c:v>
                </c:pt>
                <c:pt idx="1">
                  <c:v>Overhead</c:v>
                </c:pt>
                <c:pt idx="2">
                  <c:v>Patrolling</c:v>
                </c:pt>
                <c:pt idx="3">
                  <c:v>Dragging</c:v>
                </c:pt>
                <c:pt idx="4">
                  <c:v>Structures</c:v>
                </c:pt>
                <c:pt idx="5">
                  <c:v>Rodent Control</c:v>
                </c:pt>
                <c:pt idx="6">
                  <c:v>Encroachments</c:v>
                </c:pt>
                <c:pt idx="7">
                  <c:v>Restoration/Repair</c:v>
                </c:pt>
                <c:pt idx="8">
                  <c:v>Burning</c:v>
                </c:pt>
                <c:pt idx="9">
                  <c:v>Roadways</c:v>
                </c:pt>
                <c:pt idx="10">
                  <c:v>Mowing</c:v>
                </c:pt>
                <c:pt idx="11">
                  <c:v>Equipment</c:v>
                </c:pt>
                <c:pt idx="12">
                  <c:v>Veg Control </c:v>
                </c:pt>
              </c:strCache>
            </c:strRef>
          </c:cat>
          <c:val>
            <c:numRef>
              <c:f>'MA Individual Breakdowns'!$C$294:$C$306</c:f>
              <c:numCache>
                <c:formatCode>_("$"* #,##0_);_("$"* \(#,##0\);_("$"* "-"??_);_(@_)</c:formatCode>
                <c:ptCount val="13"/>
                <c:pt idx="0">
                  <c:v>3000</c:v>
                </c:pt>
                <c:pt idx="1">
                  <c:v>5000</c:v>
                </c:pt>
                <c:pt idx="2">
                  <c:v>8500</c:v>
                </c:pt>
                <c:pt idx="3">
                  <c:v>10000</c:v>
                </c:pt>
                <c:pt idx="4">
                  <c:v>12500</c:v>
                </c:pt>
                <c:pt idx="5">
                  <c:v>17000</c:v>
                </c:pt>
                <c:pt idx="6">
                  <c:v>20000</c:v>
                </c:pt>
                <c:pt idx="7">
                  <c:v>20000</c:v>
                </c:pt>
                <c:pt idx="8">
                  <c:v>23000</c:v>
                </c:pt>
                <c:pt idx="9">
                  <c:v>24000</c:v>
                </c:pt>
                <c:pt idx="10">
                  <c:v>25000</c:v>
                </c:pt>
                <c:pt idx="11">
                  <c:v>27000</c:v>
                </c:pt>
                <c:pt idx="12">
                  <c:v>45000</c:v>
                </c:pt>
              </c:numCache>
            </c:numRef>
          </c:val>
        </c:ser>
        <c:dLbls>
          <c:showCatName val="1"/>
          <c:showPercent val="1"/>
        </c:dLbls>
        <c:firstSliceAng val="45"/>
      </c:pieChart>
    </c:plotArea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accent3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1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 Individual Breakdowns'!$B$335:$B$346</c:f>
              <c:strCache>
                <c:ptCount val="12"/>
                <c:pt idx="0">
                  <c:v>Burning</c:v>
                </c:pt>
                <c:pt idx="1">
                  <c:v>Inspection</c:v>
                </c:pt>
                <c:pt idx="2">
                  <c:v>Dragging</c:v>
                </c:pt>
                <c:pt idx="3">
                  <c:v>Overhead</c:v>
                </c:pt>
                <c:pt idx="4">
                  <c:v>Structures</c:v>
                </c:pt>
                <c:pt idx="5">
                  <c:v>Roadways</c:v>
                </c:pt>
                <c:pt idx="6">
                  <c:v>Equipment </c:v>
                </c:pt>
                <c:pt idx="7">
                  <c:v>Restor/Repair</c:v>
                </c:pt>
                <c:pt idx="8">
                  <c:v>Veg Control </c:v>
                </c:pt>
                <c:pt idx="9">
                  <c:v>Rodent Control</c:v>
                </c:pt>
                <c:pt idx="10">
                  <c:v>Mowing</c:v>
                </c:pt>
                <c:pt idx="11">
                  <c:v>Encroachments</c:v>
                </c:pt>
              </c:strCache>
            </c:strRef>
          </c:cat>
          <c:val>
            <c:numRef>
              <c:f>'MA Individual Breakdowns'!$C$335:$C$346</c:f>
              <c:numCache>
                <c:formatCode>_("$"* #,##0_);_("$"* \(#,##0\);_("$"* "-"??_);_(@_)</c:formatCode>
                <c:ptCount val="12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2500</c:v>
                </c:pt>
                <c:pt idx="5">
                  <c:v>3000</c:v>
                </c:pt>
                <c:pt idx="6">
                  <c:v>4000</c:v>
                </c:pt>
                <c:pt idx="7">
                  <c:v>5000</c:v>
                </c:pt>
                <c:pt idx="8">
                  <c:v>10000</c:v>
                </c:pt>
                <c:pt idx="9">
                  <c:v>11500</c:v>
                </c:pt>
                <c:pt idx="10">
                  <c:v>16000</c:v>
                </c:pt>
                <c:pt idx="11">
                  <c:v>18000</c:v>
                </c:pt>
              </c:numCache>
            </c:numRef>
          </c:val>
        </c:ser>
        <c:dLbls>
          <c:showCatName val="1"/>
          <c:showPercent val="1"/>
        </c:dLbls>
        <c:firstSliceAng val="45"/>
      </c:pieChart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accent3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rgbClr val="FFFF6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chemeClr val="bg1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1"/>
            <c:spPr>
              <a:solidFill>
                <a:schemeClr val="accent4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2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5.9261579978559006E-2"/>
                  <c:y val="-9.11850184512151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955694798713599E-2"/>
                  <c:y val="-1.555208640163471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923588776754773E-2"/>
                  <c:y val="4.3995179268907746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778085837861933E-2"/>
                  <c:y val="5.2074547910318424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107648515766497E-2"/>
                  <c:y val="3.5407561896738798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499427008243686E-2"/>
                  <c:y val="1.4357620694459375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5320413293408824E-2"/>
                  <c:y val="3.1192182647381581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4385050460241814E-2"/>
                  <c:y val="4.7470431452834909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 Individual Breakdowns'!$B$377:$B$389</c:f>
              <c:strCache>
                <c:ptCount val="13"/>
                <c:pt idx="0">
                  <c:v>Rodent Control</c:v>
                </c:pt>
                <c:pt idx="1">
                  <c:v>Overhead</c:v>
                </c:pt>
                <c:pt idx="2">
                  <c:v>Roadways</c:v>
                </c:pt>
                <c:pt idx="3">
                  <c:v>Inspection</c:v>
                </c:pt>
                <c:pt idx="4">
                  <c:v>Structures</c:v>
                </c:pt>
                <c:pt idx="5">
                  <c:v>Encroachments</c:v>
                </c:pt>
                <c:pt idx="6">
                  <c:v>Equipment </c:v>
                </c:pt>
                <c:pt idx="7">
                  <c:v>Veg Control </c:v>
                </c:pt>
                <c:pt idx="8">
                  <c:v>Plant M&amp;R</c:v>
                </c:pt>
                <c:pt idx="9">
                  <c:v>Patrolling</c:v>
                </c:pt>
                <c:pt idx="10">
                  <c:v>Plant Ops</c:v>
                </c:pt>
                <c:pt idx="11">
                  <c:v>Mowing</c:v>
                </c:pt>
                <c:pt idx="12">
                  <c:v>Restoration/Repair</c:v>
                </c:pt>
              </c:strCache>
            </c:strRef>
          </c:cat>
          <c:val>
            <c:numRef>
              <c:f>'MA Individual Breakdowns'!$C$377:$C$389</c:f>
              <c:numCache>
                <c:formatCode>_("$"* #,##0_);_("$"* \(#,##0\);_("$"* "-"??_);_(@_)</c:formatCode>
                <c:ptCount val="13"/>
                <c:pt idx="0">
                  <c:v>1000</c:v>
                </c:pt>
                <c:pt idx="1">
                  <c:v>1000</c:v>
                </c:pt>
                <c:pt idx="2">
                  <c:v>2500</c:v>
                </c:pt>
                <c:pt idx="3">
                  <c:v>3000</c:v>
                </c:pt>
                <c:pt idx="4">
                  <c:v>3500</c:v>
                </c:pt>
                <c:pt idx="5">
                  <c:v>5000</c:v>
                </c:pt>
                <c:pt idx="6">
                  <c:v>5000</c:v>
                </c:pt>
                <c:pt idx="7">
                  <c:v>5700</c:v>
                </c:pt>
                <c:pt idx="8">
                  <c:v>7500</c:v>
                </c:pt>
                <c:pt idx="9">
                  <c:v>10000</c:v>
                </c:pt>
                <c:pt idx="10">
                  <c:v>12000</c:v>
                </c:pt>
                <c:pt idx="11">
                  <c:v>13000</c:v>
                </c:pt>
                <c:pt idx="12">
                  <c:v>30000</c:v>
                </c:pt>
              </c:numCache>
            </c:numRef>
          </c:val>
        </c:ser>
        <c:dLbls>
          <c:showCatName val="1"/>
          <c:showPercent val="1"/>
        </c:dLbls>
        <c:firstSliceAng val="45"/>
      </c:pieChart>
    </c:plotArea>
    <c:plotVisOnly val="1"/>
    <c:dispBlanksAs val="zero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7333214704094191"/>
          <c:y val="0.17511219185837129"/>
          <c:w val="0.41981419695419564"/>
          <c:h val="0.7285011064793376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6.0363735783027124E-2"/>
                  <c:y val="-0.12166021905605429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057961504812369E-2"/>
                  <c:y val="-5.4492302509419013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251531058617729E-2"/>
                  <c:y val="-5.1379617499767928E-4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571741032370953E-2"/>
                  <c:y val="4.2462248960063564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3134076990376223E-2"/>
                  <c:y val="8.083726486630155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6687007874015783E-2"/>
                  <c:y val="8.4134194193510745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6331146106736783E-2"/>
                  <c:y val="8.4235204095020527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1683727034120878E-2"/>
                  <c:y val="5.8103265413109326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5937007874015944E-2"/>
                  <c:y val="3.5153420779316782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1591207349081364"/>
                  <c:y val="9.0846838234900067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2581146106736712E-2"/>
                  <c:y val="2.4453707133923148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7273575316070148E-2"/>
                  <c:y val="-1.836435828626615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444268115083141E-2"/>
                  <c:y val="-3.2473102385354204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2354071853509101E-3"/>
                  <c:y val="-2.421682085855217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20026652368519759"/>
                  <c:y val="-2.894814323342418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Restor</a:t>
                    </a:r>
                    <a:r>
                      <a:rPr lang="en-US" dirty="0" smtClean="0"/>
                      <a:t>/Repair </a:t>
                    </a:r>
                    <a:r>
                      <a:rPr lang="en-US" dirty="0"/>
                      <a:t>20%</a:t>
                    </a:r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'Average For All MAs'!$A$48:$A$62</c:f>
              <c:strCache>
                <c:ptCount val="15"/>
                <c:pt idx="0">
                  <c:v>Little Chico</c:v>
                </c:pt>
                <c:pt idx="1">
                  <c:v>Channel Veg Control</c:v>
                </c:pt>
                <c:pt idx="2">
                  <c:v>Inspection</c:v>
                </c:pt>
                <c:pt idx="3">
                  <c:v>Dragging</c:v>
                </c:pt>
                <c:pt idx="4">
                  <c:v>Burning</c:v>
                </c:pt>
                <c:pt idx="5">
                  <c:v>Overhead</c:v>
                </c:pt>
                <c:pt idx="6">
                  <c:v>Structures</c:v>
                </c:pt>
                <c:pt idx="7">
                  <c:v>Patrolling</c:v>
                </c:pt>
                <c:pt idx="8">
                  <c:v>Roadways</c:v>
                </c:pt>
                <c:pt idx="9">
                  <c:v>Rodent Control</c:v>
                </c:pt>
                <c:pt idx="10">
                  <c:v>Mowing</c:v>
                </c:pt>
                <c:pt idx="11">
                  <c:v>Equipment</c:v>
                </c:pt>
                <c:pt idx="12">
                  <c:v>Veg Control </c:v>
                </c:pt>
                <c:pt idx="13">
                  <c:v>Encroachments</c:v>
                </c:pt>
                <c:pt idx="14">
                  <c:v>Restoration/Repair</c:v>
                </c:pt>
              </c:strCache>
            </c:strRef>
          </c:cat>
          <c:val>
            <c:numRef>
              <c:f>'Average For All MAs'!$B$48:$B$62</c:f>
              <c:numCache>
                <c:formatCode>General</c:formatCode>
                <c:ptCount val="15"/>
                <c:pt idx="0">
                  <c:v>20000</c:v>
                </c:pt>
                <c:pt idx="1">
                  <c:v>20000</c:v>
                </c:pt>
                <c:pt idx="2">
                  <c:v>32000</c:v>
                </c:pt>
                <c:pt idx="3">
                  <c:v>55500</c:v>
                </c:pt>
                <c:pt idx="4">
                  <c:v>90000</c:v>
                </c:pt>
                <c:pt idx="5">
                  <c:v>91800</c:v>
                </c:pt>
                <c:pt idx="6">
                  <c:v>100500</c:v>
                </c:pt>
                <c:pt idx="7">
                  <c:v>105000</c:v>
                </c:pt>
                <c:pt idx="8">
                  <c:v>147500</c:v>
                </c:pt>
                <c:pt idx="9">
                  <c:v>207000</c:v>
                </c:pt>
                <c:pt idx="10">
                  <c:v>212500</c:v>
                </c:pt>
                <c:pt idx="11">
                  <c:v>248500</c:v>
                </c:pt>
                <c:pt idx="12">
                  <c:v>440700</c:v>
                </c:pt>
                <c:pt idx="13">
                  <c:v>465500</c:v>
                </c:pt>
                <c:pt idx="14">
                  <c:v>566000</c:v>
                </c:pt>
              </c:numCache>
            </c:numRef>
          </c:val>
        </c:ser>
        <c:dLbls>
          <c:showCatName val="1"/>
          <c:showPercent val="1"/>
        </c:dLbls>
        <c:firstSliceAng val="45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autoTitleDeleted val="1"/>
    <c:plotArea>
      <c:layout>
        <c:manualLayout>
          <c:layoutTarget val="inner"/>
          <c:xMode val="edge"/>
          <c:yMode val="edge"/>
          <c:x val="0.13969288468346094"/>
          <c:y val="0.22706611632940901"/>
          <c:w val="0.77715406473340365"/>
          <c:h val="0.589433160532286"/>
        </c:manualLayout>
      </c:layout>
      <c:barChart>
        <c:barDir val="col"/>
        <c:grouping val="stacked"/>
        <c:ser>
          <c:idx val="0"/>
          <c:order val="0"/>
          <c:tx>
            <c:strRef>
              <c:f>'Sac VS Sutter Budgets'!$B$2</c:f>
              <c:strCache>
                <c:ptCount val="1"/>
                <c:pt idx="0">
                  <c:v>SAC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1.2026458208057782E-3"/>
                  <c:y val="1.2170004994357269E-4"/>
                </c:manualLayout>
              </c:layout>
              <c:showSer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'Sac VS Sutter Budgets'!$A$3:$A$6</c:f>
              <c:strCache>
                <c:ptCount val="4"/>
                <c:pt idx="0">
                  <c:v>8361 Levees</c:v>
                </c:pt>
                <c:pt idx="1">
                  <c:v>MA Levees</c:v>
                </c:pt>
                <c:pt idx="2">
                  <c:v>8361 Channels</c:v>
                </c:pt>
                <c:pt idx="3">
                  <c:v>8361 Structures</c:v>
                </c:pt>
              </c:strCache>
            </c:strRef>
          </c:cat>
          <c:val>
            <c:numRef>
              <c:f>'Sac VS Sutter Budgets'!$B$3:$B$6</c:f>
              <c:numCache>
                <c:formatCode>"$"#,##0</c:formatCode>
                <c:ptCount val="4"/>
                <c:pt idx="0">
                  <c:v>1900000</c:v>
                </c:pt>
                <c:pt idx="1">
                  <c:v>1426000</c:v>
                </c:pt>
                <c:pt idx="2">
                  <c:v>500000</c:v>
                </c:pt>
                <c:pt idx="3">
                  <c:v>300000</c:v>
                </c:pt>
              </c:numCache>
            </c:numRef>
          </c:val>
        </c:ser>
        <c:ser>
          <c:idx val="1"/>
          <c:order val="1"/>
          <c:tx>
            <c:strRef>
              <c:f>'Sac VS Sutter Budgets'!$C$2</c:f>
              <c:strCache>
                <c:ptCount val="1"/>
                <c:pt idx="0">
                  <c:v>STR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'Sac VS Sutter Budgets'!$A$3:$A$6</c:f>
              <c:strCache>
                <c:ptCount val="4"/>
                <c:pt idx="0">
                  <c:v>8361 Levees</c:v>
                </c:pt>
                <c:pt idx="1">
                  <c:v>MA Levees</c:v>
                </c:pt>
                <c:pt idx="2">
                  <c:v>8361 Channels</c:v>
                </c:pt>
                <c:pt idx="3">
                  <c:v>8361 Structures</c:v>
                </c:pt>
              </c:strCache>
            </c:strRef>
          </c:cat>
          <c:val>
            <c:numRef>
              <c:f>'Sac VS Sutter Budgets'!$C$3:$C$6</c:f>
              <c:numCache>
                <c:formatCode>"$"#,##0</c:formatCode>
                <c:ptCount val="4"/>
                <c:pt idx="0">
                  <c:v>851567.92</c:v>
                </c:pt>
                <c:pt idx="1">
                  <c:v>1265500</c:v>
                </c:pt>
                <c:pt idx="2">
                  <c:v>636266.46000000043</c:v>
                </c:pt>
                <c:pt idx="3">
                  <c:v>371260.05</c:v>
                </c:pt>
              </c:numCache>
            </c:numRef>
          </c:val>
        </c:ser>
        <c:dLbls>
          <c:showVal val="1"/>
        </c:dLbls>
        <c:gapWidth val="55"/>
        <c:overlap val="100"/>
        <c:axId val="197807104"/>
        <c:axId val="197985024"/>
      </c:barChart>
      <c:catAx>
        <c:axId val="19780710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97985024"/>
        <c:crosses val="autoZero"/>
        <c:auto val="1"/>
        <c:lblAlgn val="ctr"/>
        <c:lblOffset val="100"/>
      </c:catAx>
      <c:valAx>
        <c:axId val="197985024"/>
        <c:scaling>
          <c:orientation val="minMax"/>
          <c:max val="3000000"/>
          <c:min val="0"/>
        </c:scaling>
        <c:axPos val="l"/>
        <c:majorGridlines/>
        <c:numFmt formatCode="&quot;$&quot;#,##0" sourceLinked="1"/>
        <c:maj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97807104"/>
        <c:crosses val="autoZero"/>
        <c:crossBetween val="between"/>
        <c:majorUnit val="1000000"/>
        <c:dispUnits>
          <c:builtInUnit val="millions"/>
          <c:dispUnitsLbl>
            <c:layout>
              <c:manualLayout>
                <c:xMode val="edge"/>
                <c:yMode val="edge"/>
                <c:x val="1.8229640448702889E-2"/>
                <c:y val="0.13384306017091249"/>
              </c:manualLayout>
            </c:layout>
            <c:tx>
              <c:rich>
                <a:bodyPr rot="0" vert="horz"/>
                <a:lstStyle/>
                <a:p>
                  <a:pPr>
                    <a:defRPr sz="2400"/>
                  </a:pPr>
                  <a:r>
                    <a:rPr lang="en-US" sz="2000" dirty="0"/>
                    <a:t>Millions</a:t>
                  </a:r>
                </a:p>
              </c:rich>
            </c:tx>
          </c:dispUnitsLbl>
        </c:dispUnits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>
        <c:manualLayout>
          <c:layoutTarget val="inner"/>
          <c:xMode val="edge"/>
          <c:yMode val="edge"/>
          <c:x val="0.20235801885161719"/>
          <c:y val="9.2307692307692563E-2"/>
          <c:w val="0.75495106143685664"/>
          <c:h val="0.81529053099131843"/>
        </c:manualLayout>
      </c:layout>
      <c:barChart>
        <c:barDir val="bar"/>
        <c:grouping val="clustered"/>
        <c:ser>
          <c:idx val="0"/>
          <c:order val="0"/>
          <c:tx>
            <c:strRef>
              <c:f>'Cost Per Mile'!$D$4</c:f>
              <c:strCache>
                <c:ptCount val="1"/>
                <c:pt idx="0">
                  <c:v>Price per Mile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'Cost Per Mile'!$A$5:$A$16</c:f>
              <c:strCache>
                <c:ptCount val="12"/>
                <c:pt idx="0">
                  <c:v>MA 13</c:v>
                </c:pt>
                <c:pt idx="1">
                  <c:v>MA 12</c:v>
                </c:pt>
                <c:pt idx="2">
                  <c:v>MA 5</c:v>
                </c:pt>
                <c:pt idx="3">
                  <c:v>MA 7</c:v>
                </c:pt>
                <c:pt idx="4">
                  <c:v>MA 16</c:v>
                </c:pt>
                <c:pt idx="5">
                  <c:v>MA 3</c:v>
                </c:pt>
                <c:pt idx="6">
                  <c:v>Sutter 8361</c:v>
                </c:pt>
                <c:pt idx="7">
                  <c:v>MA 1</c:v>
                </c:pt>
                <c:pt idx="8">
                  <c:v>MA17</c:v>
                </c:pt>
                <c:pt idx="9">
                  <c:v>MA 4</c:v>
                </c:pt>
                <c:pt idx="10">
                  <c:v>SAC 8361 </c:v>
                </c:pt>
                <c:pt idx="11">
                  <c:v>MA 9</c:v>
                </c:pt>
              </c:strCache>
            </c:strRef>
          </c:cat>
          <c:val>
            <c:numRef>
              <c:f>'Cost Per Mile'!$D$5:$D$16</c:f>
              <c:numCache>
                <c:formatCode>"$"#,##0</c:formatCode>
                <c:ptCount val="12"/>
                <c:pt idx="0">
                  <c:v>4292.6829268292786</c:v>
                </c:pt>
                <c:pt idx="1">
                  <c:v>6545.454545454545</c:v>
                </c:pt>
                <c:pt idx="2">
                  <c:v>7833.3333333333285</c:v>
                </c:pt>
                <c:pt idx="3">
                  <c:v>8208.333333333323</c:v>
                </c:pt>
                <c:pt idx="4">
                  <c:v>9750</c:v>
                </c:pt>
                <c:pt idx="5">
                  <c:v>10400</c:v>
                </c:pt>
                <c:pt idx="6">
                  <c:v>12165.256000000001</c:v>
                </c:pt>
                <c:pt idx="7">
                  <c:v>12470.588235294103</c:v>
                </c:pt>
                <c:pt idx="8">
                  <c:v>16800</c:v>
                </c:pt>
                <c:pt idx="9">
                  <c:v>20666.666666666657</c:v>
                </c:pt>
                <c:pt idx="10">
                  <c:v>23458.533333333296</c:v>
                </c:pt>
                <c:pt idx="11">
                  <c:v>56400</c:v>
                </c:pt>
              </c:numCache>
            </c:numRef>
          </c:val>
        </c:ser>
        <c:dLbls/>
        <c:axId val="198040576"/>
        <c:axId val="199566080"/>
      </c:barChart>
      <c:catAx>
        <c:axId val="19804057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99566080"/>
        <c:crosses val="autoZero"/>
        <c:auto val="1"/>
        <c:lblAlgn val="ctr"/>
        <c:lblOffset val="100"/>
      </c:catAx>
      <c:valAx>
        <c:axId val="199566080"/>
        <c:scaling>
          <c:orientation val="minMax"/>
          <c:max val="60000"/>
          <c:min val="0"/>
        </c:scaling>
        <c:axPos val="b"/>
        <c:numFmt formatCode="&quot;$&quot;#,##0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98040576"/>
        <c:crosses val="autoZero"/>
        <c:crossBetween val="between"/>
        <c:majorUnit val="20000"/>
        <c:minorUnit val="2000"/>
        <c:dispUnits>
          <c:builtInUnit val="thousands"/>
        </c:dispUnits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2460503292351611"/>
          <c:y val="0.28262910798122082"/>
          <c:w val="0.35263157894736841"/>
          <c:h val="0.56619718309859346"/>
        </c:manualLayout>
      </c:layout>
      <c:pieChart>
        <c:varyColors val="1"/>
        <c:ser>
          <c:idx val="1"/>
          <c:order val="0"/>
          <c:tx>
            <c:strRef>
              <c:f>'Total MA Budget by MA'!$B$2</c:f>
              <c:strCache>
                <c:ptCount val="1"/>
                <c:pt idx="0">
                  <c:v>Budget</c:v>
                </c:pt>
              </c:strCache>
            </c:strRef>
          </c:tx>
          <c:dLbls>
            <c:dLbl>
              <c:idx val="0"/>
              <c:layout>
                <c:manualLayout>
                  <c:x val="-0.21582677165354286"/>
                  <c:y val="-4.6948356807511783E-2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0808352903255748E-2"/>
                  <c:y val="-9.7204354737348023E-2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648662338260363E-2"/>
                  <c:y val="-0.1120136039333115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490030851406756E-2"/>
                  <c:y val="-0.14362500462090125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593993185062393"/>
                  <c:y val="-0.18965287789730559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95685407745087"/>
                  <c:y val="-0.10805829729030338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5571303587051696"/>
                  <c:y val="-3.2488817418949635E-2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70282497582539E-2"/>
                  <c:y val="8.1362981035821187E-3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2807604641525072"/>
                  <c:y val="2.9542345939152018E-3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0598033798406933E-2"/>
                  <c:y val="-1.4473956600495358E-2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dLblPos val="bestFit"/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'Total MA Budget by MA'!$A$3:$A$12</c:f>
              <c:strCache>
                <c:ptCount val="10"/>
                <c:pt idx="0">
                  <c:v>MA 1</c:v>
                </c:pt>
                <c:pt idx="1">
                  <c:v>MA 3</c:v>
                </c:pt>
                <c:pt idx="2">
                  <c:v>MA 4</c:v>
                </c:pt>
                <c:pt idx="3">
                  <c:v>MA 5</c:v>
                </c:pt>
                <c:pt idx="4">
                  <c:v>MA 7</c:v>
                </c:pt>
                <c:pt idx="5">
                  <c:v>MA 12</c:v>
                </c:pt>
                <c:pt idx="6">
                  <c:v>MA 13</c:v>
                </c:pt>
                <c:pt idx="7">
                  <c:v>MA 16</c:v>
                </c:pt>
                <c:pt idx="8">
                  <c:v>MA17</c:v>
                </c:pt>
                <c:pt idx="9">
                  <c:v>MA 9</c:v>
                </c:pt>
              </c:strCache>
            </c:strRef>
          </c:cat>
          <c:val>
            <c:numRef>
              <c:f>'Total MA Budget by MA'!$B$3:$B$12</c:f>
              <c:numCache>
                <c:formatCode>"$"#,##0.00</c:formatCode>
                <c:ptCount val="10"/>
                <c:pt idx="0">
                  <c:v>254500</c:v>
                </c:pt>
                <c:pt idx="1">
                  <c:v>63500</c:v>
                </c:pt>
                <c:pt idx="2">
                  <c:v>87000</c:v>
                </c:pt>
                <c:pt idx="3">
                  <c:v>365500</c:v>
                </c:pt>
                <c:pt idx="4">
                  <c:v>117300</c:v>
                </c:pt>
                <c:pt idx="5">
                  <c:v>93000</c:v>
                </c:pt>
                <c:pt idx="6">
                  <c:v>215000</c:v>
                </c:pt>
                <c:pt idx="7">
                  <c:v>65500</c:v>
                </c:pt>
                <c:pt idx="8">
                  <c:v>91200</c:v>
                </c:pt>
                <c:pt idx="9">
                  <c:v>1339000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8391835166945795"/>
          <c:y val="0.23017927689834619"/>
          <c:w val="0.46003804402498466"/>
          <c:h val="0.68528158461161159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chemeClr val="accent3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1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2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9.9110258860575631E-2"/>
                  <c:y val="-0.1007662166430536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134860929271163E-2"/>
                  <c:y val="-0.1011945255353052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837785626826781E-2"/>
                  <c:y val="-6.6922757017380194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146649013847063E-2"/>
                  <c:y val="-1.3990527400149043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4492377094277876E-2"/>
                  <c:y val="1.9440725713420891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015224136481853E-2"/>
                  <c:y val="4.6593552577631703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669062346348449E-2"/>
                  <c:y val="2.0842070922527871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2718814857225075E-2"/>
                  <c:y val="-3.6937594364102608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5904201800952283E-2"/>
                  <c:y val="-1.2031800242620112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 Individual Breakdowns'!$B$11:$B$23</c:f>
              <c:strCache>
                <c:ptCount val="13"/>
                <c:pt idx="0">
                  <c:v>Inspection</c:v>
                </c:pt>
                <c:pt idx="1">
                  <c:v>Overhead</c:v>
                </c:pt>
                <c:pt idx="2">
                  <c:v>Structures</c:v>
                </c:pt>
                <c:pt idx="3">
                  <c:v>Mowing</c:v>
                </c:pt>
                <c:pt idx="4">
                  <c:v>Dragging</c:v>
                </c:pt>
                <c:pt idx="5">
                  <c:v>Equipment</c:v>
                </c:pt>
                <c:pt idx="6">
                  <c:v>Roadways</c:v>
                </c:pt>
                <c:pt idx="7">
                  <c:v>Burning</c:v>
                </c:pt>
                <c:pt idx="8">
                  <c:v>Restor/Repair</c:v>
                </c:pt>
                <c:pt idx="9">
                  <c:v>Encroachments</c:v>
                </c:pt>
                <c:pt idx="10">
                  <c:v>Rodent Control</c:v>
                </c:pt>
                <c:pt idx="11">
                  <c:v>Patrolling</c:v>
                </c:pt>
                <c:pt idx="12">
                  <c:v>Veg Control </c:v>
                </c:pt>
              </c:strCache>
            </c:strRef>
          </c:cat>
          <c:val>
            <c:numRef>
              <c:f>'MA Individual Breakdowns'!$C$11:$C$23</c:f>
              <c:numCache>
                <c:formatCode>_("$"* #,##0_);_("$"* \(#,##0\);_("$"* "-"??_);_(@_)</c:formatCode>
                <c:ptCount val="13"/>
                <c:pt idx="0">
                  <c:v>4000</c:v>
                </c:pt>
                <c:pt idx="1">
                  <c:v>8000</c:v>
                </c:pt>
                <c:pt idx="2">
                  <c:v>9500</c:v>
                </c:pt>
                <c:pt idx="3">
                  <c:v>10000</c:v>
                </c:pt>
                <c:pt idx="4">
                  <c:v>15000</c:v>
                </c:pt>
                <c:pt idx="5">
                  <c:v>17000</c:v>
                </c:pt>
                <c:pt idx="6">
                  <c:v>20000</c:v>
                </c:pt>
                <c:pt idx="7">
                  <c:v>22000</c:v>
                </c:pt>
                <c:pt idx="8">
                  <c:v>25000</c:v>
                </c:pt>
                <c:pt idx="9">
                  <c:v>30000</c:v>
                </c:pt>
                <c:pt idx="10">
                  <c:v>38000</c:v>
                </c:pt>
                <c:pt idx="11">
                  <c:v>38000</c:v>
                </c:pt>
                <c:pt idx="12">
                  <c:v>48000</c:v>
                </c:pt>
              </c:numCache>
            </c:numRef>
          </c:val>
        </c:ser>
        <c:dLbls>
          <c:showCatName val="1"/>
          <c:showPercent val="1"/>
        </c:dLbls>
        <c:firstSliceAng val="45"/>
      </c:pie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chemeClr val="accent3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2"/>
            <c:spPr>
              <a:solidFill>
                <a:schemeClr val="accent4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8.3653069039192271E-2"/>
                  <c:y val="-0.1619272842716252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503307347835779"/>
                  <c:y val="-0.11124979138320309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050439596002044E-2"/>
                  <c:y val="-2.8195830412221092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889402932221574E-2"/>
                  <c:y val="-4.7188189097421424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8848205950176296E-2"/>
                  <c:y val="1.5714892190560815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127102461703725E-2"/>
                  <c:y val="1.9145511325136843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1404241944693543E-2"/>
                  <c:y val="-3.2262247702495865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8369453796249534E-2"/>
                  <c:y val="-2.220026239198088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7434931641007612"/>
                  <c:y val="0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 Individual Breakdowns'!$B$52:$B$64</c:f>
              <c:strCache>
                <c:ptCount val="13"/>
                <c:pt idx="0">
                  <c:v>Inspection</c:v>
                </c:pt>
                <c:pt idx="1">
                  <c:v>Patrolling</c:v>
                </c:pt>
                <c:pt idx="2">
                  <c:v>Overhead</c:v>
                </c:pt>
                <c:pt idx="3">
                  <c:v>Structures</c:v>
                </c:pt>
                <c:pt idx="4">
                  <c:v>Encroachments</c:v>
                </c:pt>
                <c:pt idx="5">
                  <c:v>Equipment</c:v>
                </c:pt>
                <c:pt idx="6">
                  <c:v>Roadways</c:v>
                </c:pt>
                <c:pt idx="7">
                  <c:v>Dragging</c:v>
                </c:pt>
                <c:pt idx="8">
                  <c:v>Restor/Repair</c:v>
                </c:pt>
                <c:pt idx="9">
                  <c:v>Rodent Control</c:v>
                </c:pt>
                <c:pt idx="10">
                  <c:v>Veg Control </c:v>
                </c:pt>
                <c:pt idx="11">
                  <c:v>Burning</c:v>
                </c:pt>
                <c:pt idx="12">
                  <c:v>Mowing</c:v>
                </c:pt>
              </c:strCache>
            </c:strRef>
          </c:cat>
          <c:val>
            <c:numRef>
              <c:f>'MA Individual Breakdowns'!$C$52:$C$64</c:f>
              <c:numCache>
                <c:formatCode>_("$"* #,##0_);_("$"* \(#,##0\);_("$"* "-"??_);_(@_)</c:formatCode>
                <c:ptCount val="13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  <c:pt idx="3">
                  <c:v>2500</c:v>
                </c:pt>
                <c:pt idx="4">
                  <c:v>3000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6500</c:v>
                </c:pt>
                <c:pt idx="9">
                  <c:v>7500</c:v>
                </c:pt>
                <c:pt idx="10">
                  <c:v>10000</c:v>
                </c:pt>
                <c:pt idx="11">
                  <c:v>10000</c:v>
                </c:pt>
                <c:pt idx="12">
                  <c:v>12500</c:v>
                </c:pt>
              </c:numCache>
            </c:numRef>
          </c:val>
        </c:ser>
        <c:dLbls>
          <c:showCatName val="1"/>
          <c:showPercent val="1"/>
        </c:dLbls>
        <c:firstSliceAng val="45"/>
      </c:pieChart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accent3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chemeClr val="accent4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2"/>
              <c:layout>
                <c:manualLayout>
                  <c:x val="4.3825554708660446E-2"/>
                  <c:y val="1.4459968491763167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406877064658373E-2"/>
                  <c:y val="5.7704707197141936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138458766745903E-2"/>
                  <c:y val="9.5015337114551818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8443022654572361E-2"/>
                  <c:y val="0.14000200161855017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8383828837276934E-2"/>
                  <c:y val="5.6334058632468896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1069020214586333E-2"/>
                  <c:y val="-0.13761846504616151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 Individual Breakdowns'!$B$96:$B$105</c:f>
              <c:strCache>
                <c:ptCount val="10"/>
                <c:pt idx="0">
                  <c:v>Inspection</c:v>
                </c:pt>
                <c:pt idx="1">
                  <c:v>Encroachments</c:v>
                </c:pt>
                <c:pt idx="2">
                  <c:v>Rodent Control</c:v>
                </c:pt>
                <c:pt idx="3">
                  <c:v>Roadways</c:v>
                </c:pt>
                <c:pt idx="4">
                  <c:v>Structures</c:v>
                </c:pt>
                <c:pt idx="5">
                  <c:v>Overhead</c:v>
                </c:pt>
                <c:pt idx="6">
                  <c:v>Mowing</c:v>
                </c:pt>
                <c:pt idx="7">
                  <c:v>Restor/Repair</c:v>
                </c:pt>
                <c:pt idx="8">
                  <c:v>Equipment</c:v>
                </c:pt>
                <c:pt idx="9">
                  <c:v>Veg Control </c:v>
                </c:pt>
              </c:strCache>
            </c:strRef>
          </c:cat>
          <c:val>
            <c:numRef>
              <c:f>'MA Individual Breakdowns'!$C$96:$C$105</c:f>
              <c:numCache>
                <c:formatCode>_("$"* #,##0_);_("$"* \(#,##0\);_("$"* "-"??_);_(@_)</c:formatCode>
                <c:ptCount val="10"/>
                <c:pt idx="0">
                  <c:v>2000</c:v>
                </c:pt>
                <c:pt idx="1">
                  <c:v>2000</c:v>
                </c:pt>
                <c:pt idx="2">
                  <c:v>3000</c:v>
                </c:pt>
                <c:pt idx="3">
                  <c:v>3000</c:v>
                </c:pt>
                <c:pt idx="4">
                  <c:v>4000</c:v>
                </c:pt>
                <c:pt idx="5">
                  <c:v>4000</c:v>
                </c:pt>
                <c:pt idx="6">
                  <c:v>9000</c:v>
                </c:pt>
                <c:pt idx="7">
                  <c:v>15000</c:v>
                </c:pt>
                <c:pt idx="8">
                  <c:v>17000</c:v>
                </c:pt>
                <c:pt idx="9">
                  <c:v>28000</c:v>
                </c:pt>
              </c:numCache>
            </c:numRef>
          </c:val>
        </c:ser>
        <c:dLbls>
          <c:showCatName val="1"/>
          <c:showPercent val="1"/>
        </c:dLbls>
        <c:firstSliceAng val="45"/>
      </c:pieChart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chemeClr val="accent3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1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2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3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4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5.0327513408649924E-2"/>
                  <c:y val="-0.1364758532083073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654532313895552E-2"/>
                  <c:y val="-8.5555967533213276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342196355890323E-2"/>
                  <c:y val="-5.7432412264788756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215774658602464E-2"/>
                  <c:y val="-5.8291374624991704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1504146220852679E-2"/>
                  <c:y val="-5.8195860663702491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072216516413897E-2"/>
                  <c:y val="-7.1570136764053285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210430217962039E-2"/>
                  <c:y val="-9.5986556409948479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1611890904941439E-2"/>
                  <c:y val="-5.2014648127229904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5808494046939858"/>
                  <c:y val="-6.202338367493946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9032447031077637"/>
                  <c:y val="-8.0974613848330476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Restor</a:t>
                    </a:r>
                    <a:r>
                      <a:rPr lang="en-US" dirty="0" smtClean="0"/>
                      <a:t>/Repair </a:t>
                    </a:r>
                    <a:r>
                      <a:rPr lang="en-US" dirty="0"/>
                      <a:t>7%</a:t>
                    </a:r>
                  </a:p>
                </c:rich>
              </c:tx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0737761040739467E-2"/>
                  <c:y val="4.3142130744020596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8.3687093461143683E-3"/>
                  <c:y val="6.0603608437862527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15500057058085134"/>
                  <c:y val="0.18529608996353891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 Individual Breakdowns'!$B$133:$B$147</c:f>
              <c:strCache>
                <c:ptCount val="15"/>
                <c:pt idx="0">
                  <c:v>Patrolling</c:v>
                </c:pt>
                <c:pt idx="1">
                  <c:v>Inspection</c:v>
                </c:pt>
                <c:pt idx="2">
                  <c:v>Overhead</c:v>
                </c:pt>
                <c:pt idx="3">
                  <c:v>Dragging</c:v>
                </c:pt>
                <c:pt idx="4">
                  <c:v>Mowing</c:v>
                </c:pt>
                <c:pt idx="5">
                  <c:v>Little Chico</c:v>
                </c:pt>
                <c:pt idx="6">
                  <c:v>Channel Veg Control </c:v>
                </c:pt>
                <c:pt idx="7">
                  <c:v>Structures</c:v>
                </c:pt>
                <c:pt idx="8">
                  <c:v>Burning</c:v>
                </c:pt>
                <c:pt idx="9">
                  <c:v>Restoration/Repair</c:v>
                </c:pt>
                <c:pt idx="10">
                  <c:v>Roadways</c:v>
                </c:pt>
                <c:pt idx="11">
                  <c:v>Rodent Control</c:v>
                </c:pt>
                <c:pt idx="12">
                  <c:v>Equipment </c:v>
                </c:pt>
                <c:pt idx="13">
                  <c:v>Encroachments</c:v>
                </c:pt>
                <c:pt idx="14">
                  <c:v>Veg Control </c:v>
                </c:pt>
              </c:strCache>
            </c:strRef>
          </c:cat>
          <c:val>
            <c:numRef>
              <c:f>'MA Individual Breakdowns'!$C$133:$C$147</c:f>
              <c:numCache>
                <c:formatCode>_("$"* #,##0_);_("$"* \(#,##0\);_("$"* "-"??_);_(@_)</c:formatCode>
                <c:ptCount val="15"/>
                <c:pt idx="0">
                  <c:v>4000</c:v>
                </c:pt>
                <c:pt idx="1">
                  <c:v>6000</c:v>
                </c:pt>
                <c:pt idx="2">
                  <c:v>10000</c:v>
                </c:pt>
                <c:pt idx="3">
                  <c:v>14500</c:v>
                </c:pt>
                <c:pt idx="4">
                  <c:v>16000</c:v>
                </c:pt>
                <c:pt idx="5">
                  <c:v>20000</c:v>
                </c:pt>
                <c:pt idx="6">
                  <c:v>20000</c:v>
                </c:pt>
                <c:pt idx="7">
                  <c:v>23000</c:v>
                </c:pt>
                <c:pt idx="8">
                  <c:v>25000</c:v>
                </c:pt>
                <c:pt idx="9">
                  <c:v>30000</c:v>
                </c:pt>
                <c:pt idx="10">
                  <c:v>30000</c:v>
                </c:pt>
                <c:pt idx="11">
                  <c:v>34000</c:v>
                </c:pt>
                <c:pt idx="12">
                  <c:v>35000</c:v>
                </c:pt>
                <c:pt idx="13">
                  <c:v>65000</c:v>
                </c:pt>
                <c:pt idx="14">
                  <c:v>76000</c:v>
                </c:pt>
              </c:numCache>
            </c:numRef>
          </c:val>
        </c:ser>
        <c:dLbls>
          <c:showCatName val="1"/>
          <c:showPercent val="1"/>
        </c:dLbls>
        <c:firstSliceAng val="45"/>
      </c:pie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5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spPr>
              <a:solidFill>
                <a:schemeClr val="accent3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1"/>
            <c:spPr>
              <a:solidFill>
                <a:schemeClr val="accent4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2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7.3689406988188974E-2"/>
                  <c:y val="-0.138902334592988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736199967191746E-2"/>
                  <c:y val="-9.5020363004515704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0187417979002621E-2"/>
                  <c:y val="-5.8422995332911627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57002542650919E-2"/>
                  <c:y val="-2.9632948118007523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1131889763779403E-2"/>
                  <c:y val="-2.0776589639987537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7511687992126001E-2"/>
                  <c:y val="-2.0793958904320657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1342786253280913E-2"/>
                  <c:y val="3.4718865347891617E-3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383448162729668E-2"/>
                  <c:y val="3.0914341015027092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8885847276902846E-2"/>
                  <c:y val="4.1113376398184805E-2"/>
                </c:manualLayout>
              </c:layout>
              <c:showCatName val="1"/>
              <c:showPercent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 Individual Breakdowns'!$B$174:$B$186</c:f>
              <c:strCache>
                <c:ptCount val="13"/>
                <c:pt idx="0">
                  <c:v>Burning</c:v>
                </c:pt>
                <c:pt idx="1">
                  <c:v>Patrolling</c:v>
                </c:pt>
                <c:pt idx="2">
                  <c:v>Inspection</c:v>
                </c:pt>
                <c:pt idx="3">
                  <c:v>Dragging</c:v>
                </c:pt>
                <c:pt idx="4">
                  <c:v>Overhead</c:v>
                </c:pt>
                <c:pt idx="5">
                  <c:v>Restor/Repair</c:v>
                </c:pt>
                <c:pt idx="6">
                  <c:v>Structures</c:v>
                </c:pt>
                <c:pt idx="7">
                  <c:v>Roadways</c:v>
                </c:pt>
                <c:pt idx="8">
                  <c:v>Equipment</c:v>
                </c:pt>
                <c:pt idx="9">
                  <c:v>Veg Control </c:v>
                </c:pt>
                <c:pt idx="10">
                  <c:v>Encroachments</c:v>
                </c:pt>
                <c:pt idx="11">
                  <c:v>Mowing</c:v>
                </c:pt>
                <c:pt idx="12">
                  <c:v>Rodent Control</c:v>
                </c:pt>
              </c:strCache>
            </c:strRef>
          </c:cat>
          <c:val>
            <c:numRef>
              <c:f>'MA Individual Breakdowns'!$C$174:$C$186</c:f>
              <c:numCache>
                <c:formatCode>_("$"* #,##0_);_("$"* \(#,##0\);_("$"* "-"??_);_(@_)</c:formatCode>
                <c:ptCount val="13"/>
                <c:pt idx="0">
                  <c:v>1500</c:v>
                </c:pt>
                <c:pt idx="1">
                  <c:v>2000</c:v>
                </c:pt>
                <c:pt idx="2">
                  <c:v>2000</c:v>
                </c:pt>
                <c:pt idx="3">
                  <c:v>2500</c:v>
                </c:pt>
                <c:pt idx="4">
                  <c:v>3800</c:v>
                </c:pt>
                <c:pt idx="5">
                  <c:v>6000</c:v>
                </c:pt>
                <c:pt idx="6">
                  <c:v>7000</c:v>
                </c:pt>
                <c:pt idx="7">
                  <c:v>7500</c:v>
                </c:pt>
                <c:pt idx="8">
                  <c:v>8500</c:v>
                </c:pt>
                <c:pt idx="9">
                  <c:v>17000</c:v>
                </c:pt>
                <c:pt idx="10">
                  <c:v>17000</c:v>
                </c:pt>
                <c:pt idx="11">
                  <c:v>20500</c:v>
                </c:pt>
                <c:pt idx="12">
                  <c:v>29000</c:v>
                </c:pt>
              </c:numCache>
            </c:numRef>
          </c:val>
        </c:ser>
        <c:dLbls>
          <c:showCatName val="1"/>
          <c:showPercent val="1"/>
        </c:dLbls>
        <c:firstSliceAng val="45"/>
      </c:pieChart>
    </c:plotArea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0.47752</cdr:x>
      <cdr:y>0.12018</cdr:y>
    </cdr:from>
    <cdr:to>
      <cdr:x>0.4811</cdr:x>
      <cdr:y>0.87342</cdr:y>
    </cdr:to>
    <cdr:sp macro="" textlink="">
      <cdr:nvSpPr>
        <cdr:cNvPr id="2" name="Straight Connector 1"/>
        <cdr:cNvSpPr/>
      </cdr:nvSpPr>
      <cdr:spPr>
        <a:xfrm xmlns:a="http://schemas.openxmlformats.org/drawingml/2006/main" flipH="1">
          <a:off x="3529540" y="455084"/>
          <a:ext cx="26459" cy="285231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0.16996</cdr:x>
      <cdr:y>0.13688</cdr:y>
    </cdr:from>
    <cdr:to>
      <cdr:x>0.44464</cdr:x>
      <cdr:y>0.25778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56250" y="518344"/>
          <a:ext cx="2030270" cy="457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dirty="0">
              <a:solidFill>
                <a:sysClr val="window" lastClr="FFFFFF">
                  <a:lumMod val="50000"/>
                </a:sysClr>
              </a:solidFill>
            </a:rPr>
            <a:t>General Funds</a:t>
          </a:r>
        </a:p>
      </cdr:txBody>
    </cdr:sp>
  </cdr:relSizeAnchor>
  <cdr:relSizeAnchor xmlns:cdr="http://schemas.openxmlformats.org/drawingml/2006/chartDrawing">
    <cdr:from>
      <cdr:x>0.55776</cdr:x>
      <cdr:y>0.14453</cdr:y>
    </cdr:from>
    <cdr:to>
      <cdr:x>0.81369</cdr:x>
      <cdr:y>0.26599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22621" y="547312"/>
          <a:ext cx="1891681" cy="459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800" dirty="0">
              <a:solidFill>
                <a:sysClr val="window" lastClr="FFFFFF">
                  <a:lumMod val="50000"/>
                </a:sysClr>
              </a:solidFill>
            </a:rPr>
            <a:t>Bond Funds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0.19947</cdr:x>
      <cdr:y>0.66848</cdr:y>
    </cdr:from>
    <cdr:to>
      <cdr:x>0.32099</cdr:x>
      <cdr:y>0.7395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76400" y="3841215"/>
          <a:ext cx="1021281" cy="408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70 mi</a:t>
          </a:r>
          <a:endParaRPr lang="en-US" sz="105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0.38081</cdr:x>
      <cdr:y>0.695</cdr:y>
    </cdr:from>
    <cdr:to>
      <cdr:x>0.4873</cdr:x>
      <cdr:y>0.76322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200400" y="3993615"/>
          <a:ext cx="894966" cy="392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23 mi</a:t>
          </a:r>
        </a:p>
        <a:p xmlns:a="http://schemas.openxmlformats.org/drawingml/2006/main">
          <a:endParaRPr lang="en-US" sz="1800" dirty="0"/>
        </a:p>
      </cdr:txBody>
    </cdr:sp>
  </cdr:relSizeAnchor>
  <cdr:relSizeAnchor xmlns:cdr="http://schemas.openxmlformats.org/drawingml/2006/chartDrawing">
    <cdr:from>
      <cdr:x>0.38081</cdr:x>
      <cdr:y>0.42978</cdr:y>
    </cdr:from>
    <cdr:to>
      <cdr:x>0.4873</cdr:x>
      <cdr:y>0.49801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00400" y="2469615"/>
          <a:ext cx="894965" cy="392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129 mi</a:t>
          </a:r>
        </a:p>
      </cdr:txBody>
    </cdr:sp>
  </cdr:relSizeAnchor>
  <cdr:relSizeAnchor xmlns:cdr="http://schemas.openxmlformats.org/drawingml/2006/chartDrawing">
    <cdr:from>
      <cdr:x>0.1904</cdr:x>
      <cdr:y>0.37674</cdr:y>
    </cdr:from>
    <cdr:to>
      <cdr:x>0.29689</cdr:x>
      <cdr:y>0.44497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600200" y="2164815"/>
          <a:ext cx="894966" cy="392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/>
              </a:solidFill>
            </a:rPr>
            <a:t>70 mi</a:t>
          </a:r>
          <a:endParaRPr lang="en-US" sz="11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1D63-22B4-49CF-824E-8EB06CD3663A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1011C-45D0-407B-9EE8-3677F736F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38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Funds:</a:t>
            </a:r>
          </a:p>
          <a:p>
            <a:r>
              <a:rPr lang="en-US" dirty="0" smtClean="0"/>
              <a:t>	MA Routine</a:t>
            </a:r>
            <a:r>
              <a:rPr lang="en-US" baseline="0" dirty="0" smtClean="0"/>
              <a:t> Maintenance (MA Budget for 12/13 used as an estimate for all years)</a:t>
            </a:r>
          </a:p>
          <a:p>
            <a:r>
              <a:rPr lang="en-US" baseline="0" dirty="0" smtClean="0"/>
              <a:t>	DWR (8361) Channels Structures and Levees ()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Bond Funds:</a:t>
            </a:r>
          </a:p>
          <a:p>
            <a:r>
              <a:rPr lang="en-US" baseline="0" dirty="0" smtClean="0"/>
              <a:t>	All data from FMO Fund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09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50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Budget % Increase:</a:t>
            </a:r>
          </a:p>
          <a:p>
            <a:endParaRPr lang="en-US" dirty="0" smtClean="0"/>
          </a:p>
          <a:p>
            <a:r>
              <a:rPr lang="en-US" dirty="0" smtClean="0"/>
              <a:t>			MA5	MA1</a:t>
            </a:r>
            <a:r>
              <a:rPr lang="en-US" baseline="0" dirty="0" smtClean="0"/>
              <a:t>	MA12	MA9	MA13	MA3	MA7	MA16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Restoration and Repair		50	9	75	0	25	44	100	150</a:t>
            </a:r>
          </a:p>
          <a:p>
            <a:r>
              <a:rPr lang="en-US" dirty="0" smtClean="0"/>
              <a:t>(</a:t>
            </a:r>
            <a:r>
              <a:rPr lang="en-US" baseline="0" dirty="0" smtClean="0"/>
              <a:t>Erosion, Depressions, Etc)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Encroachment Removal		30	150	83	0	38	100	21	29</a:t>
            </a:r>
          </a:p>
          <a:p>
            <a:endParaRPr lang="en-US" baseline="0" dirty="0" smtClean="0"/>
          </a:p>
          <a:p>
            <a:r>
              <a:rPr lang="en-US" baseline="0" dirty="0" smtClean="0"/>
              <a:t>Equipment			75	42	27	0	125	0	55	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850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Budget % Increase:</a:t>
            </a:r>
          </a:p>
          <a:p>
            <a:endParaRPr lang="en-US" dirty="0" smtClean="0"/>
          </a:p>
          <a:p>
            <a:r>
              <a:rPr lang="en-US" dirty="0" smtClean="0"/>
              <a:t>			MA5	MA1</a:t>
            </a:r>
            <a:r>
              <a:rPr lang="en-US" baseline="0" dirty="0" smtClean="0"/>
              <a:t>	MA12	MA9	MA13	MA3	MA7	MA16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Restoration and Repair		50	9	75	0	25	44	100	150</a:t>
            </a:r>
          </a:p>
          <a:p>
            <a:r>
              <a:rPr lang="en-US" dirty="0" smtClean="0"/>
              <a:t>(</a:t>
            </a:r>
            <a:r>
              <a:rPr lang="en-US" baseline="0" dirty="0" smtClean="0"/>
              <a:t>Erosion, Depressions, Etc)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Encroachment Removal		30	150	83	0	38	100	21	29</a:t>
            </a:r>
          </a:p>
          <a:p>
            <a:endParaRPr lang="en-US" baseline="0" dirty="0" smtClean="0"/>
          </a:p>
          <a:p>
            <a:r>
              <a:rPr lang="en-US" baseline="0" dirty="0" smtClean="0"/>
              <a:t>Equipment			75	42	27	0	125	0	55	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172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table</a:t>
            </a:r>
            <a:r>
              <a:rPr lang="en-US" baseline="0" dirty="0" smtClean="0"/>
              <a:t> includes all unacceptable items (red yellow purple pink orange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30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Budget:</a:t>
            </a:r>
          </a:p>
          <a:p>
            <a:r>
              <a:rPr lang="en-US" baseline="0" dirty="0" smtClean="0"/>
              <a:t>	DWR 8361 Levees, Channels, Structures  $4.5M  (Includes Equipment and Overhead)</a:t>
            </a:r>
          </a:p>
          <a:p>
            <a:r>
              <a:rPr lang="en-US" baseline="0" dirty="0" smtClean="0"/>
              <a:t>	MA $2.7</a:t>
            </a:r>
          </a:p>
          <a:p>
            <a:r>
              <a:rPr lang="en-US" baseline="0" dirty="0" smtClean="0"/>
              <a:t>	TOTAL  $7.2M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79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SUTTER MA’s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17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Lake County near Clear Lake (Middle Creek Pumping Plant)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16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Feather River south of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Horncutt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Creek in Butte County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13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Cherokee Canal in Butte County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12 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Nothern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half of the Colusa Basin Drain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7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Feather River north of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Horncutt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Creek in Butte County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5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Butte Creek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3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Feather River just upstream of Sutter Bypass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1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Sacramento River from Colusa Bridge to Glenn County Line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SACTO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MA’s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4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Sacramento River at West Sacramento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9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Sacramento River from Sacramento to Freeport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36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baseline="0" dirty="0" smtClean="0"/>
              <a:t>Median Budget </a:t>
            </a:r>
            <a:r>
              <a:rPr lang="en-US" baseline="0" dirty="0" smtClean="0"/>
              <a:t>per levee mile is </a:t>
            </a:r>
            <a:r>
              <a:rPr lang="en-US" b="1" i="1" u="sng" baseline="0" dirty="0" smtClean="0"/>
              <a:t>$10K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levees have more expenses associated with them.  </a:t>
            </a:r>
          </a:p>
          <a:p>
            <a:r>
              <a:rPr lang="en-US" baseline="0" dirty="0" smtClean="0"/>
              <a:t>Examples of these expenses could be: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</a:t>
            </a:r>
            <a:r>
              <a:rPr lang="en-US" b="1" baseline="0" dirty="0" smtClean="0"/>
              <a:t>Levee Size </a:t>
            </a:r>
            <a:r>
              <a:rPr lang="en-US" baseline="0" dirty="0" smtClean="0"/>
              <a:t>(MA 13 levees are undersized, so they cost less to maintain.)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</a:t>
            </a:r>
            <a:r>
              <a:rPr lang="en-US" b="1" baseline="0" dirty="0" smtClean="0"/>
              <a:t>Vegetation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</a:t>
            </a:r>
            <a:r>
              <a:rPr lang="en-US" b="1" baseline="0" dirty="0" smtClean="0"/>
              <a:t># of Encroachments </a:t>
            </a:r>
            <a:r>
              <a:rPr lang="en-US" baseline="0" dirty="0" smtClean="0"/>
              <a:t>(MA 9 involves more encroachments)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</a:t>
            </a:r>
            <a:r>
              <a:rPr lang="en-US" b="1" baseline="0" dirty="0" smtClean="0"/>
              <a:t>Flood Season </a:t>
            </a:r>
            <a:r>
              <a:rPr lang="en-US" baseline="0" dirty="0" smtClean="0"/>
              <a:t>(a levee which experiences a high water event will need more repairs and clean up)</a:t>
            </a:r>
            <a:endParaRPr lang="en-US" i="1" u="sng" dirty="0" smtClean="0"/>
          </a:p>
          <a:p>
            <a:endParaRPr lang="en-US" i="1" u="sng" dirty="0" smtClean="0"/>
          </a:p>
          <a:p>
            <a:r>
              <a:rPr lang="en-US" i="1" u="sng" dirty="0" smtClean="0"/>
              <a:t>MA 9 </a:t>
            </a:r>
            <a:r>
              <a:rPr lang="en-US" dirty="0" smtClean="0"/>
              <a:t>had some </a:t>
            </a:r>
            <a:r>
              <a:rPr lang="en-US" i="1" u="sng" dirty="0" smtClean="0"/>
              <a:t>one time expenses </a:t>
            </a:r>
            <a:r>
              <a:rPr lang="en-US" dirty="0" smtClean="0"/>
              <a:t>including </a:t>
            </a:r>
            <a:r>
              <a:rPr lang="en-US" i="1" u="sng" dirty="0" smtClean="0"/>
              <a:t>surveying and rock</a:t>
            </a:r>
            <a:r>
              <a:rPr lang="en-US" dirty="0" smtClean="0"/>
              <a:t>,</a:t>
            </a:r>
            <a:r>
              <a:rPr lang="en-US" baseline="0" dirty="0" smtClean="0"/>
              <a:t> so this does not show </a:t>
            </a:r>
            <a:r>
              <a:rPr lang="en-US" i="1" u="sng" baseline="0" dirty="0" smtClean="0"/>
              <a:t>a typical average </a:t>
            </a:r>
            <a:r>
              <a:rPr lang="en-US" baseline="0" dirty="0" smtClean="0"/>
              <a:t>(which would be more like </a:t>
            </a:r>
            <a:r>
              <a:rPr lang="en-US" i="1" u="sng" baseline="0" dirty="0" smtClean="0"/>
              <a:t>$32K per mile</a:t>
            </a:r>
            <a:r>
              <a:rPr lang="en-US" baseline="0" dirty="0" smtClean="0"/>
              <a:t>).</a:t>
            </a:r>
          </a:p>
          <a:p>
            <a:endParaRPr lang="en-US" dirty="0" smtClean="0"/>
          </a:p>
          <a:p>
            <a:r>
              <a:rPr lang="en-US" u="sng" dirty="0" smtClean="0"/>
              <a:t>MA 9 Budget Breakdown:</a:t>
            </a:r>
          </a:p>
          <a:p>
            <a:r>
              <a:rPr lang="en-US" dirty="0" smtClean="0"/>
              <a:t>$300K encroachment removal (and surveying)</a:t>
            </a:r>
          </a:p>
          <a:p>
            <a:r>
              <a:rPr lang="en-US" dirty="0" smtClean="0"/>
              <a:t>$425K</a:t>
            </a:r>
            <a:r>
              <a:rPr lang="en-US" baseline="0" dirty="0" smtClean="0"/>
              <a:t> Restoration/Repair ($220K of it for rock)</a:t>
            </a:r>
          </a:p>
          <a:p>
            <a:r>
              <a:rPr lang="en-US" baseline="0" dirty="0" smtClean="0"/>
              <a:t>$125K Equipment</a:t>
            </a:r>
          </a:p>
          <a:p>
            <a:r>
              <a:rPr lang="en-US" baseline="0" dirty="0" smtClean="0"/>
              <a:t>$184K Vegetation Control</a:t>
            </a:r>
          </a:p>
          <a:p>
            <a:r>
              <a:rPr lang="en-US" baseline="0" dirty="0" smtClean="0"/>
              <a:t>Remainder for Overhead &amp; Materials, Minor Structures, Crown Roads, Inspection, Mowing, Patrolling, Rodent Control, etc.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 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02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u="sng" dirty="0" smtClean="0"/>
              <a:t>SUTTER MA’s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17  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Lake County near Clear Lake (Middle Creek Pumping Plant)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16  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Feather River south of </a:t>
            </a:r>
            <a:r>
              <a:rPr lang="en-US" sz="16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Horncutt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Creek in Butte County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13  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Cherokee Canal in Butte County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12  </a:t>
            </a:r>
            <a:r>
              <a:rPr lang="en-US" sz="16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Nothern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half of the Colusa Basin Drain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7  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Feather River north of </a:t>
            </a:r>
            <a:r>
              <a:rPr lang="en-US" sz="16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Horncutt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Creek in Butte County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5  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Butte Creek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3  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Feather River just upstream of Sutter Bypass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1  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Sacramento River from Colusa Bridge to Glenn County Line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SACTO</a:t>
            </a:r>
            <a:r>
              <a:rPr lang="en-US" sz="16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MA’s</a:t>
            </a:r>
            <a:endParaRPr lang="en-US" sz="16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4  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Sacramento River at West Sacramento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9  </a:t>
            </a:r>
            <a:r>
              <a:rPr lang="en-US" sz="16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Sacramento River from Sacramento to Freeport</a:t>
            </a: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52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Budget % Increase:</a:t>
            </a:r>
          </a:p>
          <a:p>
            <a:endParaRPr lang="en-US" dirty="0" smtClean="0"/>
          </a:p>
          <a:p>
            <a:r>
              <a:rPr lang="en-US" dirty="0" smtClean="0"/>
              <a:t>			MA5	MA1</a:t>
            </a:r>
            <a:r>
              <a:rPr lang="en-US" baseline="0" dirty="0" smtClean="0"/>
              <a:t>	MA12	MA9	MA13	MA3	MA7	MA16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Restoration and Repair		50	9	75	0	25	44	100	150</a:t>
            </a:r>
          </a:p>
          <a:p>
            <a:r>
              <a:rPr lang="en-US" dirty="0" smtClean="0"/>
              <a:t>(</a:t>
            </a:r>
            <a:r>
              <a:rPr lang="en-US" baseline="0" dirty="0" smtClean="0"/>
              <a:t>Erosion, Depressions, Etc)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Encroachment Removal		30	150	83	0	38	100	21	29</a:t>
            </a:r>
          </a:p>
          <a:p>
            <a:endParaRPr lang="en-US" baseline="0" dirty="0" smtClean="0"/>
          </a:p>
          <a:p>
            <a:r>
              <a:rPr lang="en-US" baseline="0" dirty="0" smtClean="0"/>
              <a:t>Equipment			75	42	27	0	125	0	55	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07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79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639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was increased up previous years to address encroachments.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011C-45D0-407B-9EE8-3677F736FB4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43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338" y="-12700"/>
            <a:ext cx="9153338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942" y="2894951"/>
            <a:ext cx="6279147" cy="138048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93252" y="1625681"/>
            <a:ext cx="7650747" cy="1041400"/>
          </a:xfrm>
          <a:prstGeom prst="rect">
            <a:avLst/>
          </a:prstGeom>
          <a:solidFill>
            <a:srgbClr val="E7A6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" name="Picture 21" descr="FloodSafeGreenArt.png"/>
          <p:cNvPicPr>
            <a:picLocks noChangeAspect="1"/>
          </p:cNvPicPr>
          <p:nvPr/>
        </p:nvPicPr>
        <p:blipFill rotWithShape="1">
          <a:blip r:embed="rId4" cstate="print"/>
          <a:srcRect b="365"/>
          <a:stretch/>
        </p:blipFill>
        <p:spPr>
          <a:xfrm>
            <a:off x="-9338" y="1625681"/>
            <a:ext cx="1502591" cy="1048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253" y="1646713"/>
            <a:ext cx="7650747" cy="962485"/>
          </a:xfrm>
        </p:spPr>
        <p:txBody>
          <a:bodyPr anchor="b"/>
          <a:lstStyle>
            <a:lvl1pPr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047" y="1176658"/>
            <a:ext cx="8103015" cy="46145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latin typeface="+mn-lt"/>
              </a:rPr>
              <a:pPr/>
              <a:t>‹#›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latin typeface="+mn-lt"/>
              </a:rPr>
              <a:pPr/>
              <a:t>‹#›</a:t>
            </a:fld>
            <a:endParaRPr lang="en-US" sz="14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9455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5" name="Rectangle 4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6" name="Picture 5" descr="FloodSafeGreenAr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483" y="367740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D7069F-BD57-4631-B5E9-EAF9E71D61D4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A2C7FC-D399-41D4-AAAB-DA999A0CE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9338" y="12700"/>
            <a:ext cx="9153338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5100" y="114299"/>
            <a:ext cx="1920582" cy="8152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942" y="2894951"/>
            <a:ext cx="6279147" cy="138048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539942" y="4275433"/>
            <a:ext cx="3870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fld id="{1990DCFD-68BC-754E-9E63-7438ACE75BAE}" type="datetime4">
              <a:rPr lang="en-US" sz="1600" b="0" i="0" smtClean="0">
                <a:solidFill>
                  <a:srgbClr val="477F80"/>
                </a:solidFill>
                <a:latin typeface="+mj-lt"/>
                <a:cs typeface="Tahoma" pitchFamily="34" charset="0"/>
              </a:rPr>
              <a:pPr algn="l">
                <a:defRPr/>
              </a:pPr>
              <a:t>July 1, 2013</a:t>
            </a:fld>
            <a:endParaRPr lang="en-US" sz="1600" b="0" i="0" dirty="0">
              <a:solidFill>
                <a:srgbClr val="477F8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493252" y="1864342"/>
            <a:ext cx="7650747" cy="677071"/>
          </a:xfrm>
          <a:prstGeom prst="rect">
            <a:avLst/>
          </a:prstGeom>
          <a:solidFill>
            <a:srgbClr val="E7A614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" name="Picture 21" descr="FloodSafeGreenAr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38" y="1864342"/>
            <a:ext cx="1502591" cy="677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493253" y="1646713"/>
            <a:ext cx="8806295" cy="962485"/>
          </a:xfrm>
        </p:spPr>
        <p:txBody>
          <a:bodyPr anchor="b"/>
          <a:lstStyle>
            <a:lvl1pPr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2448560"/>
            <a:ext cx="9143999" cy="1869440"/>
          </a:xfrm>
          <a:prstGeom prst="rect">
            <a:avLst/>
          </a:prstGeom>
          <a:solidFill>
            <a:srgbClr val="E7A614">
              <a:alpha val="87000"/>
            </a:srgb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93812" y="2499360"/>
            <a:ext cx="7831647" cy="1798320"/>
          </a:xfrm>
        </p:spPr>
        <p:txBody>
          <a:bodyPr anchor="t"/>
          <a:lstStyle>
            <a:lvl1pPr algn="l">
              <a:spcAft>
                <a:spcPts val="1200"/>
              </a:spcAft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Chapter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047" y="1176658"/>
            <a:ext cx="8103015" cy="46145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32" y="0"/>
            <a:ext cx="9136668" cy="995218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0" y="379512"/>
            <a:ext cx="9144000" cy="515038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6" name="Picture 15" descr="FloodSafeGreenArt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875" y="5841242"/>
            <a:ext cx="9132125" cy="1016758"/>
          </a:xfrm>
          <a:prstGeom prst="rect">
            <a:avLst/>
          </a:prstGeom>
          <a:gradFill flip="none" rotWithShape="1">
            <a:gsLst>
              <a:gs pos="0">
                <a:srgbClr val="EEB840">
                  <a:alpha val="51000"/>
                </a:srgbClr>
              </a:gs>
              <a:gs pos="52000">
                <a:schemeClr val="bg1"/>
              </a:gs>
            </a:gsLst>
            <a:lin ang="162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1725" y="1295400"/>
            <a:ext cx="8168379" cy="44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3" name="Picture 12" descr="DWR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3400" y="5998892"/>
            <a:ext cx="762000" cy="762000"/>
          </a:xfrm>
          <a:prstGeom prst="rect">
            <a:avLst/>
          </a:prstGeom>
        </p:spPr>
      </p:pic>
      <p:pic>
        <p:nvPicPr>
          <p:cNvPr id="14" name="Picture 13" descr="FloodSafe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6191000"/>
            <a:ext cx="1391296" cy="590550"/>
          </a:xfrm>
          <a:prstGeom prst="rect">
            <a:avLst/>
          </a:prstGeom>
        </p:spPr>
      </p:pic>
      <p:pic>
        <p:nvPicPr>
          <p:cNvPr id="19" name="Picture 18" descr="Footer wh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6400" y="6191000"/>
            <a:ext cx="6248399" cy="461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77F80"/>
        </a:buClr>
        <a:buFont typeface="Arial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SzPct val="50000"/>
        <a:buFont typeface="Lucida Grande"/>
        <a:buChar char="-"/>
        <a:defRPr lang="en-US" sz="1800" i="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89455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16" name="Picture 15" descr="FloodSafeGreenArt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5733872"/>
            <a:ext cx="9144000" cy="1124128"/>
          </a:xfrm>
          <a:prstGeom prst="rect">
            <a:avLst/>
          </a:prstGeom>
          <a:solidFill>
            <a:schemeClr val="bg1">
              <a:alpha val="51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33872"/>
            <a:ext cx="9144000" cy="1124128"/>
          </a:xfrm>
          <a:prstGeom prst="rect">
            <a:avLst/>
          </a:prstGeom>
          <a:gradFill flip="none" rotWithShape="1">
            <a:gsLst>
              <a:gs pos="0">
                <a:srgbClr val="EEB840">
                  <a:alpha val="51000"/>
                </a:srgbClr>
              </a:gs>
              <a:gs pos="52000">
                <a:schemeClr val="bg1"/>
              </a:gs>
            </a:gsLst>
            <a:lin ang="162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1725" y="1295400"/>
            <a:ext cx="8168379" cy="44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3" name="Picture 12" descr="DWR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3400" y="5903892"/>
            <a:ext cx="762000" cy="762000"/>
          </a:xfrm>
          <a:prstGeom prst="rect">
            <a:avLst/>
          </a:prstGeom>
        </p:spPr>
      </p:pic>
      <p:pic>
        <p:nvPicPr>
          <p:cNvPr id="14" name="Picture 13" descr="FloodSafe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6096000"/>
            <a:ext cx="1391296" cy="590550"/>
          </a:xfrm>
          <a:prstGeom prst="rect">
            <a:avLst/>
          </a:prstGeom>
        </p:spPr>
      </p:pic>
      <p:pic>
        <p:nvPicPr>
          <p:cNvPr id="19" name="Picture 18" descr="Footer whi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6400" y="6096000"/>
            <a:ext cx="6248399" cy="461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77F80"/>
        </a:buClr>
        <a:buFont typeface="Arial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SzPct val="50000"/>
        <a:buFont typeface="Lucida Grande"/>
        <a:buChar char="-"/>
        <a:defRPr lang="en-US" sz="1800" i="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553" y="2362200"/>
            <a:ext cx="7831647" cy="179832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DWR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Maintenance Area Response to USACE Periodic Inspections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1565275" y="4267200"/>
            <a:ext cx="6207125" cy="1566863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Presented by:</a:t>
            </a:r>
          </a:p>
          <a:p>
            <a:pPr algn="ctr">
              <a:buNone/>
            </a:pPr>
            <a:r>
              <a:rPr lang="en-US" sz="2000" dirty="0" smtClean="0"/>
              <a:t>Noel Lerner, Chief, Flood Maintenance Office</a:t>
            </a:r>
          </a:p>
          <a:p>
            <a:pPr algn="ctr">
              <a:buNone/>
            </a:pPr>
            <a:r>
              <a:rPr lang="en-US" sz="2000" dirty="0" smtClean="0"/>
              <a:t>Mark List, Chief, Maintenance Support Branch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ichmond\Desktop\FMP Budget Slides\MA3_CVFPB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14800" cy="53250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4" name="Chart 3"/>
          <p:cNvGraphicFramePr/>
          <p:nvPr/>
        </p:nvGraphicFramePr>
        <p:xfrm>
          <a:off x="-838200" y="990600"/>
          <a:ext cx="5105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914400"/>
            <a:ext cx="44958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495800" y="914400"/>
            <a:ext cx="2590800" cy="2667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95800" y="3581400"/>
            <a:ext cx="2590800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0386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 3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West Levee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Feather River near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Sutter Bypass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FY13/14 - $67K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5 Levee Miles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533400"/>
          <a:ext cx="8610599" cy="5416320"/>
        </p:xfrm>
        <a:graphic>
          <a:graphicData uri="http://schemas.openxmlformats.org/drawingml/2006/table">
            <a:tbl>
              <a:tblPr/>
              <a:tblGrid>
                <a:gridCol w="3815475"/>
                <a:gridCol w="1675715"/>
                <a:gridCol w="1598375"/>
                <a:gridCol w="1521034"/>
              </a:tblGrid>
              <a:tr h="28144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latin typeface="Arial"/>
                        </a:rPr>
                        <a:t>MA </a:t>
                      </a:r>
                      <a:r>
                        <a:rPr lang="en-US" sz="1600" b="1" i="1" u="none" strike="noStrike" dirty="0" smtClean="0">
                          <a:latin typeface="Arial"/>
                        </a:rPr>
                        <a:t>3</a:t>
                      </a: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5 Levee</a:t>
                      </a:r>
                      <a:r>
                        <a:rPr lang="en-US" sz="1600" b="1" i="1" u="none" strike="noStrike" baseline="0" dirty="0" smtClean="0">
                          <a:latin typeface="Arial"/>
                        </a:rPr>
                        <a:t> Miles</a:t>
                      </a:r>
                      <a:r>
                        <a:rPr lang="en-US" sz="1600" b="1" i="1" u="none" strike="noStrike" dirty="0" smtClean="0">
                          <a:latin typeface="Arial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JOB  </a:t>
                      </a:r>
                      <a:r>
                        <a:rPr lang="en-US" sz="1600" b="1" i="1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APPROVED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PROPOSED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Vegetation Control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Burning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Rodent Control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Patrolling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1,500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1,500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Mowing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Inspection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Encroachment Removal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1,500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Restoration/Repair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4,500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6,500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Crown Roadways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3,500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3,500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Minor Structures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Dragging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MEO Equipment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Maintenance Yard 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Telemetry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Arial Narrow"/>
                        </a:rPr>
                        <a:t>TOTAL 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 $      63,500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 $     67,000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chmond\Desktop\FMP Budget Slides\MA4_CVFPB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14800" cy="53250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4" name="Chart 3"/>
          <p:cNvGraphicFramePr/>
          <p:nvPr/>
        </p:nvGraphicFramePr>
        <p:xfrm>
          <a:off x="-762000" y="838200"/>
          <a:ext cx="5105399" cy="317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914400"/>
            <a:ext cx="44958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495800" y="914400"/>
            <a:ext cx="2743200" cy="381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495800" y="3962400"/>
            <a:ext cx="2743200" cy="76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038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 4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Sacramento River Levee in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West Sacramento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FY13/14 - $87K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3 Levee Miles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460974"/>
          <a:ext cx="8610601" cy="5406426"/>
        </p:xfrm>
        <a:graphic>
          <a:graphicData uri="http://schemas.openxmlformats.org/drawingml/2006/table">
            <a:tbl>
              <a:tblPr/>
              <a:tblGrid>
                <a:gridCol w="3815476"/>
                <a:gridCol w="1675716"/>
                <a:gridCol w="1598375"/>
                <a:gridCol w="1521034"/>
              </a:tblGrid>
              <a:tr h="34674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latin typeface="Arial"/>
                        </a:rPr>
                        <a:t>MA 4 </a:t>
                      </a:r>
                      <a:endParaRPr lang="en-US" sz="1600" b="1" i="1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3 Levee Miles</a:t>
                      </a: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JOB  </a:t>
                      </a:r>
                      <a:r>
                        <a:rPr lang="en-US" sz="1600" b="1" i="1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0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APPROVED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PROPOSED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0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Vegetation Control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28,000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28,000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Burning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Rodent Control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Patrolling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Mowing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Inspection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Encroachment Removal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Restoration/Repair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Crown Roadways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Minor Structures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Dragging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MEO Equipment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Yard Overhead &amp; Materials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Telemetry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Arial Narrow"/>
                        </a:rPr>
                        <a:t>TOTAL 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87,000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87,000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ichmond\Desktop\FMP Budget Slides\MA5_CVFPB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14800" cy="53250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4" name="Chart 3"/>
          <p:cNvGraphicFramePr/>
          <p:nvPr/>
        </p:nvGraphicFramePr>
        <p:xfrm>
          <a:off x="-457200" y="947134"/>
          <a:ext cx="5257800" cy="301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870934"/>
            <a:ext cx="44958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495800" y="870934"/>
            <a:ext cx="17526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95800" y="1480534"/>
            <a:ext cx="1752600" cy="2438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0386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 5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Butte Creek Levees and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Little Chico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Creek Channel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FY13/14 - $408.5K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33 Levee Miles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1" y="365760"/>
          <a:ext cx="8229599" cy="5577840"/>
        </p:xfrm>
        <a:graphic>
          <a:graphicData uri="http://schemas.openxmlformats.org/drawingml/2006/table">
            <a:tbl>
              <a:tblPr/>
              <a:tblGrid>
                <a:gridCol w="3646649"/>
                <a:gridCol w="1601568"/>
                <a:gridCol w="1527651"/>
                <a:gridCol w="1453731"/>
              </a:tblGrid>
              <a:tr h="204033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latin typeface="Arial"/>
                        </a:rPr>
                        <a:t>MA 5 </a:t>
                      </a:r>
                      <a:endParaRPr lang="en-US" sz="1400" b="1" i="1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1" i="1" u="none" strike="noStrike" dirty="0" smtClean="0">
                          <a:latin typeface="Arial"/>
                        </a:rPr>
                        <a:t>33 Levee Miles</a:t>
                      </a:r>
                    </a:p>
                    <a:p>
                      <a:pPr algn="ctr" fontAlgn="b"/>
                      <a:r>
                        <a:rPr lang="en-US" sz="1400" b="1" i="1" u="none" strike="noStrike" dirty="0" smtClean="0">
                          <a:latin typeface="Arial"/>
                        </a:rPr>
                        <a:t>JOB  </a:t>
                      </a:r>
                      <a:r>
                        <a:rPr lang="en-US" sz="1400" b="1" i="1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04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APPROVED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PROPOSED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04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Vegetation Control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76,000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76,000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Burning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Rodent Control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34,000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34,000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Patrolling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Mowing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16,000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16,000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Inspection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5,500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Encroachment Removal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48,000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65,000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Restoration/Repair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Crown Roadways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Minor Structures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23,000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23,000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Dragging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14,500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14,500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Little Chico Diversion Struct.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Sediment Removal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Vegetation Control Channel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MEO Equipment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35,000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Maintenance Yard 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9,500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Telemetry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Arial Narrow"/>
                        </a:rPr>
                        <a:t>TOTAL 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 $    365,500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 $   408,500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ichmond\Desktop\FMP Budget Slides\MA7_CVFPB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14800" cy="53250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4" name="Chart 3"/>
          <p:cNvGraphicFramePr/>
          <p:nvPr/>
        </p:nvGraphicFramePr>
        <p:xfrm>
          <a:off x="-609600" y="838200"/>
          <a:ext cx="4876800" cy="305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838200"/>
            <a:ext cx="44958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495800" y="838200"/>
            <a:ext cx="2438400" cy="1219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95800" y="2057400"/>
            <a:ext cx="2438400" cy="1828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038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 7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West Levee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Feather River below Oroville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FY13/14 - $124.3K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12 Levee Miles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533400"/>
          <a:ext cx="8382001" cy="5333994"/>
        </p:xfrm>
        <a:graphic>
          <a:graphicData uri="http://schemas.openxmlformats.org/drawingml/2006/table">
            <a:tbl>
              <a:tblPr/>
              <a:tblGrid>
                <a:gridCol w="3714180"/>
                <a:gridCol w="1631228"/>
                <a:gridCol w="1555940"/>
                <a:gridCol w="1480653"/>
              </a:tblGrid>
              <a:tr h="254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latin typeface="Arial"/>
                        </a:rPr>
                        <a:t>MA 7 </a:t>
                      </a:r>
                      <a:endParaRPr lang="en-US" sz="1600" b="1" i="1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12 Levee Miles</a:t>
                      </a: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JOB  </a:t>
                      </a:r>
                      <a:r>
                        <a:rPr lang="en-US" sz="1600" b="1" i="1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APPROVED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PROPOSED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Arial Narrow"/>
                        </a:rPr>
                        <a:t>Vegetation Control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Burning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1,500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1,500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Rodent Control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29,000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29,000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Patrolling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Mowing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20,500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20,500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Inspection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Encroachment Removal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Restoration/Repair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Crown Roadways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Minor Structures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Dragging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MEO Equipment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5,500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8,500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Maintenance Yard 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3,800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3,800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Arial Narrow"/>
                        </a:rPr>
                        <a:t>TOTAL 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Arial"/>
                        </a:rPr>
                        <a:t>$117,300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latin typeface="Arial"/>
                        </a:rPr>
                        <a:t>$124,300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ichmond\Desktop\FMP Budget Slides\MA9_CVFPB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14800" cy="53250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4" name="Chart 3"/>
          <p:cNvGraphicFramePr/>
          <p:nvPr/>
        </p:nvGraphicFramePr>
        <p:xfrm>
          <a:off x="-762000" y="838200"/>
          <a:ext cx="5257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914400"/>
            <a:ext cx="44958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495800" y="914400"/>
            <a:ext cx="2819400" cy="4495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495800" y="3962400"/>
            <a:ext cx="281940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0386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 9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East Levee of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Sacramento River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in Sacramento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FY13/14 - $1.34M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20 Levee Miles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457200"/>
          <a:ext cx="8382001" cy="5486394"/>
        </p:xfrm>
        <a:graphic>
          <a:graphicData uri="http://schemas.openxmlformats.org/drawingml/2006/table">
            <a:tbl>
              <a:tblPr/>
              <a:tblGrid>
                <a:gridCol w="3714180"/>
                <a:gridCol w="1631228"/>
                <a:gridCol w="1555940"/>
                <a:gridCol w="1480653"/>
              </a:tblGrid>
              <a:tr h="25224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latin typeface="Arial"/>
                        </a:rPr>
                        <a:t>MA </a:t>
                      </a:r>
                      <a:r>
                        <a:rPr lang="en-US" sz="1600" b="1" i="1" u="none" strike="noStrike" dirty="0" smtClean="0">
                          <a:latin typeface="Arial"/>
                        </a:rPr>
                        <a:t>9</a:t>
                      </a: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20 Levee Miles </a:t>
                      </a: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JOB  </a:t>
                      </a:r>
                      <a:r>
                        <a:rPr lang="en-US" sz="1600" b="1" i="1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2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APPROVED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PROPOSED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2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Vegetation Control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184,000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184,000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Burning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Rodent Control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60,000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60,000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Patrolling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35,000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35,000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Mowing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85,000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85,000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Inspection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Encroachment Removal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300,000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300,000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Restoration/Repair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425,000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425,000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Crown Roadways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32,000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32,000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Minor Structures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32,000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32,000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Dragging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MEO Equipment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125,000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125,000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Yard Overhead &amp; Materials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54,000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54,000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Telemetry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Arial Narrow"/>
                        </a:rPr>
                        <a:t>TOTAL 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$ 1,339,000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$1,339,000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0" y="6858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Total Budget 2007 – 2017</a:t>
            </a:r>
            <a:endParaRPr lang="en-US" dirty="0"/>
          </a:p>
        </p:txBody>
      </p:sp>
      <p:sp>
        <p:nvSpPr>
          <p:cNvPr id="4" name="TextBox 1"/>
          <p:cNvSpPr txBox="1"/>
          <p:nvPr/>
        </p:nvSpPr>
        <p:spPr>
          <a:xfrm>
            <a:off x="5562600" y="5334000"/>
            <a:ext cx="1676400" cy="685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Structures </a:t>
            </a:r>
          </a:p>
          <a:p>
            <a:pPr algn="ctr"/>
            <a:r>
              <a:rPr lang="en-US" sz="1800" dirty="0" smtClean="0"/>
              <a:t>&amp; Facilities</a:t>
            </a:r>
            <a:endParaRPr lang="en-US" sz="1800" dirty="0"/>
          </a:p>
        </p:txBody>
      </p:sp>
      <p:sp>
        <p:nvSpPr>
          <p:cNvPr id="5" name="TextBox 1"/>
          <p:cNvSpPr txBox="1"/>
          <p:nvPr/>
        </p:nvSpPr>
        <p:spPr>
          <a:xfrm>
            <a:off x="4038600" y="5334000"/>
            <a:ext cx="1676400" cy="685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Channels</a:t>
            </a:r>
            <a:endParaRPr lang="en-US" sz="1800" dirty="0"/>
          </a:p>
        </p:txBody>
      </p:sp>
      <p:sp>
        <p:nvSpPr>
          <p:cNvPr id="7" name="TextBox 1"/>
          <p:cNvSpPr txBox="1"/>
          <p:nvPr/>
        </p:nvSpPr>
        <p:spPr>
          <a:xfrm>
            <a:off x="1066800" y="5334000"/>
            <a:ext cx="1676400" cy="685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MA Routine Maintenance</a:t>
            </a:r>
            <a:endParaRPr lang="en-US" sz="1800" dirty="0"/>
          </a:p>
        </p:txBody>
      </p:sp>
      <p:sp>
        <p:nvSpPr>
          <p:cNvPr id="8" name="TextBox 1"/>
          <p:cNvSpPr txBox="1"/>
          <p:nvPr/>
        </p:nvSpPr>
        <p:spPr>
          <a:xfrm>
            <a:off x="7086600" y="5334000"/>
            <a:ext cx="1676400" cy="685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SPFC Levee Remediation</a:t>
            </a:r>
            <a:endParaRPr lang="en-US" sz="1800" dirty="0"/>
          </a:p>
        </p:txBody>
      </p:sp>
      <p:sp>
        <p:nvSpPr>
          <p:cNvPr id="9" name="TextBox 1"/>
          <p:cNvSpPr txBox="1"/>
          <p:nvPr/>
        </p:nvSpPr>
        <p:spPr>
          <a:xfrm>
            <a:off x="2590800" y="5334000"/>
            <a:ext cx="1676400" cy="685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dirty="0" smtClean="0"/>
              <a:t>DWR Channels Structures Levees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ichmond\Desktop\FMP Budget Slides\MA12_CVFPB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14800" cy="53250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4" name="Chart 3"/>
          <p:cNvGraphicFramePr/>
          <p:nvPr/>
        </p:nvGraphicFramePr>
        <p:xfrm>
          <a:off x="-838200" y="685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914400"/>
            <a:ext cx="44958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495800" y="914400"/>
            <a:ext cx="14478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95800" y="3124200"/>
            <a:ext cx="1447800" cy="838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0386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 12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Colusa Drain Levee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FY13/14 - $98.5K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11 Levee Miles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381000"/>
          <a:ext cx="8610599" cy="5486394"/>
        </p:xfrm>
        <a:graphic>
          <a:graphicData uri="http://schemas.openxmlformats.org/drawingml/2006/table">
            <a:tbl>
              <a:tblPr/>
              <a:tblGrid>
                <a:gridCol w="3815475"/>
                <a:gridCol w="1675715"/>
                <a:gridCol w="1598375"/>
                <a:gridCol w="1521034"/>
              </a:tblGrid>
              <a:tr h="25224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latin typeface="Arial"/>
                        </a:rPr>
                        <a:t>MA </a:t>
                      </a:r>
                      <a:r>
                        <a:rPr lang="en-US" sz="1600" b="1" i="1" u="none" strike="noStrike" dirty="0" smtClean="0">
                          <a:latin typeface="Arial"/>
                        </a:rPr>
                        <a:t>12</a:t>
                      </a: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11 Levee Miles </a:t>
                      </a: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JOB  </a:t>
                      </a:r>
                      <a:r>
                        <a:rPr lang="en-US" sz="1600" b="1" i="1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2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APPROVED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PROPOSED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2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Vegetation Control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Burning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Rodent Control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Patrolling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Mowing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5,500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5,500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Inspection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Encroachment Removal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5,500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Restoration/Repair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3,500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Crown Roadways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22,000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22,000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Minor Structures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4,500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Dragging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8,500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MEO Equipment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5,500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Maintenance Yard 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Telemetry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Arial Narrow"/>
                        </a:rPr>
                        <a:t>TOTAL 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 $      93,000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 $     98,500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ichmond\Desktop\FMP Budget Slides\MA13_CVFPB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14800" cy="53250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5" name="Chart 4"/>
          <p:cNvGraphicFramePr/>
          <p:nvPr/>
        </p:nvGraphicFramePr>
        <p:xfrm>
          <a:off x="-990600" y="685800"/>
          <a:ext cx="5791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914400"/>
            <a:ext cx="44958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495800" y="914400"/>
            <a:ext cx="1828800" cy="1219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95800" y="2133600"/>
            <a:ext cx="1828800" cy="1828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0386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 13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Cherokee Canal Levees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FY13/14 - $240K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41 Levee Miles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457200"/>
          <a:ext cx="8381999" cy="5428551"/>
        </p:xfrm>
        <a:graphic>
          <a:graphicData uri="http://schemas.openxmlformats.org/drawingml/2006/table">
            <a:tbl>
              <a:tblPr/>
              <a:tblGrid>
                <a:gridCol w="3714179"/>
                <a:gridCol w="1631227"/>
                <a:gridCol w="1555940"/>
                <a:gridCol w="1480653"/>
              </a:tblGrid>
              <a:tr h="28551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latin typeface="Arial"/>
                        </a:rPr>
                        <a:t>MA </a:t>
                      </a:r>
                      <a:r>
                        <a:rPr lang="en-US" sz="1600" b="1" i="1" u="none" strike="noStrike" dirty="0" smtClean="0">
                          <a:latin typeface="Arial"/>
                        </a:rPr>
                        <a:t>13</a:t>
                      </a: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41 Levee Miles </a:t>
                      </a: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JOB  </a:t>
                      </a:r>
                      <a:r>
                        <a:rPr lang="en-US" sz="1600" b="1" i="1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APPROVED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PROPOSED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Vegetation Control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45,000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45,000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Burning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23,000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23,000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Rodent Control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Patrolling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8,500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8,500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Mowing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Inspection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Encroachment Removal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14,500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Restoration/Repair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Crown Roadways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24,000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24,000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Minor Structures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Dragging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MEO Equipment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27,000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Maintenance Yard 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Telemetry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Arial Narrow"/>
                        </a:rPr>
                        <a:t>TOTAL 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 $    215,000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 $   240,000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ichmond\Desktop\FMP Budget Slides\MA16_CVFPB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14800" cy="53250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4" name="Chart 3"/>
          <p:cNvGraphicFramePr/>
          <p:nvPr/>
        </p:nvGraphicFramePr>
        <p:xfrm>
          <a:off x="-685800" y="762407"/>
          <a:ext cx="5029200" cy="34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914807"/>
            <a:ext cx="44958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495800" y="914807"/>
            <a:ext cx="2438400" cy="1600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95800" y="2515007"/>
            <a:ext cx="2438400" cy="1447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038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 16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West Levee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Feather River near Live Oak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FY13/14 - $74K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6 Levee Miles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1" y="457200"/>
          <a:ext cx="8686798" cy="5428554"/>
        </p:xfrm>
        <a:graphic>
          <a:graphicData uri="http://schemas.openxmlformats.org/drawingml/2006/table">
            <a:tbl>
              <a:tblPr/>
              <a:tblGrid>
                <a:gridCol w="3849240"/>
                <a:gridCol w="1690544"/>
                <a:gridCol w="1612520"/>
                <a:gridCol w="1534494"/>
              </a:tblGrid>
              <a:tr h="28551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latin typeface="Arial"/>
                        </a:rPr>
                        <a:t>MA 16 </a:t>
                      </a:r>
                      <a:endParaRPr lang="en-US" sz="1600" b="1" i="1" u="none" strike="noStrike" dirty="0" smtClean="0">
                        <a:latin typeface="Arial"/>
                      </a:endParaRP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6 Levee Miles</a:t>
                      </a:r>
                    </a:p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JOB  </a:t>
                      </a:r>
                      <a:r>
                        <a:rPr lang="en-US" sz="1600" b="1" i="1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APPROVED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PROPOSED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Vegetation Control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Burning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Rodent Control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11,500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11,500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Patrolling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Mowing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Inspection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Encroachment Removal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14,000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18,000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Restoration/Repair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Crown Roadways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Minor Structures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Dragging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MEO Equipment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Maintenance Yard 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Arial Narrow"/>
                        </a:rPr>
                        <a:t>Telemetry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Arial Narrow"/>
                        </a:rPr>
                        <a:t>TOTAL 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 $      65,500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 $     74,000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chmond\Desktop\FMP Budget Slides\MA_17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14800" cy="53250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4" name="Chart 3"/>
          <p:cNvGraphicFramePr/>
          <p:nvPr/>
        </p:nvGraphicFramePr>
        <p:xfrm>
          <a:off x="-762000" y="883199"/>
          <a:ext cx="5410200" cy="307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883199"/>
            <a:ext cx="44958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495800" y="883199"/>
            <a:ext cx="609600" cy="2362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95800" y="3245399"/>
            <a:ext cx="609600" cy="685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4038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 17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Middle Creek at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Clear Lake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FY13/14 - $99.2K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4 Levee Miles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422616"/>
          <a:ext cx="8610599" cy="5444784"/>
        </p:xfrm>
        <a:graphic>
          <a:graphicData uri="http://schemas.openxmlformats.org/drawingml/2006/table">
            <a:tbl>
              <a:tblPr/>
              <a:tblGrid>
                <a:gridCol w="3815475"/>
                <a:gridCol w="1675715"/>
                <a:gridCol w="1598375"/>
                <a:gridCol w="1521034"/>
              </a:tblGrid>
              <a:tr h="260448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dirty="0" smtClean="0">
                          <a:latin typeface="Arial"/>
                        </a:rPr>
                        <a:t>MA 17</a:t>
                      </a:r>
                    </a:p>
                    <a:p>
                      <a:pPr algn="ctr" fontAlgn="b"/>
                      <a:r>
                        <a:rPr lang="en-US" sz="1400" b="1" i="1" u="none" strike="noStrike" dirty="0" smtClean="0">
                          <a:latin typeface="Arial"/>
                        </a:rPr>
                        <a:t>4</a:t>
                      </a:r>
                      <a:r>
                        <a:rPr lang="en-US" sz="1400" b="1" i="1" u="none" strike="noStrike" baseline="0" dirty="0" smtClean="0">
                          <a:latin typeface="Arial"/>
                        </a:rPr>
                        <a:t> Levee Miles</a:t>
                      </a:r>
                    </a:p>
                    <a:p>
                      <a:pPr algn="ctr" fontAlgn="b"/>
                      <a:r>
                        <a:rPr lang="en-US" sz="1400" b="1" i="1" u="none" strike="noStrike" dirty="0" smtClean="0">
                          <a:latin typeface="Arial"/>
                        </a:rPr>
                        <a:t>JOB  </a:t>
                      </a:r>
                      <a:r>
                        <a:rPr lang="en-US" sz="1400" b="1" i="1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60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latin typeface="Arial"/>
                        </a:rPr>
                        <a:t>APPROVED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PROPOSED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60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Vegetation Control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5,700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5,700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Burning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Rodent Control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Patrolling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Mowing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13,000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13,000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Inspection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Encroachment Removal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150%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Restoration/Repair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Crown Roadways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Minor Structures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3,500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3,500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Dragging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Plant Maintenance &amp; Repairs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Plant Operations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12,000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MEO Equipment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Maintenance Yard 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 Narrow"/>
                        </a:rPr>
                        <a:t>Telemetry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Arial Narrow"/>
                        </a:rPr>
                        <a:t>TOTAL 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 $      91,200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 $     99,200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latin typeface="Arial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ichmond\Desktop\FMP Budget Slides\MA_ALL_CVFPB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4114800" cy="53250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5" name="Chart 4"/>
          <p:cNvGraphicFramePr/>
          <p:nvPr/>
        </p:nvGraphicFramePr>
        <p:xfrm>
          <a:off x="0" y="457200"/>
          <a:ext cx="5562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4162961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FY13/14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Average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Maintenance Area Costs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152 Levee Miles</a:t>
            </a:r>
            <a:endParaRPr lang="en-US" sz="2000" dirty="0"/>
          </a:p>
        </p:txBody>
      </p:sp>
      <p:pic>
        <p:nvPicPr>
          <p:cNvPr id="2050" name="Picture 2" descr="C:\Users\richmond\Desktop\FMP Budget Slides\MA_ClearLake_MAP.jpg"/>
          <p:cNvPicPr>
            <a:picLocks noChangeAspect="1" noChangeArrowheads="1"/>
          </p:cNvPicPr>
          <p:nvPr/>
        </p:nvPicPr>
        <p:blipFill>
          <a:blip r:embed="rId4" cstate="print"/>
          <a:srcRect l="20154" t="15574" r="7291" b="6558"/>
          <a:stretch>
            <a:fillRect/>
          </a:stretch>
        </p:blipFill>
        <p:spPr bwMode="auto">
          <a:xfrm>
            <a:off x="3810000" y="3814233"/>
            <a:ext cx="1752600" cy="243416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59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914400"/>
          <a:ext cx="8839196" cy="5105399"/>
        </p:xfrm>
        <a:graphic>
          <a:graphicData uri="http://schemas.openxmlformats.org/drawingml/2006/table">
            <a:tbl>
              <a:tblPr/>
              <a:tblGrid>
                <a:gridCol w="4596852"/>
                <a:gridCol w="222051"/>
                <a:gridCol w="222051"/>
                <a:gridCol w="222051"/>
                <a:gridCol w="222051"/>
                <a:gridCol w="222051"/>
                <a:gridCol w="222051"/>
                <a:gridCol w="245426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</a:tblGrid>
              <a:tr h="1032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USACE Periodic Inspections and Continuing Eligibility Inspections Summary (red and yellow items)</a:t>
                      </a:r>
                    </a:p>
                  </a:txBody>
                  <a:tcPr marL="6983" marR="6983" marT="6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MA5, 1, 12, 9, 13, 3, 7, 16                                                                       145 Levee Miles</a:t>
                      </a:r>
                    </a:p>
                  </a:txBody>
                  <a:tcPr marL="6983" marR="6983" marT="6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Vegetation Growth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Encroachments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Animal Control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Depressions/Rutting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Riprap Revetments &amp; Bank Protection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Erosion/Bank Caving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Slope Stability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Sod Cover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Cracking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Underseepage Relief Wells/Toe Drainage Systems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Closure Structures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Settlement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Culverts/Discharge Pipes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Seepage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Operations and Maintenance Manuals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Emergency Supplies and Equipment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Flood Preparedness and Training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8">
                <a:tc gridSpan="20"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Many unresolved issues were categorized as erosion, depressions, etc. by the USACE but are caused by encroachments.</a:t>
                      </a:r>
                    </a:p>
                  </a:txBody>
                  <a:tcPr marL="6983" marR="6983" marT="69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381000" y="457200"/>
          <a:ext cx="8404225" cy="574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Annual Routine Maintenance Breakdown by Activity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sz="2700" dirty="0" smtClean="0">
                <a:solidFill>
                  <a:schemeClr val="tx1"/>
                </a:solidFill>
              </a:rPr>
              <a:t>FY12/13 Budget for DWR 8361 and MAs)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1054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8361 Levees</a:t>
            </a:r>
          </a:p>
          <a:p>
            <a:pPr algn="ctr"/>
            <a:r>
              <a:rPr lang="en-US" sz="2000" dirty="0" smtClean="0"/>
              <a:t>(DWR)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513046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Structures</a:t>
            </a:r>
          </a:p>
          <a:p>
            <a:pPr algn="ctr"/>
            <a:r>
              <a:rPr lang="en-US" sz="2000" dirty="0" smtClean="0"/>
              <a:t>(DWR)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130463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Channels (DWR)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5130463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 Levees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3000" y="427037"/>
            <a:ext cx="8001000" cy="868363"/>
          </a:xfrm>
        </p:spPr>
        <p:txBody>
          <a:bodyPr/>
          <a:lstStyle/>
          <a:p>
            <a:r>
              <a:rPr lang="en-US" sz="2800" dirty="0" smtClean="0"/>
              <a:t>Potential Path to PL 84-99 compliance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7089"/>
            <a:ext cx="89153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Address ALL U-rated deficiencies, and request USACE Re-Inspection</a:t>
            </a:r>
          </a:p>
          <a:p>
            <a:endParaRPr lang="en-US" sz="2400" b="1" dirty="0"/>
          </a:p>
          <a:p>
            <a:r>
              <a:rPr lang="en-US" sz="2400" b="1" dirty="0" smtClean="0"/>
              <a:t>Develop NOI and SWIF with partner LMAs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SBFCA Example (LD-1, LD-9, MA-3, MA-7, MA-16, and DWR levees)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All Paths to PL 84-99 Should: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Address Worst-First Issues (Highest Risk Items)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Coordinate Legacy Design and Construction Issues with      Regional Planning Effort (Ex: Under Seepage Remediation)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Address Easement Issues, Encroachment, and Enforcement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Pipe Penetrations (legacy, permitted, unpermitted)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Plan for Vegetation Management using Life-Cycle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Remove true threats to levee integrity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5712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914400"/>
          <a:ext cx="8763016" cy="5306994"/>
        </p:xfrm>
        <a:graphic>
          <a:graphicData uri="http://schemas.openxmlformats.org/drawingml/2006/table">
            <a:tbl>
              <a:tblPr/>
              <a:tblGrid>
                <a:gridCol w="2944876"/>
                <a:gridCol w="151224"/>
                <a:gridCol w="151224"/>
                <a:gridCol w="151224"/>
                <a:gridCol w="151224"/>
                <a:gridCol w="151224"/>
                <a:gridCol w="151224"/>
                <a:gridCol w="175100"/>
                <a:gridCol w="151224"/>
                <a:gridCol w="167141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51224"/>
                <a:gridCol w="183059"/>
              </a:tblGrid>
              <a:tr h="1295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USACE Periodic Inspections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Continuing Eligibility Inspections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Summary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8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DWR Maintained Areas                                                                                                              241 Levee Miles</a:t>
                      </a:r>
                    </a:p>
                  </a:txBody>
                  <a:tcPr marL="4806" marR="4806" marT="48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Vegetation Growth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Encroachments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Depressions/Rutting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Animal Control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Erosion/Bank Caving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Riprap Revetments &amp; Bank Protection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Sod Cover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Slope Stability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Cracking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Underseepage Relief Wells/Toe Drainage Systems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Culverts/Discharge Pipes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Settlement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Closure Structures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Seepage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Operations and Maintenance Manuals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Emergency Supplies and Equipment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Flood Preparedness and Training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806" marR="4806" marT="48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22">
                <a:tc gridSpan="22"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Many unresolved issues were categorized as erosion, depressions, etc. by the USACE but are caused by encroachments.</a:t>
                      </a: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06" marR="4806" marT="4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ichmond\Desktop\FMP Budget Slides\MA_ALL_CVFPB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219" y="0"/>
            <a:ext cx="4592781" cy="5943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2" descr="C:\Users\richmond\Desktop\FMP Budget Slides\MA_ClearLake_MAP.jpg"/>
          <p:cNvPicPr>
            <a:picLocks noChangeAspect="1" noChangeArrowheads="1"/>
          </p:cNvPicPr>
          <p:nvPr/>
        </p:nvPicPr>
        <p:blipFill>
          <a:blip r:embed="rId4" cstate="print"/>
          <a:srcRect l="20154" t="15574" r="7291" b="6558"/>
          <a:stretch>
            <a:fillRect/>
          </a:stretch>
        </p:blipFill>
        <p:spPr bwMode="auto">
          <a:xfrm>
            <a:off x="2438400" y="170330"/>
            <a:ext cx="2523744" cy="35052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59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722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MA13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181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(NOT TO SCALE)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MA7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5441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MA12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1905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45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MA16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5193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MA9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4419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MA4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3212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MA3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9544" y="62753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MA17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28600" y="38862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Sacramento and Sutter Yard Maintenance Areas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27037"/>
            <a:ext cx="8001000" cy="868363"/>
          </a:xfrm>
        </p:spPr>
        <p:txBody>
          <a:bodyPr/>
          <a:lstStyle/>
          <a:p>
            <a:r>
              <a:rPr lang="en-US" dirty="0" smtClean="0"/>
              <a:t>DWR 8361 and MA Levee Maintenance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FY 12/13 Budgeted Expenses per Mile </a:t>
            </a:r>
            <a:r>
              <a:rPr lang="en-US" sz="1800" dirty="0" smtClean="0">
                <a:solidFill>
                  <a:schemeClr val="tx1"/>
                </a:solidFill>
              </a:rPr>
              <a:t>(Thousands)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066800"/>
          <a:ext cx="8648701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Maintenance Areas Budget</a:t>
            </a:r>
            <a:br>
              <a:rPr lang="en-US" dirty="0" smtClean="0"/>
            </a:br>
            <a:r>
              <a:rPr lang="en-US" dirty="0" smtClean="0"/>
              <a:t>FY 12/13 ($2,700,000)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5334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914400"/>
          <a:ext cx="8839196" cy="5105399"/>
        </p:xfrm>
        <a:graphic>
          <a:graphicData uri="http://schemas.openxmlformats.org/drawingml/2006/table">
            <a:tbl>
              <a:tblPr/>
              <a:tblGrid>
                <a:gridCol w="4596852"/>
                <a:gridCol w="222051"/>
                <a:gridCol w="222051"/>
                <a:gridCol w="222051"/>
                <a:gridCol w="222051"/>
                <a:gridCol w="222051"/>
                <a:gridCol w="222051"/>
                <a:gridCol w="245426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  <a:gridCol w="222051"/>
              </a:tblGrid>
              <a:tr h="1032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USACE Periodic Inspections and Continuing Eligibility Inspections Summary (red and yellow items)</a:t>
                      </a:r>
                    </a:p>
                  </a:txBody>
                  <a:tcPr marL="6983" marR="6983" marT="6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MA5, 1, 12, 9, 13, 3, 7, 16                                                                       145 Levee Miles</a:t>
                      </a:r>
                    </a:p>
                  </a:txBody>
                  <a:tcPr marL="6983" marR="6983" marT="69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Vegetation Growth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Encroachments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Animal Control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Depressions/Rutting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Riprap Revetments &amp; Bank Protection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Erosion/Bank Caving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Slope Stability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Sod Cover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Cracking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Underseepage Relief Wells/Toe Drainage Systems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Closure Structures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Settlement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Culverts/Discharge Pipes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Seepage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Operations and Maintenance Manuals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Emergency Supplies and Equipment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Flood Preparedness and Training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3" marR="6983" marT="69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8">
                <a:tc gridSpan="20"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Many unresolved issues were categorized as erosion, depressions, etc. by the USACE but are caused by encroachments.</a:t>
                      </a:r>
                    </a:p>
                  </a:txBody>
                  <a:tcPr marL="6983" marR="6983" marT="69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14400"/>
            <a:ext cx="44958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richmond\Desktop\FMP Budget Slides\MA1_CVFPB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09600"/>
            <a:ext cx="4114800" cy="53250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4" name="Chart 3"/>
          <p:cNvGraphicFramePr/>
          <p:nvPr/>
        </p:nvGraphicFramePr>
        <p:xfrm>
          <a:off x="-533400" y="381000"/>
          <a:ext cx="4979420" cy="339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 flipV="1">
            <a:off x="4495800" y="914400"/>
            <a:ext cx="1371600" cy="1371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95800" y="2286000"/>
            <a:ext cx="1371600" cy="1676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40386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MA 1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West Levee of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Sacramento River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Near Colusa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FY13/14 - $284.5K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17 Levee Miles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81012"/>
          <a:ext cx="8305800" cy="5333988"/>
        </p:xfrm>
        <a:graphic>
          <a:graphicData uri="http://schemas.openxmlformats.org/drawingml/2006/table">
            <a:tbl>
              <a:tblPr/>
              <a:tblGrid>
                <a:gridCol w="3680414"/>
                <a:gridCol w="1616399"/>
                <a:gridCol w="1541795"/>
                <a:gridCol w="1467192"/>
              </a:tblGrid>
              <a:tr h="24524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latin typeface="Arial"/>
                        </a:rPr>
                        <a:t>MA</a:t>
                      </a:r>
                      <a:r>
                        <a:rPr lang="en-US" sz="1600" b="1" i="1" u="none" strike="noStrike" baseline="0" dirty="0" smtClean="0">
                          <a:latin typeface="Arial"/>
                        </a:rPr>
                        <a:t> 1</a:t>
                      </a:r>
                    </a:p>
                    <a:p>
                      <a:pPr algn="ctr" fontAlgn="b"/>
                      <a:r>
                        <a:rPr lang="en-US" sz="1600" b="1" i="1" u="none" strike="noStrike" baseline="0" dirty="0" smtClean="0">
                          <a:latin typeface="Arial"/>
                        </a:rPr>
                        <a:t>17 Levee Miles </a:t>
                      </a:r>
                    </a:p>
                    <a:p>
                      <a:pPr algn="ctr" fontAlgn="b"/>
                      <a:r>
                        <a:rPr lang="en-US" sz="1600" b="1" i="1" u="none" strike="noStrike" baseline="0" dirty="0" smtClean="0">
                          <a:latin typeface="Arial"/>
                        </a:rPr>
                        <a:t>J</a:t>
                      </a:r>
                      <a:r>
                        <a:rPr lang="en-US" sz="1600" b="1" i="1" u="none" strike="noStrike" dirty="0" smtClean="0">
                          <a:latin typeface="Arial"/>
                        </a:rPr>
                        <a:t>OB  </a:t>
                      </a:r>
                      <a:r>
                        <a:rPr lang="en-US" sz="1600" b="1" i="1" u="none" strike="noStrike" dirty="0">
                          <a:latin typeface="Arial"/>
                        </a:rPr>
                        <a:t>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5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APPROVED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PROPOSED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% Change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5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Vegetation Control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48,000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48,000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Arial Narrow"/>
                        </a:rPr>
                        <a:t>Burning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22,000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22,000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Rodent Control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38,000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38,000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Arial Narrow"/>
                        </a:rPr>
                        <a:t>Patrolling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35,000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38,000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Mowing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Inspection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 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Encroachment Removal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12,000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Restoration/Repair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23,000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Crown Roadways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Minor Structures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  9,500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 9,500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Dragging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15,000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15,000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MEO Equipment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12,000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17,000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Maintenance Yard Overhead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  6,000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 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latin typeface="Arial Narrow"/>
                        </a:rPr>
                        <a:t>Telemetry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Arial Narrow"/>
                        </a:rPr>
                        <a:t>TOTAL 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 $    254,500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 $   284,500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itsTheme">
  <a:themeElements>
    <a:clrScheme name="CVFPP">
      <a:dk1>
        <a:sysClr val="windowText" lastClr="000000"/>
      </a:dk1>
      <a:lt1>
        <a:sysClr val="window" lastClr="FFFFFF"/>
      </a:lt1>
      <a:dk2>
        <a:srgbClr val="3E5D57"/>
      </a:dk2>
      <a:lt2>
        <a:srgbClr val="CE8E00"/>
      </a:lt2>
      <a:accent1>
        <a:srgbClr val="477F80"/>
      </a:accent1>
      <a:accent2>
        <a:srgbClr val="FFC000"/>
      </a:accent2>
      <a:accent3>
        <a:srgbClr val="FFE6AF"/>
      </a:accent3>
      <a:accent4>
        <a:srgbClr val="9BBB59"/>
      </a:accent4>
      <a:accent5>
        <a:srgbClr val="4BACC6"/>
      </a:accent5>
      <a:accent6>
        <a:srgbClr val="C00000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lIns="45720" rIns="45720" rtlCol="0" anchor="ctr"/>
      <a:lstStyle>
        <a:defPPr algn="ctr">
          <a:defRPr sz="1400" dirty="0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VFPP">
      <a:dk1>
        <a:sysClr val="windowText" lastClr="000000"/>
      </a:dk1>
      <a:lt1>
        <a:sysClr val="window" lastClr="FFFFFF"/>
      </a:lt1>
      <a:dk2>
        <a:srgbClr val="3E5D57"/>
      </a:dk2>
      <a:lt2>
        <a:srgbClr val="CE8E00"/>
      </a:lt2>
      <a:accent1>
        <a:srgbClr val="477F80"/>
      </a:accent1>
      <a:accent2>
        <a:srgbClr val="FFC000"/>
      </a:accent2>
      <a:accent3>
        <a:srgbClr val="FFE6AF"/>
      </a:accent3>
      <a:accent4>
        <a:srgbClr val="9BBB59"/>
      </a:accent4>
      <a:accent5>
        <a:srgbClr val="4BACC6"/>
      </a:accent5>
      <a:accent6>
        <a:srgbClr val="C00000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75000"/>
          </a:schemeClr>
        </a:solidFill>
      </a:spPr>
      <a:bodyPr lIns="45720" rIns="45720" rtlCol="0" anchor="ctr"/>
      <a:lstStyle>
        <a:defPPr algn="ctr">
          <a:defRPr sz="1400" dirty="0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CaitsTheme</Template>
  <TotalTime>934</TotalTime>
  <Words>3046</Words>
  <Application>Microsoft Office PowerPoint</Application>
  <PresentationFormat>On-screen Show (4:3)</PresentationFormat>
  <Paragraphs>2323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CaitsTheme</vt:lpstr>
      <vt:lpstr>2_Office Theme</vt:lpstr>
      <vt:lpstr>DWR  Maintenance Area Response to USACE Periodic Inspections</vt:lpstr>
      <vt:lpstr>Total Budget 2007 – 2017</vt:lpstr>
      <vt:lpstr>Annual Routine Maintenance Breakdown by Activity   (FY12/13 Budget for DWR 8361 and MAs)</vt:lpstr>
      <vt:lpstr>Slide 4</vt:lpstr>
      <vt:lpstr>DWR 8361 and MA Levee Maintenance FY 12/13 Budgeted Expenses per Mile (Thousands)</vt:lpstr>
      <vt:lpstr>Maintenance Areas Budget FY 12/13 ($2,700,000)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Potential Path to PL 84-99 compliance </vt:lpstr>
      <vt:lpstr>Slide 31</vt:lpstr>
    </vt:vector>
  </TitlesOfParts>
  <Company>Department of Water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richmond</dc:creator>
  <cp:lastModifiedBy>awoertin</cp:lastModifiedBy>
  <cp:revision>105</cp:revision>
  <cp:lastPrinted>2013-06-28T15:16:11Z</cp:lastPrinted>
  <dcterms:created xsi:type="dcterms:W3CDTF">2013-06-03T21:27:01Z</dcterms:created>
  <dcterms:modified xsi:type="dcterms:W3CDTF">2013-07-01T17:41:54Z</dcterms:modified>
</cp:coreProperties>
</file>