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279" r:id="rId3"/>
    <p:sldId id="281" r:id="rId4"/>
    <p:sldId id="288" r:id="rId5"/>
    <p:sldId id="289" r:id="rId6"/>
    <p:sldId id="291" r:id="rId7"/>
    <p:sldId id="261" r:id="rId8"/>
    <p:sldId id="266" r:id="rId9"/>
    <p:sldId id="271" r:id="rId10"/>
    <p:sldId id="28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E6FF"/>
    <a:srgbClr val="820000"/>
    <a:srgbClr val="996633"/>
    <a:srgbClr val="532476"/>
    <a:srgbClr val="FFE497"/>
    <a:srgbClr val="DCC5ED"/>
    <a:srgbClr val="004A82"/>
    <a:srgbClr val="03187F"/>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590"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E5400DD-9E1F-47BE-B9DD-7180311EF892}" type="datetimeFigureOut">
              <a:rPr lang="en-US" smtClean="0"/>
              <a:pPr/>
              <a:t>3/22/2013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F505D83-1514-4086-A668-3BE4368AB92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DB1EA0-47C7-4CEE-8CB5-FFFCA7020C63}" type="datetimeFigureOut">
              <a:rPr lang="en-US" smtClean="0"/>
              <a:pPr/>
              <a:t>3/22/2013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1BCFE-8DEC-415F-9950-CB51D84C6D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97631FA-1AC6-447D-A7C7-C067298E6FBB}" type="slidenum">
              <a:rPr lang="en-US" smtClean="0"/>
              <a:pPr/>
              <a:t>3</a:t>
            </a:fld>
            <a:endParaRPr lang="en-US" dirty="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4</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5</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6</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a:latin typeface="Calibri" pitchFamily="34" charset="0"/>
              </a:rPr>
              <a:t/>
            </a:r>
            <a:br>
              <a:rPr lang="en-US" altLang="en-US" sz="4000" b="1">
                <a:latin typeface="Calibri" pitchFamily="34" charset="0"/>
              </a:rPr>
            </a:br>
            <a:endParaRPr lang="en-US" altLang="en-US" sz="4000" b="1">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a:p>
        </p:txBody>
      </p:sp>
      <p:sp>
        <p:nvSpPr>
          <p:cNvPr id="7" name="Rectangle 8"/>
          <p:cNvSpPr>
            <a:spLocks noChangeArrowheads="1"/>
          </p:cNvSpPr>
          <p:nvPr/>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tx1">
                    <a:lumMod val="85000"/>
                  </a:schemeClr>
                </a:solidFill>
                <a:latin typeface="Calibri" pitchFamily="34" charset="0"/>
              </a:defRPr>
            </a:lvl2pPr>
            <a:lvl3pPr>
              <a:buClr>
                <a:srgbClr val="FF6600"/>
              </a:buClr>
              <a:buSzPct val="80000"/>
              <a:buFont typeface="Wingdings" pitchFamily="2" charset="2"/>
              <a:buChar char="§"/>
              <a:defRPr sz="2200">
                <a:solidFill>
                  <a:schemeClr val="tx1">
                    <a:lumMod val="75000"/>
                  </a:schemeClr>
                </a:solidFill>
                <a:latin typeface="Calibri" pitchFamily="34" charset="0"/>
              </a:defRPr>
            </a:lvl3pPr>
            <a:lvl4pPr>
              <a:buClr>
                <a:srgbClr val="FF0000"/>
              </a:buClr>
              <a:buSzPct val="80000"/>
              <a:buFont typeface="Wingdings" pitchFamily="2" charset="2"/>
              <a:buChar char="§"/>
              <a:defRPr sz="2200">
                <a:solidFill>
                  <a:schemeClr val="tx1">
                    <a:lumMod val="65000"/>
                  </a:schemeClr>
                </a:solidFill>
                <a:latin typeface="Calibri" pitchFamily="34" charset="0"/>
              </a:defRPr>
            </a:lvl4pPr>
            <a:lvl5pPr>
              <a:buClr>
                <a:srgbClr val="D00028"/>
              </a:buClr>
              <a:buSzPct val="80000"/>
              <a:buFont typeface="Wingdings" pitchFamily="2" charset="2"/>
              <a:buChar char="§"/>
              <a:defRPr sz="2200">
                <a:solidFill>
                  <a:schemeClr val="tx1">
                    <a:lumMod val="50000"/>
                  </a:schemeClr>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13"/>
          <p:cNvSpPr>
            <a:spLocks noGrp="1"/>
          </p:cNvSpPr>
          <p:nvPr>
            <p:ph type="dt" sz="half" idx="2"/>
          </p:nvPr>
        </p:nvSpPr>
        <p:spPr>
          <a:xfrm>
            <a:off x="228600" y="6553200"/>
            <a:ext cx="5029200" cy="304800"/>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9" name="Slide Number Placeholder 22"/>
          <p:cNvSpPr>
            <a:spLocks noGrp="1"/>
          </p:cNvSpPr>
          <p:nvPr>
            <p:ph type="sldNum" sz="quarter" idx="4"/>
          </p:nvPr>
        </p:nvSpPr>
        <p:spPr>
          <a:xfrm>
            <a:off x="8534400" y="6553200"/>
            <a:ext cx="457200" cy="304800"/>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2"/>
                </a:solidFill>
                <a:latin typeface="Calibri" pitchFamily="34" charset="0"/>
              </a:defRPr>
            </a:lvl2pPr>
            <a:lvl3pPr>
              <a:spcBef>
                <a:spcPts val="1200"/>
              </a:spcBef>
              <a:buClr>
                <a:srgbClr val="FF6600"/>
              </a:buClr>
              <a:buSzPct val="80000"/>
              <a:buFont typeface="Wingdings" pitchFamily="2" charset="2"/>
              <a:buChar char="§"/>
              <a:defRPr sz="2200">
                <a:solidFill>
                  <a:schemeClr val="accent4"/>
                </a:solidFill>
                <a:latin typeface="Calibri" pitchFamily="34" charset="0"/>
              </a:defRPr>
            </a:lvl3pPr>
            <a:lvl4pPr>
              <a:spcBef>
                <a:spcPts val="1200"/>
              </a:spcBef>
              <a:buClr>
                <a:srgbClr val="FF0000"/>
              </a:buClr>
              <a:buSzPct val="80000"/>
              <a:buFont typeface="Wingdings" pitchFamily="2" charset="2"/>
              <a:buChar char="§"/>
              <a:defRPr sz="2200">
                <a:solidFill>
                  <a:schemeClr val="accent5"/>
                </a:solidFill>
                <a:latin typeface="Calibri" pitchFamily="34" charset="0"/>
              </a:defRPr>
            </a:lvl4pPr>
            <a:lvl5pPr>
              <a:spcBef>
                <a:spcPts val="1200"/>
              </a:spcBef>
              <a:buClr>
                <a:srgbClr val="A50021"/>
              </a:buClr>
              <a:buSzPct val="80000"/>
              <a:buFont typeface="Wingdings" pitchFamily="2" charset="2"/>
              <a:buChar char="§"/>
              <a:defRPr sz="2200">
                <a:solidFill>
                  <a:schemeClr val="accent6"/>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5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
        <p:nvSpPr>
          <p:cNvPr id="9" name="Date Placeholder 13"/>
          <p:cNvSpPr>
            <a:spLocks noGrp="1"/>
          </p:cNvSpPr>
          <p:nvPr>
            <p:ph type="dt" sz="half" idx="10"/>
          </p:nvPr>
        </p:nvSpPr>
        <p:spPr>
          <a:xfrm>
            <a:off x="228600" y="6553200"/>
            <a:ext cx="5029200" cy="304800"/>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10" name="Slide Number Placeholder 22"/>
          <p:cNvSpPr>
            <a:spLocks noGrp="1"/>
          </p:cNvSpPr>
          <p:nvPr>
            <p:ph type="sldNum" sz="quarter" idx="4"/>
          </p:nvPr>
        </p:nvSpPr>
        <p:spPr>
          <a:xfrm>
            <a:off x="8534400" y="6553200"/>
            <a:ext cx="457200" cy="304800"/>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228600" y="6553200"/>
            <a:ext cx="5029200" cy="304800"/>
          </a:xfrm>
          <a:prstGeom prst="rect">
            <a:avLst/>
          </a:prstGeom>
        </p:spPr>
        <p:txBody>
          <a:bodyPr/>
          <a:lstStyle/>
          <a:p>
            <a:endParaRPr lang="en-US"/>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228600" y="6553200"/>
            <a:ext cx="5029200" cy="304800"/>
          </a:xfrm>
          <a:prstGeom prst="rect">
            <a:avLst/>
          </a:prstGeom>
        </p:spPr>
        <p:txBody>
          <a:bodyPr/>
          <a:lstStyle/>
          <a:p>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553200"/>
            <a:ext cx="5029200" cy="304800"/>
          </a:xfrm>
          <a:prstGeom prst="rect">
            <a:avLst/>
          </a:prstGeom>
        </p:spPr>
        <p:txBody>
          <a:bodyPr/>
          <a:lstStyle/>
          <a:p>
            <a:endParaRPr lang="en-US"/>
          </a:p>
        </p:txBody>
      </p:sp>
      <p:sp>
        <p:nvSpPr>
          <p:cNvPr id="3" name="Footer Placeholder 2"/>
          <p:cNvSpPr>
            <a:spLocks noGrp="1"/>
          </p:cNvSpPr>
          <p:nvPr>
            <p:ph type="ftr" sz="quarter" idx="11"/>
          </p:nvPr>
        </p:nvSpPr>
        <p:spPr>
          <a:xfrm>
            <a:off x="3124200" y="6416675"/>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228600" y="6553200"/>
            <a:ext cx="5029200" cy="304800"/>
          </a:xfrm>
          <a:prstGeom prst="rect">
            <a:avLst/>
          </a:prstGeom>
        </p:spPr>
        <p:txBody>
          <a:bodyPr/>
          <a:lstStyle/>
          <a:p>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28600" y="6553200"/>
            <a:ext cx="5029200" cy="304800"/>
          </a:xfrm>
          <a:prstGeom prst="rect">
            <a:avLst/>
          </a:prstGeom>
        </p:spPr>
        <p:txBody>
          <a:bodyPr/>
          <a:lstStyle/>
          <a:p>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MeHg%20Open%20Water%20Workplan_Staff%20Report%20and%20Attachments.pdf"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70000"/>
            </a:srgbClr>
          </a:solidFill>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7" name="Picture 6" descr="CVFPB_logo_update3"/>
          <p:cNvPicPr preferRelativeResize="0">
            <a:picLocks noChangeArrowheads="1"/>
          </p:cNvPicPr>
          <p:nvPr userDrawn="1"/>
        </p:nvPicPr>
        <p:blipFill>
          <a:blip r:embed="rId14" cstate="print"/>
          <a:srcRect/>
          <a:stretch>
            <a:fillRect/>
          </a:stretch>
        </p:blipFill>
        <p:spPr bwMode="auto">
          <a:xfrm>
            <a:off x="8001000" y="152400"/>
            <a:ext cx="1023938" cy="1014413"/>
          </a:xfrm>
          <a:prstGeom prst="rect">
            <a:avLst/>
          </a:prstGeom>
          <a:noFill/>
          <a:ln w="9525">
            <a:noFill/>
            <a:miter lim="800000"/>
            <a:headEnd/>
            <a:tailEnd/>
          </a:ln>
        </p:spPr>
      </p:pic>
      <p:sp>
        <p:nvSpPr>
          <p:cNvPr id="8" name="Freeform 7"/>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hlinkClick r:id="rId15" action="ppaction://hlinkfile"/>
          </p:cNvPr>
          <p:cNvSpPr/>
          <p:nvPr userDrawn="1"/>
        </p:nvSpPr>
        <p:spPr>
          <a:xfrm>
            <a:off x="7848600" y="655320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SR</a:t>
            </a:r>
            <a:endParaRPr lang="en-US" sz="1400" b="1" dirty="0">
              <a:ln w="11430"/>
              <a:solidFill>
                <a:srgbClr val="FF9900"/>
              </a:solidFill>
              <a:effectLst>
                <a:outerShdw blurRad="50800" dist="39000" dir="5460000" algn="tl">
                  <a:srgbClr val="000000">
                    <a:alpha val="38000"/>
                  </a:srgbClr>
                </a:outerShdw>
              </a:effectLst>
            </a:endParaRPr>
          </a:p>
        </p:txBody>
      </p:sp>
      <p:sp>
        <p:nvSpPr>
          <p:cNvPr id="12" name="TextBox 11"/>
          <p:cNvSpPr txBox="1"/>
          <p:nvPr userDrawn="1"/>
        </p:nvSpPr>
        <p:spPr>
          <a:xfrm>
            <a:off x="152400" y="6581001"/>
            <a:ext cx="5334000" cy="276999"/>
          </a:xfrm>
          <a:prstGeom prst="rect">
            <a:avLst/>
          </a:prstGeom>
          <a:noFill/>
        </p:spPr>
        <p:txBody>
          <a:bodyPr wrap="square" rtlCol="0">
            <a:spAutoFit/>
          </a:bodyPr>
          <a:lstStyle/>
          <a:p>
            <a:r>
              <a:rPr lang="en-US" sz="1200" dirty="0" smtClean="0">
                <a:solidFill>
                  <a:schemeClr val="accent1"/>
                </a:solidFill>
              </a:rPr>
              <a:t>Central Valley Flood Protection Board Meeting – Agenda Item No. 7D</a:t>
            </a:r>
            <a:endParaRPr lang="en-US" sz="1200" dirty="0">
              <a:solidFill>
                <a:schemeClr val="accent1"/>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xfrm>
            <a:off x="457200" y="2209800"/>
            <a:ext cx="8229600" cy="3810000"/>
          </a:xfrm>
          <a:prstGeom prst="rect">
            <a:avLst/>
          </a:prstGeom>
          <a:ln>
            <a:miter lim="800000"/>
            <a:headEnd/>
            <a:tailEnd/>
          </a:ln>
        </p:spPr>
        <p:txBody>
          <a:bodyPr>
            <a:normAutofit/>
          </a:bodyPr>
          <a:lstStyle/>
          <a:p>
            <a:pPr eaLnBrk="1" hangingPunct="1">
              <a:spcBef>
                <a:spcPts val="0"/>
              </a:spcBef>
              <a:defRPr/>
            </a:pPr>
            <a:r>
              <a:rPr lang="en-US" sz="3800" dirty="0" smtClean="0">
                <a:solidFill>
                  <a:schemeClr val="tx1"/>
                </a:solidFill>
                <a:latin typeface="Calibri" pitchFamily="34" charset="0"/>
              </a:rPr>
              <a:t>Open Water Workgroup</a:t>
            </a:r>
            <a:r>
              <a:rPr lang="en-US" sz="4000" b="1" dirty="0" smtClean="0">
                <a:solidFill>
                  <a:schemeClr val="tx1"/>
                </a:solidFill>
                <a:latin typeface="Calibri" pitchFamily="34" charset="0"/>
              </a:rPr>
              <a:t/>
            </a:r>
            <a:br>
              <a:rPr lang="en-US" sz="4000" b="1" dirty="0" smtClean="0">
                <a:solidFill>
                  <a:schemeClr val="tx1"/>
                </a:solidFill>
                <a:latin typeface="Calibri" pitchFamily="34" charset="0"/>
              </a:rPr>
            </a:br>
            <a:r>
              <a:rPr lang="en-US" sz="4000" b="1" dirty="0" smtClean="0">
                <a:solidFill>
                  <a:schemeClr val="tx1"/>
                </a:solidFill>
                <a:latin typeface="Calibri" pitchFamily="34" charset="0"/>
              </a:rPr>
              <a:t/>
            </a:r>
            <a:br>
              <a:rPr lang="en-US" sz="4000" b="1" dirty="0" smtClean="0">
                <a:solidFill>
                  <a:schemeClr val="tx1"/>
                </a:solidFill>
                <a:latin typeface="Calibri" pitchFamily="34" charset="0"/>
              </a:rPr>
            </a:br>
            <a:r>
              <a:rPr lang="en-US" sz="2900" cap="none" dirty="0" smtClean="0">
                <a:solidFill>
                  <a:schemeClr val="tx1"/>
                </a:solidFill>
                <a:latin typeface="Calibri" pitchFamily="34" charset="0"/>
              </a:rPr>
              <a:t>Methylmercury Open Water Control Study Workplan</a:t>
            </a: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March 22, 2013</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a:bodyPr>
          <a:lstStyle/>
          <a:p>
            <a:pPr marL="0" indent="0" algn="ctr" eaLnBrk="1" hangingPunct="1">
              <a:spcAft>
                <a:spcPts val="0"/>
              </a:spcAft>
              <a:buFont typeface="Wingdings" pitchFamily="2" charset="2"/>
              <a:buNone/>
              <a:defRPr/>
            </a:pPr>
            <a:r>
              <a:rPr lang="en-US" sz="4000" b="1" dirty="0" smtClean="0">
                <a:effectLst>
                  <a:outerShdw blurRad="38100" dist="38100" dir="2700000" algn="tl">
                    <a:srgbClr val="000000">
                      <a:alpha val="43137"/>
                    </a:srgbClr>
                  </a:outerShdw>
                </a:effectLst>
                <a:latin typeface="Blue Highway" pitchFamily="2" charset="0"/>
                <a:cs typeface="Arial" pitchFamily="34" charset="0"/>
              </a:rPr>
              <a:t>Methylmercury Open Water Workplan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t="19357" b="6224"/>
          <a:stretch>
            <a:fillRect/>
          </a:stretch>
        </p:blipFill>
        <p:spPr bwMode="auto">
          <a:xfrm>
            <a:off x="1443038" y="1295400"/>
            <a:ext cx="6257925" cy="5181600"/>
          </a:xfrm>
          <a:prstGeom prst="rect">
            <a:avLst/>
          </a:prstGeom>
          <a:noFill/>
          <a:ln w="9525">
            <a:noFill/>
            <a:miter lim="800000"/>
            <a:headEnd/>
            <a:tailEnd/>
          </a:ln>
        </p:spPr>
      </p:pic>
      <p:sp>
        <p:nvSpPr>
          <p:cNvPr id="3" name="Content Placeholder 2"/>
          <p:cNvSpPr>
            <a:spLocks noGrp="1"/>
          </p:cNvSpPr>
          <p:nvPr>
            <p:ph idx="1"/>
          </p:nvPr>
        </p:nvSpPr>
        <p:spPr>
          <a:xfrm>
            <a:off x="228600" y="1219200"/>
            <a:ext cx="8686800" cy="5334000"/>
          </a:xfrm>
          <a:solidFill>
            <a:srgbClr val="03187F">
              <a:alpha val="50000"/>
            </a:srgbClr>
          </a:solidFill>
        </p:spPr>
        <p:txBody>
          <a:bodyPr>
            <a:normAutofit/>
          </a:bodyPr>
          <a:lstStyle/>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200" dirty="0" smtClean="0">
              <a:latin typeface="Arial" charset="0"/>
            </a:endParaRPr>
          </a:p>
          <a:p>
            <a:pPr eaLnBrk="1" hangingPunct="1">
              <a:spcBef>
                <a:spcPts val="0"/>
              </a:spcBef>
              <a:buNone/>
              <a:defRPr/>
            </a:pPr>
            <a:endParaRPr lang="en-US" sz="12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r>
              <a:rPr lang="en-US" sz="1100" dirty="0" smtClean="0">
                <a:latin typeface="Arial" charset="0"/>
              </a:rPr>
              <a:t>Presented:	Nancy C. Moricz, P.E.</a:t>
            </a:r>
          </a:p>
        </p:txBody>
      </p:sp>
      <p:sp>
        <p:nvSpPr>
          <p:cNvPr id="2" name="Title 1"/>
          <p:cNvSpPr>
            <a:spLocks noGrp="1"/>
          </p:cNvSpPr>
          <p:nvPr>
            <p:ph type="title"/>
          </p:nvPr>
        </p:nvSpPr>
        <p:spPr/>
        <p:txBody>
          <a:bodyPr/>
          <a:lstStyle/>
          <a:p>
            <a:r>
              <a:rPr lang="en-US" dirty="0" smtClean="0">
                <a:solidFill>
                  <a:schemeClr val="tx1"/>
                </a:solidFill>
              </a:rPr>
              <a:t>QUESTIONS</a:t>
            </a:r>
            <a:endParaRPr lang="en-US" dirty="0">
              <a:solidFill>
                <a:schemeClr val="tx1"/>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BOARD ACTION</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eaLnBrk="1" hangingPunct="1">
              <a:spcBef>
                <a:spcPts val="2400"/>
              </a:spcBef>
              <a:buFont typeface="Wingdings" pitchFamily="2" charset="2"/>
              <a:buNone/>
              <a:defRPr/>
            </a:pPr>
            <a:r>
              <a:rPr lang="en-US" sz="1800" u="sng" dirty="0" smtClean="0">
                <a:solidFill>
                  <a:srgbClr val="FFC000"/>
                </a:solidFill>
                <a:latin typeface="Calibri" pitchFamily="34" charset="0"/>
              </a:rPr>
              <a:t>Consider approval to delegate the Executiv</a:t>
            </a:r>
            <a:r>
              <a:rPr lang="en-US" sz="1800" u="sng" dirty="0" smtClean="0">
                <a:solidFill>
                  <a:srgbClr val="FFC000"/>
                </a:solidFill>
              </a:rPr>
              <a:t>e Officer authority to</a:t>
            </a:r>
            <a:r>
              <a:rPr lang="en-US" sz="1800" u="sng" dirty="0" smtClean="0">
                <a:solidFill>
                  <a:srgbClr val="FFC000"/>
                </a:solidFill>
                <a:latin typeface="Calibri" pitchFamily="34" charset="0"/>
              </a:rPr>
              <a:t>:</a:t>
            </a:r>
          </a:p>
          <a:p>
            <a:pPr marL="401638" indent="-265113">
              <a:spcBef>
                <a:spcPts val="2400"/>
              </a:spcBef>
              <a:defRPr/>
            </a:pPr>
            <a:r>
              <a:rPr lang="en-US" sz="1800" dirty="0" smtClean="0"/>
              <a:t>Sign a letter to the Central Valley Regional Water Quality Control Board (RWQCB)</a:t>
            </a:r>
          </a:p>
          <a:p>
            <a:pPr marL="721678" lvl="1" indent="-265113">
              <a:spcBef>
                <a:spcPts val="1200"/>
              </a:spcBef>
              <a:defRPr/>
            </a:pPr>
            <a:r>
              <a:rPr lang="en-US" sz="1800" dirty="0" smtClean="0"/>
              <a:t>Expressing the Board’s support of the Methylmercury </a:t>
            </a:r>
            <a:r>
              <a:rPr lang="en-US" sz="1800" smtClean="0"/>
              <a:t>Control </a:t>
            </a:r>
            <a:r>
              <a:rPr lang="en-US" sz="1800" smtClean="0"/>
              <a:t>Study </a:t>
            </a:r>
            <a:r>
              <a:rPr lang="en-US" sz="1800" dirty="0" smtClean="0"/>
              <a:t>Workplan</a:t>
            </a:r>
          </a:p>
          <a:p>
            <a:pPr marL="401638" indent="-265113">
              <a:spcBef>
                <a:spcPts val="1200"/>
              </a:spcBef>
              <a:buNone/>
              <a:defRPr/>
            </a:pPr>
            <a:endParaRPr lang="en-US" sz="1800" dirty="0" smtClean="0"/>
          </a:p>
          <a:p>
            <a:pPr marL="401638" indent="-265113">
              <a:spcBef>
                <a:spcPts val="5000"/>
              </a:spcBef>
              <a:buNone/>
              <a:defRPr/>
            </a:pPr>
            <a:r>
              <a:rPr lang="en-US" sz="1800" u="sng" dirty="0" smtClean="0">
                <a:solidFill>
                  <a:srgbClr val="FFC000"/>
                </a:solidFill>
              </a:rPr>
              <a:t>NOTE:</a:t>
            </a:r>
            <a:r>
              <a:rPr lang="en-US" sz="1800" dirty="0" smtClean="0"/>
              <a:t>	</a:t>
            </a:r>
          </a:p>
          <a:p>
            <a:pPr marL="401638" indent="-265113">
              <a:spcBef>
                <a:spcPts val="1200"/>
              </a:spcBef>
              <a:defRPr/>
            </a:pPr>
            <a:r>
              <a:rPr lang="en-US" sz="1800" dirty="0" smtClean="0"/>
              <a:t>Methylmercury issues are bigger than just the open-water workgroup, </a:t>
            </a:r>
          </a:p>
          <a:p>
            <a:pPr marL="401638" indent="-265113">
              <a:spcBef>
                <a:spcPts val="1200"/>
              </a:spcBef>
              <a:defRPr/>
            </a:pPr>
            <a:r>
              <a:rPr lang="en-US" sz="1800" dirty="0" smtClean="0"/>
              <a:t>however staff is proposing that for this Board meeting we focus on open-water</a:t>
            </a:r>
          </a:p>
          <a:p>
            <a:pPr marL="401638" indent="-265113">
              <a:spcBef>
                <a:spcPts val="1200"/>
              </a:spcBef>
              <a:defRPr/>
            </a:pPr>
            <a:r>
              <a:rPr lang="en-US" sz="1800" dirty="0" smtClean="0"/>
              <a:t>staff will organize an informational briefing with the appropriate  technical and Regional Water Quality Control Board (RWQCB) staff to explain how all the issues tie together and what is required of the Board.</a:t>
            </a:r>
          </a:p>
        </p:txBody>
      </p:sp>
      <p:sp>
        <p:nvSpPr>
          <p:cNvPr id="5" name="Slide Number Placeholder 4"/>
          <p:cNvSpPr>
            <a:spLocks noGrp="1"/>
          </p:cNvSpPr>
          <p:nvPr>
            <p:ph type="sldNum" sz="quarter" idx="4"/>
          </p:nvPr>
        </p:nvSpPr>
        <p:spPr/>
        <p:txBody>
          <a:bodyPr/>
          <a:lstStyle/>
          <a:p>
            <a:fld id="{9F1FB2E3-2BB6-40B9-8235-D524E987E6E0}"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lstStyle/>
          <a:p>
            <a:r>
              <a:rPr lang="en-US" b="1" dirty="0" smtClean="0">
                <a:solidFill>
                  <a:schemeClr val="tx1"/>
                </a:solidFill>
              </a:rPr>
              <a:t>PROJECT LOCATION</a:t>
            </a:r>
            <a:endParaRPr lang="en-US" b="1" dirty="0">
              <a:solidFill>
                <a:schemeClr val="tx1"/>
              </a:solidFill>
            </a:endParaRPr>
          </a:p>
        </p:txBody>
      </p:sp>
      <p:sp>
        <p:nvSpPr>
          <p:cNvPr id="7" name="Slide Number Placeholder 6"/>
          <p:cNvSpPr>
            <a:spLocks noGrp="1"/>
          </p:cNvSpPr>
          <p:nvPr>
            <p:ph type="sldNum" sz="quarter" idx="4"/>
          </p:nvPr>
        </p:nvSpPr>
        <p:spPr/>
        <p:txBody>
          <a:bodyPr/>
          <a:lstStyle/>
          <a:p>
            <a:fld id="{9F1FB2E3-2BB6-40B9-8235-D524E987E6E0}" type="slidenum">
              <a:rPr lang="en-US" smtClean="0"/>
              <a:pPr/>
              <a:t>3</a:t>
            </a:fld>
            <a:endParaRPr lang="en-US" dirty="0"/>
          </a:p>
        </p:txBody>
      </p:sp>
      <p:sp>
        <p:nvSpPr>
          <p:cNvPr id="8" name="Rectangle 3"/>
          <p:cNvSpPr>
            <a:spLocks noGrp="1" noChangeArrowheads="1"/>
          </p:cNvSpPr>
          <p:nvPr>
            <p:ph sz="half" idx="2"/>
          </p:nvPr>
        </p:nvSpPr>
        <p:spPr>
          <a:xfrm>
            <a:off x="228600" y="2362200"/>
            <a:ext cx="4419600" cy="2895600"/>
          </a:xfrm>
          <a:solidFill>
            <a:srgbClr val="03187F">
              <a:alpha val="70000"/>
            </a:srgbClr>
          </a:solidFill>
        </p:spPr>
        <p:txBody>
          <a:bodyPr tIns="91440">
            <a:normAutofit/>
          </a:bodyPr>
          <a:lstStyle/>
          <a:p>
            <a:pPr marL="401638" indent="-265113" eaLnBrk="1" hangingPunct="1">
              <a:spcBef>
                <a:spcPts val="5000"/>
              </a:spcBef>
              <a:buClr>
                <a:srgbClr val="FFFF00"/>
              </a:buClr>
              <a:buFont typeface="Wingdings" pitchFamily="2" charset="2"/>
              <a:buChar char="§"/>
              <a:defRPr/>
            </a:pPr>
            <a:r>
              <a:rPr lang="en-US" sz="2000" dirty="0" smtClean="0"/>
              <a:t>Open-water habitat within channels and floodways</a:t>
            </a:r>
          </a:p>
          <a:p>
            <a:pPr marL="401638" indent="-265113" eaLnBrk="1" hangingPunct="1">
              <a:spcBef>
                <a:spcPts val="5000"/>
              </a:spcBef>
              <a:buClr>
                <a:srgbClr val="FFFF00"/>
              </a:buClr>
              <a:buFont typeface="Wingdings" pitchFamily="2" charset="2"/>
              <a:buChar char="§"/>
              <a:defRPr/>
            </a:pPr>
            <a:r>
              <a:rPr lang="en-US" sz="2000" dirty="0" smtClean="0"/>
              <a:t>in the Delta</a:t>
            </a:r>
          </a:p>
          <a:p>
            <a:pPr marL="401638" indent="-265113" eaLnBrk="1" hangingPunct="1">
              <a:spcBef>
                <a:spcPts val="5000"/>
              </a:spcBef>
              <a:buClr>
                <a:srgbClr val="FFFF00"/>
              </a:buClr>
              <a:buFont typeface="Wingdings" pitchFamily="2" charset="2"/>
              <a:buChar char="§"/>
              <a:defRPr/>
            </a:pPr>
            <a:r>
              <a:rPr lang="en-US" sz="2000" dirty="0" smtClean="0"/>
              <a:t>and Yolo Bypass</a:t>
            </a:r>
            <a:endParaRPr lang="en-US" sz="2000" dirty="0" smtClean="0">
              <a:solidFill>
                <a:schemeClr val="tx1">
                  <a:lumMod val="85000"/>
                </a:schemeClr>
              </a:solidFill>
            </a:endParaRPr>
          </a:p>
        </p:txBody>
      </p:sp>
      <p:pic>
        <p:nvPicPr>
          <p:cNvPr id="2050" name="Picture 2"/>
          <p:cNvPicPr>
            <a:picLocks noChangeAspect="1" noChangeArrowheads="1"/>
          </p:cNvPicPr>
          <p:nvPr/>
        </p:nvPicPr>
        <p:blipFill>
          <a:blip r:embed="rId3" cstate="print"/>
          <a:srcRect b="4600"/>
          <a:stretch>
            <a:fillRect/>
          </a:stretch>
        </p:blipFill>
        <p:spPr bwMode="auto">
          <a:xfrm>
            <a:off x="4800600" y="1143000"/>
            <a:ext cx="334683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WORKPLAN</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a:spcBef>
                <a:spcPts val="400"/>
              </a:spcBef>
              <a:buNone/>
              <a:defRPr/>
            </a:pPr>
            <a:r>
              <a:rPr lang="en-US" sz="1800" u="sng" dirty="0" smtClean="0">
                <a:solidFill>
                  <a:srgbClr val="FFC000"/>
                </a:solidFill>
              </a:rPr>
              <a:t>Description:</a:t>
            </a:r>
            <a:endParaRPr lang="en-US" sz="1800" dirty="0" smtClean="0"/>
          </a:p>
          <a:p>
            <a:pPr marL="401638" lvl="0" indent="-265113">
              <a:spcBef>
                <a:spcPts val="400"/>
              </a:spcBef>
            </a:pPr>
            <a:r>
              <a:rPr lang="en-US" sz="1800" dirty="0" smtClean="0"/>
              <a:t>Sacramento-San Joaquin River Delta Total Maximum Daily Load </a:t>
            </a:r>
            <a:r>
              <a:rPr lang="en-US" sz="1800" dirty="0" smtClean="0">
                <a:solidFill>
                  <a:srgbClr val="FFFF00"/>
                </a:solidFill>
              </a:rPr>
              <a:t>(TMDL) </a:t>
            </a:r>
            <a:r>
              <a:rPr lang="en-US" sz="1800" dirty="0" smtClean="0"/>
              <a:t>established a Delta Mercury Control Program </a:t>
            </a:r>
            <a:r>
              <a:rPr lang="en-US" sz="1800" dirty="0" smtClean="0">
                <a:solidFill>
                  <a:srgbClr val="FFFF00"/>
                </a:solidFill>
              </a:rPr>
              <a:t>(DMCP) </a:t>
            </a:r>
            <a:r>
              <a:rPr lang="en-US" sz="1800" dirty="0" smtClean="0"/>
              <a:t>due to RWQCB’s Basin Plan Amendment </a:t>
            </a:r>
            <a:r>
              <a:rPr lang="en-US" sz="1800" dirty="0" smtClean="0">
                <a:solidFill>
                  <a:srgbClr val="FFFF00"/>
                </a:solidFill>
              </a:rPr>
              <a:t>(BPA) </a:t>
            </a:r>
            <a:endParaRPr lang="en-US" sz="1800" dirty="0" smtClean="0"/>
          </a:p>
          <a:p>
            <a:pPr marL="721678" lvl="1" indent="-265113">
              <a:spcBef>
                <a:spcPts val="200"/>
              </a:spcBef>
            </a:pPr>
            <a:r>
              <a:rPr lang="en-US" sz="1800" dirty="0" smtClean="0"/>
              <a:t>The DMCP divides the Sacramento-San Joaquin Delta (Delta) and Yolo Bypass into seven subareas, each of which is then assigned an “open water” methylmercury load allocation in the Basin Plan.  </a:t>
            </a:r>
          </a:p>
          <a:p>
            <a:pPr marL="986854" lvl="2" indent="-265113">
              <a:spcBef>
                <a:spcPts val="200"/>
              </a:spcBef>
              <a:buClr>
                <a:srgbClr val="FFFF00"/>
              </a:buClr>
            </a:pPr>
            <a:r>
              <a:rPr lang="en-US" sz="1800" dirty="0" smtClean="0">
                <a:solidFill>
                  <a:schemeClr val="tx1">
                    <a:lumMod val="85000"/>
                  </a:schemeClr>
                </a:solidFill>
              </a:rPr>
              <a:t>Open water allocations encompass three activities: </a:t>
            </a:r>
          </a:p>
          <a:p>
            <a:pPr marL="1309688" lvl="2" indent="-282575">
              <a:spcBef>
                <a:spcPts val="200"/>
              </a:spcBef>
              <a:buClr>
                <a:srgbClr val="FFC000"/>
              </a:buClr>
              <a:buSzPct val="85000"/>
            </a:pPr>
            <a:r>
              <a:rPr lang="en-US" sz="1800" dirty="0" smtClean="0">
                <a:solidFill>
                  <a:schemeClr val="tx1"/>
                </a:solidFill>
              </a:rPr>
              <a:t>water conveyance operations that may impact Delta in-channel production; </a:t>
            </a:r>
          </a:p>
          <a:p>
            <a:pPr marL="1309688" lvl="2" indent="-282575">
              <a:spcBef>
                <a:spcPts val="200"/>
              </a:spcBef>
              <a:buClr>
                <a:srgbClr val="FFC000"/>
              </a:buClr>
              <a:buSzPct val="85000"/>
            </a:pPr>
            <a:r>
              <a:rPr lang="en-US" sz="1800" dirty="0" smtClean="0">
                <a:solidFill>
                  <a:schemeClr val="tx1"/>
                </a:solidFill>
              </a:rPr>
              <a:t>flood management operations that may impact MeHg production in the Yolo Bypass; and </a:t>
            </a:r>
          </a:p>
          <a:p>
            <a:pPr marL="1309688" lvl="2" indent="-282575">
              <a:spcBef>
                <a:spcPts val="200"/>
              </a:spcBef>
              <a:buClr>
                <a:srgbClr val="FFC000"/>
              </a:buClr>
              <a:buSzPct val="85000"/>
            </a:pPr>
            <a:r>
              <a:rPr lang="en-US" sz="1800" dirty="0" smtClean="0">
                <a:solidFill>
                  <a:schemeClr val="tx1"/>
                </a:solidFill>
              </a:rPr>
              <a:t>regulatory or management oversight of activities proposed within open water areas. </a:t>
            </a:r>
          </a:p>
          <a:p>
            <a:pPr marL="724472" indent="-282575">
              <a:spcBef>
                <a:spcPts val="200"/>
              </a:spcBef>
              <a:buClr>
                <a:srgbClr val="FFC000"/>
              </a:buClr>
              <a:buSzPct val="85000"/>
            </a:pPr>
            <a:r>
              <a:rPr lang="en-US" sz="1800" dirty="0" smtClean="0">
                <a:solidFill>
                  <a:schemeClr val="tx1">
                    <a:lumMod val="85000"/>
                  </a:schemeClr>
                </a:solidFill>
              </a:rPr>
              <a:t>Submittal of this Workplan complies with the DMCP April 20, 2013 due date</a:t>
            </a:r>
          </a:p>
          <a:p>
            <a:pPr>
              <a:spcBef>
                <a:spcPts val="800"/>
              </a:spcBef>
              <a:buNone/>
              <a:defRPr/>
            </a:pPr>
            <a:r>
              <a:rPr lang="en-US" sz="1800" u="sng" dirty="0" smtClean="0">
                <a:solidFill>
                  <a:srgbClr val="FFC000"/>
                </a:solidFill>
              </a:rPr>
              <a:t>Board Requirements:</a:t>
            </a:r>
            <a:endParaRPr lang="en-US" sz="1800" dirty="0" smtClean="0"/>
          </a:p>
          <a:p>
            <a:pPr marL="401638" lvl="0" indent="-265113">
              <a:spcBef>
                <a:spcPts val="400"/>
              </a:spcBef>
            </a:pPr>
            <a:r>
              <a:rPr lang="en-US" sz="1800" dirty="0" smtClean="0"/>
              <a:t>Board named as a responsible entity due to property, easements, and regulatory authority for the purpose of regulating floodwaters and flood control features. </a:t>
            </a:r>
          </a:p>
          <a:p>
            <a:pPr marL="401638" lvl="0" indent="-265113">
              <a:spcBef>
                <a:spcPts val="400"/>
              </a:spcBef>
            </a:pPr>
            <a:r>
              <a:rPr lang="en-US" sz="1800" dirty="0" smtClean="0"/>
              <a:t>Board staff has participated in this collaborative effort to meet the DMCP requirements</a:t>
            </a:r>
            <a:endParaRPr lang="en-US" sz="1800" dirty="0" smtClean="0">
              <a:solidFill>
                <a:schemeClr val="tx1">
                  <a:lumMod val="85000"/>
                </a:schemeClr>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72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721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dirty="0" smtClean="0">
                <a:solidFill>
                  <a:schemeClr val="tx1"/>
                </a:solidFill>
              </a:rPr>
              <a:t>BACKGROUND</a:t>
            </a:r>
            <a:endParaRPr lang="en-US" b="1" dirty="0" smtClean="0">
              <a:solidFill>
                <a:schemeClr val="tx1"/>
              </a:solidFill>
            </a:endParaRPr>
          </a:p>
        </p:txBody>
      </p:sp>
      <p:sp>
        <p:nvSpPr>
          <p:cNvPr id="137219" name="Rectangle 3"/>
          <p:cNvSpPr>
            <a:spLocks noGrp="1" noChangeArrowheads="1"/>
          </p:cNvSpPr>
          <p:nvPr>
            <p:ph type="body" idx="1"/>
          </p:nvPr>
        </p:nvSpPr>
        <p:spPr>
          <a:xfrm>
            <a:off x="228600" y="1219200"/>
            <a:ext cx="8686800" cy="5257800"/>
          </a:xfrm>
        </p:spPr>
        <p:txBody>
          <a:bodyPr>
            <a:noAutofit/>
          </a:bodyPr>
          <a:lstStyle/>
          <a:p>
            <a:pPr>
              <a:spcBef>
                <a:spcPts val="1000"/>
              </a:spcBef>
              <a:buNone/>
            </a:pPr>
            <a:r>
              <a:rPr lang="en-US" sz="1800" u="sng" dirty="0" smtClean="0">
                <a:solidFill>
                  <a:srgbClr val="FFC000"/>
                </a:solidFill>
              </a:rPr>
              <a:t>The series of events shown below led to the production of this Workplan:</a:t>
            </a:r>
          </a:p>
          <a:p>
            <a:pPr>
              <a:spcBef>
                <a:spcPts val="1000"/>
              </a:spcBef>
            </a:pPr>
            <a:r>
              <a:rPr lang="en-US" sz="1800" dirty="0" smtClean="0"/>
              <a:t>Staff participated in a stakeholder process from 2008 – 2011 </a:t>
            </a:r>
          </a:p>
          <a:p>
            <a:pPr>
              <a:spcBef>
                <a:spcPts val="1000"/>
              </a:spcBef>
            </a:pPr>
            <a:r>
              <a:rPr lang="en-US" sz="1800" dirty="0" smtClean="0"/>
              <a:t>Consistent issues raised by Board staff:</a:t>
            </a:r>
          </a:p>
          <a:p>
            <a:pPr lvl="1">
              <a:spcBef>
                <a:spcPts val="400"/>
              </a:spcBef>
            </a:pPr>
            <a:r>
              <a:rPr lang="en-US" sz="1800" dirty="0" smtClean="0"/>
              <a:t>Upstream and historical issues led to current conditions and downstream mitigation alone won’t solve the problem</a:t>
            </a:r>
          </a:p>
          <a:p>
            <a:pPr lvl="1">
              <a:spcBef>
                <a:spcPts val="400"/>
              </a:spcBef>
            </a:pPr>
            <a:r>
              <a:rPr lang="en-US" sz="1800" dirty="0" smtClean="0"/>
              <a:t>Flood control is a matter of public safety, so restricting operations, maintenance, and regulatory compliance in the floodplain is a larger scale issue</a:t>
            </a:r>
          </a:p>
          <a:p>
            <a:pPr>
              <a:spcBef>
                <a:spcPts val="1000"/>
              </a:spcBef>
            </a:pPr>
            <a:r>
              <a:rPr lang="en-US" sz="1800" dirty="0" smtClean="0"/>
              <a:t>BPA was effective as of </a:t>
            </a:r>
            <a:r>
              <a:rPr lang="en-US" sz="1800" dirty="0" smtClean="0">
                <a:solidFill>
                  <a:srgbClr val="FFFF00"/>
                </a:solidFill>
              </a:rPr>
              <a:t>October 20, 2011 </a:t>
            </a:r>
            <a:r>
              <a:rPr lang="en-US" sz="1800" dirty="0" smtClean="0">
                <a:solidFill>
                  <a:schemeClr val="tx1">
                    <a:lumMod val="85000"/>
                  </a:schemeClr>
                </a:solidFill>
              </a:rPr>
              <a:t>(Board named as a responsible agency)</a:t>
            </a:r>
          </a:p>
          <a:p>
            <a:pPr>
              <a:spcBef>
                <a:spcPts val="1000"/>
              </a:spcBef>
            </a:pPr>
            <a:r>
              <a:rPr lang="en-US" sz="1800" dirty="0" smtClean="0"/>
              <a:t>RWQCB established the following deadlines:</a:t>
            </a:r>
          </a:p>
          <a:p>
            <a:pPr lvl="1">
              <a:spcBef>
                <a:spcPts val="400"/>
              </a:spcBef>
            </a:pPr>
            <a:r>
              <a:rPr lang="en-US" sz="1800" dirty="0" smtClean="0">
                <a:solidFill>
                  <a:srgbClr val="FFFF00"/>
                </a:solidFill>
              </a:rPr>
              <a:t>April 20, 2012 </a:t>
            </a:r>
            <a:r>
              <a:rPr lang="en-US" sz="1800" dirty="0" smtClean="0"/>
              <a:t>– letter stating the Board’s collaboration (submitted April 10, 2012)</a:t>
            </a:r>
          </a:p>
          <a:p>
            <a:pPr lvl="1">
              <a:spcBef>
                <a:spcPts val="400"/>
              </a:spcBef>
            </a:pPr>
            <a:r>
              <a:rPr lang="en-US" sz="1800" dirty="0" smtClean="0">
                <a:solidFill>
                  <a:srgbClr val="FFFF00"/>
                </a:solidFill>
              </a:rPr>
              <a:t>August 17, 2012</a:t>
            </a:r>
            <a:r>
              <a:rPr lang="en-US" sz="1800" dirty="0" smtClean="0"/>
              <a:t> – Workgroup Concept Proposal (submitted August 17, 2012)</a:t>
            </a:r>
          </a:p>
          <a:p>
            <a:pPr lvl="1">
              <a:spcBef>
                <a:spcPts val="400"/>
              </a:spcBef>
            </a:pPr>
            <a:r>
              <a:rPr lang="en-US" sz="1800" u="sng" dirty="0" smtClean="0">
                <a:solidFill>
                  <a:srgbClr val="FFC000"/>
                </a:solidFill>
              </a:rPr>
              <a:t>April 20, 2013 – Open Water Control Study Workplan (action requested today)</a:t>
            </a:r>
          </a:p>
          <a:p>
            <a:pPr lvl="1">
              <a:spcBef>
                <a:spcPts val="400"/>
              </a:spcBef>
            </a:pPr>
            <a:r>
              <a:rPr lang="en-US" sz="1800" dirty="0" smtClean="0">
                <a:solidFill>
                  <a:srgbClr val="FFFF00"/>
                </a:solidFill>
              </a:rPr>
              <a:t>August 20, 2013 </a:t>
            </a:r>
            <a:r>
              <a:rPr lang="en-US" sz="1800" dirty="0" smtClean="0"/>
              <a:t>– initiate  Control Study</a:t>
            </a:r>
          </a:p>
          <a:p>
            <a:pPr lvl="1">
              <a:spcBef>
                <a:spcPts val="400"/>
              </a:spcBef>
            </a:pPr>
            <a:r>
              <a:rPr lang="en-US" sz="1800" dirty="0" smtClean="0">
                <a:solidFill>
                  <a:srgbClr val="FFFF00"/>
                </a:solidFill>
              </a:rPr>
              <a:t>October 20, 2015 </a:t>
            </a:r>
            <a:r>
              <a:rPr lang="en-US" sz="1800" dirty="0" smtClean="0"/>
              <a:t>– submit Control Study Progress Report</a:t>
            </a:r>
          </a:p>
          <a:p>
            <a:pPr lvl="1">
              <a:spcBef>
                <a:spcPts val="400"/>
              </a:spcBef>
            </a:pPr>
            <a:r>
              <a:rPr lang="en-US" sz="1800" dirty="0" smtClean="0">
                <a:solidFill>
                  <a:srgbClr val="FFFF00"/>
                </a:solidFill>
              </a:rPr>
              <a:t>October 20, 2018 </a:t>
            </a:r>
            <a:r>
              <a:rPr lang="en-US" sz="1800" dirty="0" smtClean="0"/>
              <a:t>– submit Control Study Final Report</a:t>
            </a:r>
          </a:p>
        </p:txBody>
      </p:sp>
      <p:sp>
        <p:nvSpPr>
          <p:cNvPr id="5" name="Slide Number Placeholder 4"/>
          <p:cNvSpPr>
            <a:spLocks noGrp="1"/>
          </p:cNvSpPr>
          <p:nvPr>
            <p:ph type="sldNum" sz="quarter" idx="4"/>
          </p:nvPr>
        </p:nvSpPr>
        <p:spPr/>
        <p:txBody>
          <a:bodyPr/>
          <a:lstStyle/>
          <a:p>
            <a:fld id="{9F1FB2E3-2BB6-40B9-8235-D524E987E6E0}"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72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721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721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7219">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72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WORKPLAN ANALYSIS</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a:spcBef>
                <a:spcPts val="400"/>
              </a:spcBef>
              <a:buNone/>
              <a:defRPr/>
            </a:pPr>
            <a:r>
              <a:rPr lang="en-US" sz="1800" u="sng" dirty="0" smtClean="0">
                <a:solidFill>
                  <a:srgbClr val="FFC000"/>
                </a:solidFill>
              </a:rPr>
              <a:t>Objectives and Structure:</a:t>
            </a:r>
            <a:endParaRPr lang="en-US" sz="1800" dirty="0" smtClean="0"/>
          </a:p>
          <a:p>
            <a:pPr marL="401638" lvl="0" indent="-265113">
              <a:spcBef>
                <a:spcPts val="200"/>
              </a:spcBef>
            </a:pPr>
            <a:r>
              <a:rPr lang="en-US" sz="1800" dirty="0" smtClean="0"/>
              <a:t>The objective is to provide two working models, </a:t>
            </a:r>
          </a:p>
          <a:p>
            <a:pPr marL="721678" lvl="1" indent="-265113">
              <a:spcBef>
                <a:spcPts val="200"/>
              </a:spcBef>
            </a:pPr>
            <a:r>
              <a:rPr lang="en-US" sz="1800" dirty="0" smtClean="0"/>
              <a:t>one for the open waters of the Delta </a:t>
            </a:r>
          </a:p>
          <a:p>
            <a:pPr marL="721678" lvl="1" indent="-265113">
              <a:spcBef>
                <a:spcPts val="200"/>
              </a:spcBef>
            </a:pPr>
            <a:r>
              <a:rPr lang="en-US" sz="1800" dirty="0" smtClean="0"/>
              <a:t>and one for the Yolo Bypass, </a:t>
            </a:r>
          </a:p>
          <a:p>
            <a:pPr marL="401638" indent="-265113">
              <a:spcBef>
                <a:spcPts val="200"/>
              </a:spcBef>
            </a:pPr>
            <a:r>
              <a:rPr lang="en-US" sz="1800" dirty="0" smtClean="0"/>
              <a:t>to examine the impact on methylmercury supply of proposed operational changes in water management and flood conveyance  (field data/mechanistic modeling)</a:t>
            </a:r>
          </a:p>
          <a:p>
            <a:pPr marL="401638" lvl="0" indent="-265113">
              <a:spcBef>
                <a:spcPts val="1000"/>
              </a:spcBef>
              <a:buNone/>
            </a:pPr>
            <a:r>
              <a:rPr lang="en-US" sz="1800" u="sng" dirty="0" smtClean="0">
                <a:solidFill>
                  <a:srgbClr val="FFC000"/>
                </a:solidFill>
              </a:rPr>
              <a:t>Funding Obligations:</a:t>
            </a:r>
            <a:endParaRPr lang="en-US" sz="1800" dirty="0" smtClean="0"/>
          </a:p>
          <a:p>
            <a:pPr marL="401638" lvl="0" indent="-265113">
              <a:spcBef>
                <a:spcPts val="200"/>
              </a:spcBef>
            </a:pPr>
            <a:r>
              <a:rPr lang="en-US" sz="1800" dirty="0" smtClean="0">
                <a:solidFill>
                  <a:srgbClr val="FFFF00"/>
                </a:solidFill>
              </a:rPr>
              <a:t>There are no obligations outlined in this Workplan </a:t>
            </a:r>
            <a:r>
              <a:rPr lang="en-US" sz="1800" dirty="0" smtClean="0"/>
              <a:t>(further work is subject to funding)  </a:t>
            </a:r>
          </a:p>
          <a:p>
            <a:pPr marL="401638" lvl="0" indent="-265113">
              <a:spcBef>
                <a:spcPts val="200"/>
              </a:spcBef>
            </a:pPr>
            <a:r>
              <a:rPr lang="en-US" sz="1800" dirty="0" smtClean="0"/>
              <a:t>The Workplan is a framework for Phase 1 and 2 of the Control Studies</a:t>
            </a:r>
          </a:p>
          <a:p>
            <a:pPr>
              <a:spcBef>
                <a:spcPts val="1000"/>
              </a:spcBef>
              <a:buNone/>
              <a:defRPr/>
            </a:pPr>
            <a:r>
              <a:rPr lang="en-US" sz="1800" u="sng" dirty="0" smtClean="0">
                <a:solidFill>
                  <a:srgbClr val="FFC000"/>
                </a:solidFill>
              </a:rPr>
              <a:t>CVFPP Interaction with Water Quality:</a:t>
            </a:r>
            <a:endParaRPr lang="en-US" sz="1800" dirty="0" smtClean="0"/>
          </a:p>
          <a:p>
            <a:pPr marL="401638" lvl="0" indent="-265113">
              <a:spcBef>
                <a:spcPts val="200"/>
              </a:spcBef>
            </a:pPr>
            <a:r>
              <a:rPr lang="en-US" sz="1800" dirty="0" smtClean="0"/>
              <a:t>Flood protection is clearly paramount – “…in order to model mercury cycling, changes to the way that flood events are managed are unlikely to provide a feasible means of addressing elevated mercury levels </a:t>
            </a:r>
            <a:r>
              <a:rPr lang="en-US" sz="1800" dirty="0" smtClean="0">
                <a:solidFill>
                  <a:srgbClr val="FFFF00"/>
                </a:solidFill>
              </a:rPr>
              <a:t>because flood control is a public safety action that takes precedence over water quality</a:t>
            </a:r>
            <a:r>
              <a:rPr lang="en-US" sz="1800" dirty="0" smtClean="0"/>
              <a:t>.” </a:t>
            </a:r>
          </a:p>
          <a:p>
            <a:pPr>
              <a:spcBef>
                <a:spcPts val="1000"/>
              </a:spcBef>
              <a:buNone/>
              <a:defRPr/>
            </a:pPr>
            <a:r>
              <a:rPr lang="en-US" sz="1800" u="sng" dirty="0" smtClean="0">
                <a:solidFill>
                  <a:srgbClr val="FFC000"/>
                </a:solidFill>
              </a:rPr>
              <a:t>Cache Creek Settling Basin (CCSB):</a:t>
            </a:r>
            <a:endParaRPr lang="en-US" sz="1800" dirty="0" smtClean="0"/>
          </a:p>
          <a:p>
            <a:pPr marL="401638" lvl="0" indent="-265113">
              <a:spcBef>
                <a:spcPts val="200"/>
              </a:spcBef>
            </a:pPr>
            <a:r>
              <a:rPr lang="en-US" sz="1800" dirty="0" smtClean="0"/>
              <a:t>CCSB is subject to its own TMDL and is separate from this Workplan</a:t>
            </a:r>
            <a:endParaRPr lang="en-US" sz="1800" dirty="0" smtClean="0">
              <a:solidFill>
                <a:schemeClr val="tx1">
                  <a:lumMod val="85000"/>
                </a:schemeClr>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72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721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21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72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STAFF ANALYSIS</a:t>
            </a:r>
            <a:endParaRPr lang="en-US" dirty="0">
              <a:solidFill>
                <a:schemeClr val="tx1"/>
              </a:solidFill>
            </a:endParaRPr>
          </a:p>
        </p:txBody>
      </p:sp>
      <p:sp>
        <p:nvSpPr>
          <p:cNvPr id="21" name="Content Placeholder 2"/>
          <p:cNvSpPr>
            <a:spLocks noGrp="1"/>
          </p:cNvSpPr>
          <p:nvPr>
            <p:ph idx="1"/>
          </p:nvPr>
        </p:nvSpPr>
        <p:spPr>
          <a:xfrm>
            <a:off x="152400" y="1295400"/>
            <a:ext cx="8839200" cy="5181600"/>
          </a:xfrm>
        </p:spPr>
        <p:txBody>
          <a:bodyPr>
            <a:noAutofit/>
          </a:bodyPr>
          <a:lstStyle/>
          <a:p>
            <a:pPr lvl="0">
              <a:spcBef>
                <a:spcPts val="3200"/>
              </a:spcBef>
              <a:buNone/>
            </a:pPr>
            <a:r>
              <a:rPr lang="en-US" sz="1800" u="sng" dirty="0" smtClean="0">
                <a:solidFill>
                  <a:srgbClr val="FFC000"/>
                </a:solidFill>
              </a:rPr>
              <a:t>Staff is in agreement with the modeling effort proposed in the Workplan to better understand the mercury issues in the Delta and Yolo Bypass for the reasons below:  </a:t>
            </a:r>
          </a:p>
          <a:p>
            <a:pPr lvl="0">
              <a:spcBef>
                <a:spcPts val="3200"/>
              </a:spcBef>
            </a:pPr>
            <a:r>
              <a:rPr lang="en-US" sz="1800" dirty="0" smtClean="0"/>
              <a:t>There are no specifics known or feasible alternatives at this point to reduce methylmercury in open water </a:t>
            </a:r>
            <a:r>
              <a:rPr lang="en-US" sz="1800" dirty="0" smtClean="0">
                <a:solidFill>
                  <a:srgbClr val="FFFF00"/>
                </a:solidFill>
              </a:rPr>
              <a:t>that will not affect flood control </a:t>
            </a:r>
            <a:r>
              <a:rPr lang="en-US" sz="1800" dirty="0" smtClean="0">
                <a:solidFill>
                  <a:srgbClr val="FFFF00"/>
                </a:solidFill>
                <a:sym typeface="Wingdings" pitchFamily="2" charset="2"/>
              </a:rPr>
              <a:t></a:t>
            </a:r>
            <a:r>
              <a:rPr lang="en-US" sz="1800" dirty="0" smtClean="0">
                <a:solidFill>
                  <a:srgbClr val="FFFF00"/>
                </a:solidFill>
              </a:rPr>
              <a:t> </a:t>
            </a:r>
            <a:r>
              <a:rPr lang="en-US" sz="1800" dirty="0" smtClean="0"/>
              <a:t>the most practical direction from staff’s perspective is to produce a model and collect data  </a:t>
            </a:r>
          </a:p>
          <a:p>
            <a:pPr lvl="0">
              <a:spcBef>
                <a:spcPts val="3200"/>
              </a:spcBef>
            </a:pPr>
            <a:r>
              <a:rPr lang="en-US" sz="1800" dirty="0" smtClean="0"/>
              <a:t>This method </a:t>
            </a:r>
            <a:r>
              <a:rPr lang="en-US" sz="1800" dirty="0" smtClean="0">
                <a:solidFill>
                  <a:srgbClr val="FFFF00"/>
                </a:solidFill>
              </a:rPr>
              <a:t>will not impact flood control </a:t>
            </a:r>
            <a:r>
              <a:rPr lang="en-US" sz="1800" dirty="0" smtClean="0"/>
              <a:t>and staff is in support of an alternative that will meet our requirements of the DMCP and will not adversely impact the system </a:t>
            </a:r>
            <a:endParaRPr lang="en-US" sz="1700" dirty="0" smtClean="0">
              <a:solidFill>
                <a:srgbClr val="FFFF00"/>
              </a:solidFill>
              <a:sym typeface="Wingdings" pitchFamily="2" charset="2"/>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181600"/>
          </a:xfrm>
        </p:spPr>
        <p:txBody>
          <a:bodyPr>
            <a:normAutofit/>
          </a:bodyPr>
          <a:lstStyle/>
          <a:p>
            <a:pPr>
              <a:spcBef>
                <a:spcPts val="1800"/>
              </a:spcBef>
              <a:buNone/>
            </a:pPr>
            <a:r>
              <a:rPr lang="en-US" sz="1800" u="sng" dirty="0" smtClean="0">
                <a:solidFill>
                  <a:srgbClr val="FFC000"/>
                </a:solidFill>
              </a:rPr>
              <a:t>Cooperating Agencies:</a:t>
            </a:r>
          </a:p>
          <a:p>
            <a:pPr>
              <a:spcBef>
                <a:spcPts val="800"/>
              </a:spcBef>
            </a:pPr>
            <a:r>
              <a:rPr lang="en-US" sz="1800" dirty="0" smtClean="0"/>
              <a:t>California Central Valley Flood Protection Board (Board)</a:t>
            </a:r>
          </a:p>
          <a:p>
            <a:pPr>
              <a:spcBef>
                <a:spcPts val="800"/>
              </a:spcBef>
            </a:pPr>
            <a:r>
              <a:rPr lang="en-US" sz="1800" dirty="0" smtClean="0"/>
              <a:t>California Department of Water Resources (DWR)</a:t>
            </a:r>
          </a:p>
          <a:p>
            <a:pPr>
              <a:spcBef>
                <a:spcPts val="800"/>
              </a:spcBef>
            </a:pPr>
            <a:r>
              <a:rPr lang="en-US" sz="1800" dirty="0" smtClean="0"/>
              <a:t>California State Lands Commission (CSLC)</a:t>
            </a:r>
          </a:p>
          <a:p>
            <a:pPr>
              <a:spcBef>
                <a:spcPts val="800"/>
              </a:spcBef>
            </a:pPr>
            <a:r>
              <a:rPr lang="en-US" sz="1800" dirty="0" smtClean="0"/>
              <a:t>U.S. Army Corps of Engineers (USACE)</a:t>
            </a:r>
          </a:p>
          <a:p>
            <a:pPr>
              <a:spcBef>
                <a:spcPts val="800"/>
              </a:spcBef>
            </a:pPr>
            <a:r>
              <a:rPr lang="en-US" sz="1800" dirty="0" smtClean="0"/>
              <a:t>U.S. Bureau of Reclamation (USBR) </a:t>
            </a:r>
          </a:p>
          <a:p>
            <a:pPr>
              <a:spcBef>
                <a:spcPts val="5000"/>
              </a:spcBef>
              <a:buNone/>
            </a:pPr>
            <a:r>
              <a:rPr lang="en-US" sz="1800" u="sng" dirty="0" smtClean="0">
                <a:solidFill>
                  <a:srgbClr val="FFC000"/>
                </a:solidFill>
              </a:rPr>
              <a:t>Collaboration:</a:t>
            </a:r>
          </a:p>
          <a:p>
            <a:pPr>
              <a:spcBef>
                <a:spcPts val="800"/>
              </a:spcBef>
            </a:pPr>
            <a:r>
              <a:rPr lang="en-US" sz="1800" dirty="0" smtClean="0"/>
              <a:t>Management of the agencies listed above are concurrently reviewing the Draft Final Workplan to obtain respective approvals to send letters in support of the Workplan.  </a:t>
            </a:r>
          </a:p>
          <a:p>
            <a:pPr>
              <a:spcBef>
                <a:spcPts val="800"/>
              </a:spcBef>
            </a:pPr>
            <a:r>
              <a:rPr lang="en-US" sz="1800" dirty="0" smtClean="0"/>
              <a:t>agency staff collaboration throughout the process it is anticipated that the five cooperating agencies will meet the April 20, 2013 deadline to the RWQCB. </a:t>
            </a:r>
          </a:p>
          <a:p>
            <a:pPr>
              <a:spcBef>
                <a:spcPts val="800"/>
              </a:spcBef>
            </a:pPr>
            <a:r>
              <a:rPr lang="en-US" sz="1800" dirty="0" smtClean="0"/>
              <a:t>staff is prepared to continue its involvement throughout the process</a:t>
            </a:r>
            <a:r>
              <a:rPr lang="en-US" sz="1800" dirty="0" smtClean="0">
                <a:solidFill>
                  <a:srgbClr val="FFFF00"/>
                </a:solidFill>
              </a:rPr>
              <a:t>.</a:t>
            </a:r>
            <a:endParaRPr lang="en-US" sz="1800" dirty="0"/>
          </a:p>
        </p:txBody>
      </p:sp>
      <p:sp>
        <p:nvSpPr>
          <p:cNvPr id="2" name="Title 1"/>
          <p:cNvSpPr>
            <a:spLocks noGrp="1"/>
          </p:cNvSpPr>
          <p:nvPr>
            <p:ph type="title"/>
          </p:nvPr>
        </p:nvSpPr>
        <p:spPr/>
        <p:txBody>
          <a:bodyPr/>
          <a:lstStyle/>
          <a:p>
            <a:r>
              <a:rPr lang="en-US" dirty="0" smtClean="0">
                <a:solidFill>
                  <a:schemeClr val="tx1"/>
                </a:solidFill>
              </a:rPr>
              <a:t>AGENCY COLLABORATION</a:t>
            </a:r>
            <a:endParaRPr lang="en-US" dirty="0">
              <a:solidFill>
                <a:schemeClr val="tx1"/>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RECOMMENDATION</a:t>
            </a:r>
            <a:endParaRPr lang="en-US" dirty="0"/>
          </a:p>
        </p:txBody>
      </p:sp>
      <p:sp>
        <p:nvSpPr>
          <p:cNvPr id="3" name="Content Placeholder 2"/>
          <p:cNvSpPr>
            <a:spLocks noGrp="1"/>
          </p:cNvSpPr>
          <p:nvPr>
            <p:ph idx="1"/>
          </p:nvPr>
        </p:nvSpPr>
        <p:spPr/>
        <p:txBody>
          <a:bodyPr>
            <a:normAutofit/>
          </a:bodyPr>
          <a:lstStyle/>
          <a:p>
            <a:pPr>
              <a:spcBef>
                <a:spcPts val="1800"/>
              </a:spcBef>
              <a:buNone/>
            </a:pPr>
            <a:r>
              <a:rPr lang="en-US" sz="1800" u="sng" dirty="0" smtClean="0">
                <a:solidFill>
                  <a:srgbClr val="FFC000"/>
                </a:solidFill>
              </a:rPr>
              <a:t>Board Staff recommends that the Board</a:t>
            </a:r>
            <a:r>
              <a:rPr lang="en-US" sz="1800" dirty="0" smtClean="0">
                <a:solidFill>
                  <a:srgbClr val="FFC000"/>
                </a:solidFill>
              </a:rPr>
              <a:t>:</a:t>
            </a:r>
          </a:p>
          <a:p>
            <a:pPr lvl="0">
              <a:spcBef>
                <a:spcPts val="1800"/>
              </a:spcBef>
            </a:pPr>
            <a:r>
              <a:rPr lang="en-US" sz="1800" dirty="0" smtClean="0"/>
              <a:t>Delegate authority to sign a letter to the RWQCB expressing the Board’s support of the Workplan in substantially the form provided.</a:t>
            </a:r>
          </a:p>
        </p:txBody>
      </p:sp>
      <p:sp>
        <p:nvSpPr>
          <p:cNvPr id="5" name="Slide Number Placeholder 4"/>
          <p:cNvSpPr>
            <a:spLocks noGrp="1"/>
          </p:cNvSpPr>
          <p:nvPr>
            <p:ph type="sldNum" sz="quarter" idx="4"/>
          </p:nvPr>
        </p:nvSpPr>
        <p:spPr/>
        <p:txBody>
          <a:bodyPr/>
          <a:lstStyle/>
          <a:p>
            <a:fld id="{9F1FB2E3-2BB6-40B9-8235-D524E987E6E0}"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6699</TotalTime>
  <Words>820</Words>
  <Application>Microsoft Office PowerPoint</Application>
  <PresentationFormat>On-screen Show (4:3)</PresentationFormat>
  <Paragraphs>115</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Open Water Workgroup  Methylmercury Open Water Control Study Workplan  March 22, 2013</vt:lpstr>
      <vt:lpstr>BOARD ACTION</vt:lpstr>
      <vt:lpstr>PROJECT LOCATION</vt:lpstr>
      <vt:lpstr>WORKPLAN</vt:lpstr>
      <vt:lpstr>BACKGROUND</vt:lpstr>
      <vt:lpstr>WORKPLAN ANALYSIS</vt:lpstr>
      <vt:lpstr>STAFF ANALYSIS</vt:lpstr>
      <vt:lpstr>AGENCY COLLABORATION</vt:lpstr>
      <vt:lpstr>STAFF RECOMMENDATION</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CVFPB</cp:lastModifiedBy>
  <cp:revision>740</cp:revision>
  <dcterms:created xsi:type="dcterms:W3CDTF">2010-03-04T17:56:25Z</dcterms:created>
  <dcterms:modified xsi:type="dcterms:W3CDTF">2013-03-22T17:16:32Z</dcterms:modified>
</cp:coreProperties>
</file>