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9" r:id="rId3"/>
    <p:sldId id="287" r:id="rId4"/>
    <p:sldId id="295" r:id="rId5"/>
    <p:sldId id="261" r:id="rId6"/>
    <p:sldId id="294" r:id="rId7"/>
    <p:sldId id="292" r:id="rId8"/>
    <p:sldId id="260" r:id="rId9"/>
    <p:sldId id="271" r:id="rId10"/>
    <p:sldId id="272" r:id="rId11"/>
    <p:sldId id="29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87F"/>
    <a:srgbClr val="004A82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55621" autoAdjust="0"/>
  </p:normalViewPr>
  <p:slideViewPr>
    <p:cSldViewPr>
      <p:cViewPr>
        <p:scale>
          <a:sx n="70" d="100"/>
          <a:sy n="70" d="100"/>
        </p:scale>
        <p:origin x="-22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3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856D5F4-9395-49C0-861E-A89CC01420B1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5A239C40-2B83-4938-A673-52505255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6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FDB1EA0-47C7-4CEE-8CB5-FFFCA7020C6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0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6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8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9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8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>
                <a:latin typeface="Calibri" pitchFamily="34" charset="0"/>
              </a:rPr>
              <a:t/>
            </a:r>
            <a:br>
              <a:rPr lang="en-US" altLang="en-US" sz="4000" b="1" dirty="0">
                <a:latin typeface="Calibri" pitchFamily="34" charset="0"/>
              </a:rPr>
            </a:br>
            <a:endParaRPr lang="en-US" altLang="en-US" sz="4000" b="1" dirty="0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 dirty="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3"/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MMRP%20from%2082611Item8D_StaffReportw_attachments-3.pdf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SR%20from%2082611Item8D_StaffReportw_attachment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Reso%20from%2082611Item8D_StaffReportw_attachments-2.pdf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5600699" y="6543604"/>
            <a:ext cx="723899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5" action="ppaction://hlinkfile"/>
              </a:rPr>
              <a:t>RESO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191124" y="6543605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6" action="ppaction://hlinkfile"/>
              </a:rPr>
              <a:t>SR</a:t>
            </a:r>
            <a:r>
              <a:rPr lang="en-US" sz="1400" b="1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400" b="1" baseline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 Agenda Item No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7C</a:t>
            </a:r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010400" y="6543603"/>
            <a:ext cx="6477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file"/>
              </a:rPr>
              <a:t>FIND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57925" y="6543604"/>
            <a:ext cx="838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file"/>
              </a:rPr>
              <a:t>EIS/EIR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581900" y="6543602"/>
            <a:ext cx="838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file"/>
              </a:rPr>
              <a:t>MMRP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305800" y="6543601"/>
            <a:ext cx="6858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6" action="ppaction://hlinkfile"/>
              </a:rPr>
              <a:t>NOD</a:t>
            </a:r>
            <a:endParaRPr lang="en-US" sz="1400" b="1" baseline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Folsom Dam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Modification Project Approach Channel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Agenda Item 7C : Resolution 2013-04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> March 22, 2013</a:t>
            </a:r>
            <a:endParaRPr lang="en-US" sz="3200" b="1" cap="none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7620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all" spc="0" normalizeH="0" baseline="0" noProof="0" dirty="0" smtClean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055027" cy="5212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758462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BOARD ACTION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FF9900"/>
                </a:solidFill>
                <a:latin typeface="Calibri" pitchFamily="34" charset="0"/>
              </a:rPr>
              <a:t>Consider approval of Resolution No. 2013-04 to: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Certify </a:t>
            </a:r>
            <a:r>
              <a:rPr lang="en-US" sz="2800" dirty="0"/>
              <a:t>the Supplemental Environmental </a:t>
            </a:r>
            <a:r>
              <a:rPr lang="en-US" sz="2800" dirty="0" smtClean="0"/>
              <a:t>Impact Statement </a:t>
            </a:r>
            <a:r>
              <a:rPr lang="en-US" sz="2800" dirty="0"/>
              <a:t>&amp; Environmental Impact </a:t>
            </a:r>
            <a:r>
              <a:rPr lang="en-US" sz="2800" dirty="0" smtClean="0"/>
              <a:t>Report</a:t>
            </a:r>
            <a:endParaRPr lang="en-US" sz="2800" dirty="0"/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Adopt </a:t>
            </a:r>
            <a:r>
              <a:rPr lang="en-US" sz="2800" dirty="0"/>
              <a:t>the </a:t>
            </a:r>
            <a:r>
              <a:rPr lang="en-US" sz="2800" dirty="0" smtClean="0"/>
              <a:t>Findings</a:t>
            </a:r>
            <a:endParaRPr lang="en-US" sz="2800" dirty="0"/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Adopt </a:t>
            </a:r>
            <a:r>
              <a:rPr lang="en-US" sz="2800" dirty="0"/>
              <a:t>the Mitigation Monitoring </a:t>
            </a:r>
            <a:r>
              <a:rPr lang="en-US" sz="2800" dirty="0" smtClean="0"/>
              <a:t>Plan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Approve </a:t>
            </a:r>
            <a:r>
              <a:rPr lang="en-US" sz="2800" dirty="0"/>
              <a:t>project design </a:t>
            </a:r>
            <a:r>
              <a:rPr lang="en-US" sz="2800" dirty="0" smtClean="0"/>
              <a:t>refinements</a:t>
            </a:r>
            <a:endParaRPr lang="en-US" sz="2800" dirty="0"/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Delegate </a:t>
            </a:r>
            <a:r>
              <a:rPr lang="en-US" sz="2800" dirty="0"/>
              <a:t>authority to Executive Officer to execute Notice of </a:t>
            </a:r>
            <a:r>
              <a:rPr lang="en-US" sz="2800" dirty="0" smtClean="0"/>
              <a:t>Determination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733924" y="1219200"/>
            <a:ext cx="4259263" cy="51054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Folsom Dam </a:t>
            </a:r>
            <a:r>
              <a:rPr lang="en-US" sz="2800" u="sng" dirty="0" smtClean="0">
                <a:solidFill>
                  <a:srgbClr val="FF9900"/>
                </a:solidFill>
                <a:latin typeface="Calibri" pitchFamily="34" charset="0"/>
              </a:rPr>
              <a:t>&amp;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Reservoir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Within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the city of Folsom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2600" dirty="0">
                <a:latin typeface="Calibri" pitchFamily="34" charset="0"/>
              </a:rPr>
              <a:t>2</a:t>
            </a:r>
            <a:r>
              <a:rPr lang="en-US" sz="2600" baseline="0" dirty="0" smtClean="0">
                <a:latin typeface="Calibri" pitchFamily="34" charset="0"/>
              </a:rPr>
              <a:t>0 miles northeast of the city</a:t>
            </a:r>
            <a:r>
              <a:rPr lang="en-US" sz="2600" dirty="0" smtClean="0">
                <a:latin typeface="Calibri" pitchFamily="34" charset="0"/>
              </a:rPr>
              <a:t> of</a:t>
            </a:r>
            <a:r>
              <a:rPr lang="en-US" sz="2600" baseline="0" dirty="0" smtClean="0">
                <a:latin typeface="Calibri" pitchFamily="34" charset="0"/>
              </a:rPr>
              <a:t> Sacramento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26" name="Picture 2" descr="S:\USACE Projects\03 Folsom Dam Modifications Project-JFP\7. Permits and Environmental Docs\EA Stoplight doc and attachments\CVFPB package 9-28-2012\PPT\Pictures\plat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835" r="38260" b="14635"/>
          <a:stretch/>
        </p:blipFill>
        <p:spPr bwMode="auto">
          <a:xfrm>
            <a:off x="321231" y="1219200"/>
            <a:ext cx="4222194" cy="44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r>
              <a:rPr lang="en-US" dirty="0" smtClean="0"/>
              <a:t>PROJECT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 RENDERING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758462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The </a:t>
            </a:r>
            <a:r>
              <a:rPr lang="en-US" sz="3200" dirty="0"/>
              <a:t>Joint Federal Project was authorized congressionally by the Water Resources Development Act of 1999 (JFP) and by State Water Code Section 12670.14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The </a:t>
            </a:r>
            <a:r>
              <a:rPr lang="en-US" sz="3200" dirty="0"/>
              <a:t>Final Folsom Dam Safety and Flood Damage Reduction Environmental Impact Statement/ Environmental Impact Report (FEIS/EIR) was </a:t>
            </a:r>
            <a:r>
              <a:rPr lang="en-US" sz="3200" dirty="0" smtClean="0"/>
              <a:t>approved and certified by the Board in </a:t>
            </a:r>
            <a:r>
              <a:rPr lang="en-US" sz="3200" dirty="0"/>
              <a:t>July 2007 (</a:t>
            </a:r>
            <a:r>
              <a:rPr lang="en-US" sz="3200" dirty="0" smtClean="0"/>
              <a:t>Reclamation/CVFPB </a:t>
            </a:r>
            <a:r>
              <a:rPr lang="en-US" sz="3200" dirty="0"/>
              <a:t>2007)</a:t>
            </a:r>
          </a:p>
          <a:p>
            <a:pPr marL="137160" indent="0"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This Supplemental Environmental Impact Statement/ Environmental Impact Report SEIS/EIR (State Clearing House No. 2012072039) was circulated for </a:t>
            </a:r>
            <a:r>
              <a:rPr lang="en-US" sz="3200" dirty="0" smtClean="0"/>
              <a:t>45-day </a:t>
            </a:r>
            <a:r>
              <a:rPr lang="en-US" sz="3200" dirty="0"/>
              <a:t>public and agency review from July 25 to September 10, </a:t>
            </a:r>
            <a:r>
              <a:rPr lang="en-US" sz="3200" dirty="0" smtClean="0"/>
              <a:t>2012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During public review</a:t>
            </a:r>
            <a:r>
              <a:rPr lang="en-US" sz="3200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SEIS/EIR was posted </a:t>
            </a:r>
            <a:r>
              <a:rPr lang="en-US" sz="3200" dirty="0">
                <a:solidFill>
                  <a:schemeClr val="tx1"/>
                </a:solidFill>
              </a:rPr>
              <a:t>on the Board </a:t>
            </a: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dirty="0">
                <a:solidFill>
                  <a:schemeClr val="tx1"/>
                </a:solidFill>
              </a:rPr>
              <a:t>USACE </a:t>
            </a:r>
            <a:r>
              <a:rPr lang="en-US" sz="3200" dirty="0" smtClean="0">
                <a:solidFill>
                  <a:schemeClr val="tx1"/>
                </a:solidFill>
              </a:rPr>
              <a:t>websites</a:t>
            </a:r>
            <a:endParaRPr lang="en-US" sz="32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Agency and Public comments were solicited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Two public workshops were held on August 23, </a:t>
            </a:r>
            <a:r>
              <a:rPr lang="en-US" sz="3200" dirty="0" smtClean="0">
                <a:solidFill>
                  <a:schemeClr val="tx1"/>
                </a:solidFill>
              </a:rPr>
              <a:t>2012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dirty="0" smtClean="0"/>
              <a:t>Responses </a:t>
            </a:r>
            <a:r>
              <a:rPr lang="en-US" sz="3200" dirty="0"/>
              <a:t>and comments received </a:t>
            </a:r>
            <a:r>
              <a:rPr lang="en-US" sz="3200" dirty="0" smtClean="0"/>
              <a:t>and incorporated </a:t>
            </a:r>
            <a:r>
              <a:rPr lang="en-US" sz="3200" dirty="0"/>
              <a:t>into this Final SEIS/EIR</a:t>
            </a:r>
          </a:p>
          <a:p>
            <a:pPr marL="137160" indent="0"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spcAft>
                <a:spcPts val="600"/>
              </a:spcAft>
              <a:buNone/>
            </a:pPr>
            <a:r>
              <a:rPr lang="en-US" sz="3200" dirty="0"/>
              <a:t>Refinements to project design and operations have necessitated further environmental analysis and </a:t>
            </a:r>
            <a:r>
              <a:rPr lang="en-US" sz="3200" dirty="0" smtClean="0"/>
              <a:t>documentation. These </a:t>
            </a:r>
            <a:r>
              <a:rPr lang="en-US" sz="3200" dirty="0"/>
              <a:t>refinements </a:t>
            </a:r>
            <a:r>
              <a:rPr lang="en-US" sz="3200" dirty="0" smtClean="0"/>
              <a:t>consist </a:t>
            </a:r>
            <a:r>
              <a:rPr lang="en-US" sz="3200" dirty="0"/>
              <a:t>of: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Temporary Cutoff Wall </a:t>
            </a:r>
            <a:r>
              <a:rPr lang="en-US" sz="3200" dirty="0"/>
              <a:t>or </a:t>
            </a:r>
            <a:r>
              <a:rPr lang="en-US" sz="3200" dirty="0" smtClean="0"/>
              <a:t>Cofferdam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Haul </a:t>
            </a:r>
            <a:r>
              <a:rPr lang="en-US" sz="3200" dirty="0"/>
              <a:t>Road </a:t>
            </a:r>
            <a:r>
              <a:rPr lang="en-US" sz="3200" dirty="0" smtClean="0"/>
              <a:t>Embankment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Approach Channel Excavation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Approach Channel Concrete Slab and Walls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Hydraulic Spur Dike Construction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Material </a:t>
            </a:r>
            <a:r>
              <a:rPr lang="en-US" sz="3200" dirty="0"/>
              <a:t>Stockpiling and </a:t>
            </a:r>
            <a:r>
              <a:rPr lang="en-US" sz="3200" dirty="0" smtClean="0"/>
              <a:t>Disposal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Temporary Trans-load Facility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Temporary Staging Areas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Temporary Concrete Batch Plant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Temporary Rock Crusher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09098"/>
            <a:ext cx="8686800" cy="515420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3200" u="sng" dirty="0" smtClean="0">
                <a:solidFill>
                  <a:srgbClr val="FF9900"/>
                </a:solidFill>
              </a:rPr>
              <a:t>Approving Resolution </a:t>
            </a:r>
            <a:r>
              <a:rPr lang="en-US" sz="3200" u="sng" dirty="0">
                <a:solidFill>
                  <a:srgbClr val="FF9900"/>
                </a:solidFill>
              </a:rPr>
              <a:t>No. </a:t>
            </a:r>
            <a:r>
              <a:rPr lang="en-US" sz="3200" u="sng" dirty="0" smtClean="0">
                <a:solidFill>
                  <a:srgbClr val="FF9900"/>
                </a:solidFill>
              </a:rPr>
              <a:t>2013-04</a:t>
            </a:r>
            <a:endParaRPr lang="en-US" sz="3200" u="sng" dirty="0">
              <a:solidFill>
                <a:srgbClr val="FF9900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Certifying </a:t>
            </a:r>
            <a:r>
              <a:rPr lang="en-US" sz="2800" dirty="0"/>
              <a:t>the Supplemental Environmental </a:t>
            </a:r>
            <a:r>
              <a:rPr lang="en-US" sz="2800" dirty="0" smtClean="0"/>
              <a:t>Impact Statement &amp; </a:t>
            </a:r>
            <a:r>
              <a:rPr lang="en-US" sz="2800" dirty="0"/>
              <a:t>Environmental Impact </a:t>
            </a:r>
            <a:r>
              <a:rPr lang="en-US" sz="2800" dirty="0" smtClean="0"/>
              <a:t>Report</a:t>
            </a:r>
            <a:endParaRPr lang="en-US" sz="2800" dirty="0"/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Adopting </a:t>
            </a:r>
            <a:r>
              <a:rPr lang="en-US" sz="2800" dirty="0"/>
              <a:t>the </a:t>
            </a:r>
            <a:r>
              <a:rPr lang="en-US" sz="2800" dirty="0" smtClean="0"/>
              <a:t>Findings</a:t>
            </a:r>
            <a:endParaRPr lang="en-US" sz="2800" dirty="0"/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Adopting </a:t>
            </a:r>
            <a:r>
              <a:rPr lang="en-US" sz="2800" dirty="0"/>
              <a:t>the Mitigation Monitoring </a:t>
            </a:r>
            <a:r>
              <a:rPr lang="en-US" sz="2800" dirty="0" smtClean="0"/>
              <a:t>Plan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/>
              <a:t>Approving project design </a:t>
            </a:r>
            <a:r>
              <a:rPr lang="en-US" sz="2800" dirty="0" smtClean="0"/>
              <a:t>refinements</a:t>
            </a:r>
            <a:endParaRPr lang="en-US" sz="2800" dirty="0"/>
          </a:p>
          <a:p>
            <a:pPr>
              <a:spcBef>
                <a:spcPts val="1800"/>
              </a:spcBef>
              <a:defRPr/>
            </a:pPr>
            <a:r>
              <a:rPr lang="en-US" sz="2800" dirty="0" smtClean="0"/>
              <a:t>Delegating </a:t>
            </a:r>
            <a:r>
              <a:rPr lang="en-US" sz="2800" dirty="0"/>
              <a:t>authority to Executive Officer to execute Notice of </a:t>
            </a:r>
            <a:r>
              <a:rPr lang="en-US" sz="2800" dirty="0" smtClean="0"/>
              <a:t>Determination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330</Words>
  <Application>Microsoft Office PowerPoint</Application>
  <PresentationFormat>On-screen Show (4:3)</PresentationFormat>
  <Paragraphs>64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Folsom Dam Modification Project Approach Channel  Agenda Item 7C : Resolution 2013-04  March 22, 2013</vt:lpstr>
      <vt:lpstr>BOARD ACTION</vt:lpstr>
      <vt:lpstr>PROJECT LOCATION</vt:lpstr>
      <vt:lpstr>FUTURE PROJECT RENDERING</vt:lpstr>
      <vt:lpstr>PROJECT BACKGROUND</vt:lpstr>
      <vt:lpstr>PROJECT BACKGROUND</vt:lpstr>
      <vt:lpstr>PROJECT BACKGROUND</vt:lpstr>
      <vt:lpstr>PROJECT MAP</vt:lpstr>
      <vt:lpstr>STAFF RECOMMENDATION</vt:lpstr>
      <vt:lpstr>QUESTIONS?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zwright</cp:lastModifiedBy>
  <cp:revision>136</cp:revision>
  <dcterms:created xsi:type="dcterms:W3CDTF">2010-03-04T17:56:25Z</dcterms:created>
  <dcterms:modified xsi:type="dcterms:W3CDTF">2013-03-21T22:29:03Z</dcterms:modified>
</cp:coreProperties>
</file>