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58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>
                <a:alpha val="0"/>
              </a:srgbClr>
            </a:gs>
            <a:gs pos="50000">
              <a:srgbClr val="9CB86E"/>
            </a:gs>
            <a:gs pos="100000">
              <a:srgbClr val="156B13"/>
            </a:gs>
          </a:gsLst>
          <a:lin ang="4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1DF90-57EB-4456-BFBF-4C730BBAB302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3D291-7A80-46E9-84D9-F98F3A55A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contrast="12000"/>
          </a:blip>
          <a:srcRect/>
          <a:stretch>
            <a:fillRect/>
          </a:stretch>
        </p:blipFill>
        <p:spPr bwMode="auto">
          <a:xfrm>
            <a:off x="-685800" y="0"/>
            <a:ext cx="1094337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63500" algn="l" rotWithShape="0">
                    <a:schemeClr val="bg1">
                      <a:alpha val="75000"/>
                    </a:schemeClr>
                  </a:outerShdw>
                </a:effectLst>
              </a:rPr>
              <a:t>Department of Water Resources 2013-14 Legislative Update</a:t>
            </a:r>
            <a:endParaRPr 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38100" dist="63500" algn="l" rotWithShape="0">
                  <a:schemeClr val="bg1">
                    <a:alpha val="75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86400"/>
            <a:ext cx="6400800" cy="914400"/>
          </a:xfrm>
        </p:spPr>
        <p:txBody>
          <a:bodyPr>
            <a:normAutofit fontScale="77500" lnSpcReduction="20000"/>
          </a:bodyPr>
          <a:lstStyle/>
          <a:p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63500" algn="l" rotWithShape="0">
                    <a:schemeClr val="bg1">
                      <a:alpha val="75000"/>
                    </a:schemeClr>
                  </a:outerShdw>
                </a:effectLst>
              </a:rPr>
              <a:t>Central Valley Flood Protection Board</a:t>
            </a:r>
            <a:endParaRPr lang="en-US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38100" dist="63500" algn="l" rotWithShape="0">
                  <a:schemeClr val="bg1">
                    <a:alpha val="75000"/>
                  </a:schemeClr>
                </a:outerShdw>
              </a:effectLst>
            </a:endParaRPr>
          </a:p>
          <a:p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63500" algn="l" rotWithShape="0">
                    <a:schemeClr val="bg1">
                      <a:alpha val="75000"/>
                    </a:schemeClr>
                  </a:outerShdw>
                </a:effectLst>
              </a:rPr>
              <a:t>May 10, </a:t>
            </a:r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63500" algn="l" rotWithShape="0">
                    <a:schemeClr val="bg1">
                      <a:alpha val="75000"/>
                    </a:schemeClr>
                  </a:outerShdw>
                </a:effectLst>
              </a:rPr>
              <a:t>2013</a:t>
            </a:r>
            <a:endParaRPr lang="en-US" sz="2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38100" dist="63500" algn="l" rotWithShape="0">
                  <a:schemeClr val="bg1">
                    <a:alpha val="75000"/>
                  </a:schemeClr>
                </a:outerShdw>
              </a:effectLst>
            </a:endParaRPr>
          </a:p>
        </p:txBody>
      </p:sp>
      <p:pic>
        <p:nvPicPr>
          <p:cNvPr id="4" name="Picture 6" descr="DWR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2209800"/>
            <a:ext cx="2613025" cy="2613025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2013-14 Legislative Calendar</a:t>
            </a:r>
            <a:endParaRPr lang="en-US" sz="40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25963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strike="sngStrike" dirty="0" smtClean="0">
                <a:solidFill>
                  <a:srgbClr val="FF0000"/>
                </a:solidFill>
              </a:rPr>
              <a:t>January </a:t>
            </a:r>
            <a:r>
              <a:rPr lang="en-US" sz="2200" strike="sngStrike" dirty="0">
                <a:solidFill>
                  <a:srgbClr val="FF0000"/>
                </a:solidFill>
              </a:rPr>
              <a:t>7 – Legislature reconvened</a:t>
            </a:r>
          </a:p>
          <a:p>
            <a:pPr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strike="sngStrike" dirty="0">
                <a:solidFill>
                  <a:srgbClr val="FF0000"/>
                </a:solidFill>
              </a:rPr>
              <a:t>January 10 – Budget submitted by Governor Brown</a:t>
            </a:r>
          </a:p>
          <a:p>
            <a:pPr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strike="sngStrike" dirty="0">
                <a:solidFill>
                  <a:srgbClr val="FF0000"/>
                </a:solidFill>
              </a:rPr>
              <a:t>February 22 – Last day to introduce bills</a:t>
            </a:r>
          </a:p>
          <a:p>
            <a:pPr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strike="sngStrike" dirty="0">
                <a:solidFill>
                  <a:srgbClr val="FF0000"/>
                </a:solidFill>
              </a:rPr>
              <a:t>May 3 </a:t>
            </a:r>
            <a:r>
              <a:rPr lang="en-US" sz="2200" dirty="0"/>
              <a:t>/ </a:t>
            </a:r>
            <a:r>
              <a:rPr lang="en-US" sz="2200" dirty="0" smtClean="0">
                <a:effectLst>
                  <a:outerShdw blurRad="50800" dist="38100" dir="16740000" rotWithShape="0">
                    <a:schemeClr val="bg1">
                      <a:lumMod val="95000"/>
                      <a:alpha val="40000"/>
                    </a:schemeClr>
                  </a:outerShdw>
                </a:effectLst>
              </a:rPr>
              <a:t>May 10 </a:t>
            </a:r>
            <a:r>
              <a:rPr lang="en-US" sz="2200" dirty="0">
                <a:effectLst>
                  <a:outerShdw blurRad="50800" dist="38100" dir="16740000" rotWithShape="0">
                    <a:schemeClr val="bg1">
                      <a:lumMod val="95000"/>
                      <a:alpha val="40000"/>
                    </a:schemeClr>
                  </a:outerShdw>
                </a:effectLst>
              </a:rPr>
              <a:t>– Policy committee deadline (fiscal/non-fiscal bills)</a:t>
            </a:r>
          </a:p>
          <a:p>
            <a:pPr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dirty="0">
                <a:effectLst>
                  <a:outerShdw blurRad="50800" dist="38100" dir="16740000" rotWithShape="0">
                    <a:schemeClr val="bg1">
                      <a:lumMod val="95000"/>
                      <a:alpha val="40000"/>
                    </a:schemeClr>
                  </a:outerShdw>
                </a:effectLst>
              </a:rPr>
              <a:t>May 24 – Fiscal committee deadline</a:t>
            </a:r>
          </a:p>
          <a:p>
            <a:pPr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dirty="0">
                <a:effectLst>
                  <a:outerShdw blurRad="50800" dist="38100" dir="16740000" rotWithShape="0">
                    <a:schemeClr val="bg1">
                      <a:lumMod val="95000"/>
                      <a:alpha val="40000"/>
                    </a:schemeClr>
                  </a:outerShdw>
                </a:effectLst>
              </a:rPr>
              <a:t>May 31 – Deadline to pass bills out of the house of origin</a:t>
            </a:r>
          </a:p>
          <a:p>
            <a:pPr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dirty="0">
                <a:effectLst>
                  <a:outerShdw blurRad="50800" dist="38100" dir="16740000" rotWithShape="0">
                    <a:schemeClr val="bg1">
                      <a:lumMod val="95000"/>
                      <a:alpha val="40000"/>
                    </a:schemeClr>
                  </a:outerShdw>
                </a:effectLst>
              </a:rPr>
              <a:t>July 12 / August 16 – Second house policy deadline (Assembly/Senate)</a:t>
            </a:r>
          </a:p>
          <a:p>
            <a:pPr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dirty="0">
                <a:effectLst>
                  <a:outerShdw blurRad="50800" dist="38100" dir="16740000" rotWithShape="0">
                    <a:schemeClr val="bg1">
                      <a:lumMod val="95000"/>
                      <a:alpha val="40000"/>
                    </a:schemeClr>
                  </a:outerShdw>
                </a:effectLst>
              </a:rPr>
              <a:t>August 30 – Second house fiscal deadline</a:t>
            </a:r>
          </a:p>
          <a:p>
            <a:pPr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dirty="0">
                <a:effectLst>
                  <a:outerShdw blurRad="50800" dist="38100" dir="16740000" rotWithShape="0">
                    <a:schemeClr val="bg1">
                      <a:lumMod val="95000"/>
                      <a:alpha val="40000"/>
                    </a:schemeClr>
                  </a:outerShdw>
                </a:effectLst>
              </a:rPr>
              <a:t>September 13 – Last day to pass bills for </a:t>
            </a:r>
            <a:r>
              <a:rPr lang="en-US" sz="2200" dirty="0" smtClean="0">
                <a:effectLst>
                  <a:outerShdw blurRad="50800" dist="38100" dir="16740000" rotWithShape="0">
                    <a:schemeClr val="bg1">
                      <a:lumMod val="95000"/>
                      <a:alpha val="40000"/>
                    </a:schemeClr>
                  </a:outerShdw>
                </a:effectLst>
              </a:rPr>
              <a:t>2013</a:t>
            </a:r>
            <a:endParaRPr lang="en-US" sz="2200" dirty="0">
              <a:effectLst>
                <a:outerShdw blurRad="50800" dist="38100" dir="16740000" rotWithShape="0">
                  <a:schemeClr val="bg1">
                    <a:lumMod val="95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Pending Legislation</a:t>
            </a:r>
            <a:endParaRPr lang="en-US" sz="40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848600" cy="533399"/>
          </a:xfrm>
        </p:spPr>
        <p:txBody>
          <a:bodyPr>
            <a:noAutofit/>
          </a:bodyPr>
          <a:lstStyle/>
          <a:p>
            <a:pPr marL="0" indent="0" algn="ctr" defTabSz="457200">
              <a:buNone/>
            </a:pPr>
            <a:r>
              <a:rPr lang="en-US" sz="1800" b="1" dirty="0" smtClean="0"/>
              <a:t>CEQA</a:t>
            </a:r>
          </a:p>
          <a:p>
            <a:pPr marL="0" indent="0" defTabSz="457200">
              <a:buNone/>
            </a:pPr>
            <a:endParaRPr lang="en-US" sz="18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2286000"/>
            <a:ext cx="7848600" cy="3657600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AB 37 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Perea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 – Preparation of Record of Proceedings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SB 731 (Steinberg) – Renewable Energy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AB 543 (Campos) – CEQA: Translation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AB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953 (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Ammiano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 – Human Impacts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baseline="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SB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 436 Jackson) – Scoping Meetings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SB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633 (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Pavley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 – EIR Update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baseline="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SB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 617 (Evans) – CEQA Notices and Records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SB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754 (Evans) – EIR: Lead Agency Preparation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baseline="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AB 51 (</a:t>
            </a:r>
            <a:r>
              <a:rPr lang="en-US" sz="2000" baseline="0" dirty="0" err="1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Gatto</a:t>
            </a:r>
            <a:r>
              <a:rPr lang="en-US" sz="2000" baseline="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) – CEQA: Impacts on Native American Sacred Sites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362200"/>
            <a:ext cx="8153400" cy="3657600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SB 753 (Steinberg) – Central Valley Flood Protection Board: encroachments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AB 1259 (Olsen)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– Sacramento-San Joaquin Valley: urban level of protection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baseline="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AB 242 (Dickinson)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 – Infrastructure Financing Districts</a:t>
            </a:r>
          </a:p>
          <a:p>
            <a:pPr lvl="0" defTabSz="457200">
              <a:spcAft>
                <a:spcPts val="600"/>
              </a:spcAft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AB 229 (Perez) - 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Infrastructure 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and Revitalization Financing Districts</a:t>
            </a:r>
          </a:p>
          <a:p>
            <a:pPr lvl="0" defTabSz="457200">
              <a:spcAft>
                <a:spcPts val="600"/>
              </a:spcAft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SB 33 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Wolk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 - 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Infrastructure Financing 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Districts: voter approval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848600" cy="533399"/>
          </a:xfrm>
        </p:spPr>
        <p:txBody>
          <a:bodyPr>
            <a:noAutofit/>
          </a:bodyPr>
          <a:lstStyle/>
          <a:p>
            <a:pPr marL="0" indent="0" algn="ctr" defTabSz="457200">
              <a:buNone/>
            </a:pPr>
            <a:r>
              <a:rPr lang="en-US" sz="1800" b="1" dirty="0" smtClean="0"/>
              <a:t>Flood Protection / Infrastructure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0" y="457200"/>
            <a:ext cx="609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Pending Legislation</a:t>
            </a:r>
            <a:endParaRPr lang="en-US" sz="40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Pending Legislation</a:t>
            </a:r>
            <a:endParaRPr lang="en-US" sz="2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848600" cy="533399"/>
          </a:xfrm>
        </p:spPr>
        <p:txBody>
          <a:bodyPr>
            <a:noAutofit/>
          </a:bodyPr>
          <a:lstStyle/>
          <a:p>
            <a:pPr marL="0" indent="0" algn="ctr" defTabSz="457200">
              <a:buNone/>
            </a:pPr>
            <a:r>
              <a:rPr lang="en-US" sz="1800" b="1" dirty="0" smtClean="0"/>
              <a:t>2014 Water Bond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362200"/>
            <a:ext cx="8153400" cy="2438400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baseline="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AB 142 (</a:t>
            </a:r>
            <a:r>
              <a:rPr lang="en-US" sz="2000" baseline="0" dirty="0" err="1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Cmte</a:t>
            </a:r>
            <a:r>
              <a:rPr lang="en-US" sz="2000" baseline="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. on Water, Parks &amp; Wildlife)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 – Water Resources: infrastructure</a:t>
            </a:r>
          </a:p>
          <a:p>
            <a:pPr lvl="0" defTabSz="457200">
              <a:spcAft>
                <a:spcPts val="600"/>
              </a:spcAft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AB 295 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(</a:t>
            </a:r>
            <a:r>
              <a:rPr lang="en-US" sz="2000" dirty="0" err="1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Cmte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. on Water, Parks &amp; Wildlife) – Water 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Supply: 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infrastructure</a:t>
            </a:r>
            <a:endParaRPr lang="en-US" sz="2000" dirty="0" smtClean="0"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</a:endParaRPr>
          </a:p>
          <a:p>
            <a:pPr lvl="0" defTabSz="457200">
              <a:spcAft>
                <a:spcPts val="600"/>
              </a:spcAft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AB 1331 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(</a:t>
            </a:r>
            <a:r>
              <a:rPr lang="en-US" sz="2000" dirty="0" err="1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Cmte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. on Water, Parks &amp; Wildlife) – </a:t>
            </a:r>
            <a:r>
              <a:rPr lang="en-US" sz="20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Water: Delta Sustainability</a:t>
            </a:r>
          </a:p>
          <a:p>
            <a:pPr lvl="0" defTabSz="457200">
              <a:spcAft>
                <a:spcPts val="600"/>
              </a:spcAft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/>
          <a:srcRect l="25288" t="3464" b="20635"/>
          <a:stretch>
            <a:fillRect/>
          </a:stretch>
        </p:blipFill>
        <p:spPr bwMode="auto">
          <a:xfrm>
            <a:off x="4419600" y="-76200"/>
            <a:ext cx="47244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42672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Department of Water Resources Office of Legislative Affairs</a:t>
            </a:r>
            <a:endParaRPr lang="en-US" sz="2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4114800" cy="42973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2000" dirty="0" smtClean="0"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dirty="0" smtClean="0"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dirty="0" smtClean="0"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Kasey </a:t>
            </a:r>
            <a:r>
              <a:rPr lang="en-US" sz="1600" dirty="0" err="1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Schimke</a:t>
            </a:r>
            <a:r>
              <a:rPr lang="en-US" sz="16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Assistant Director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CA Department of Water Resources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dirty="0" smtClean="0"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dirty="0" smtClean="0"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dirty="0" smtClean="0"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(916) 653-0488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 smtClean="0">
                <a:effectLst>
                  <a:outerShdw blurRad="50800" dist="38100" dir="16200000" rotWithShape="0">
                    <a:schemeClr val="bg1">
                      <a:alpha val="40000"/>
                    </a:schemeClr>
                  </a:outerShdw>
                </a:effectLst>
              </a:rPr>
              <a:t>Kasey.Schimke@water.ca.gov</a:t>
            </a:r>
            <a:endParaRPr lang="en-US" sz="1600" dirty="0">
              <a:effectLst>
                <a:outerShdw blurRad="50800" dist="38100" dir="16200000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335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Department of Water Resources 2013-14 Legislative Update</vt:lpstr>
      <vt:lpstr>2013-14 Legislative Calendar</vt:lpstr>
      <vt:lpstr>Pending Legislation</vt:lpstr>
      <vt:lpstr>Slide 4</vt:lpstr>
      <vt:lpstr>Pending Legislation</vt:lpstr>
      <vt:lpstr>Department of Water Resources Office of Legislative Affairs</vt:lpstr>
    </vt:vector>
  </TitlesOfParts>
  <Company>Department of Water Resources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Water Resources 2013-14 Legislative Update</dc:title>
  <dc:creator>kschimke</dc:creator>
  <cp:lastModifiedBy>kschimke</cp:lastModifiedBy>
  <cp:revision>53</cp:revision>
  <dcterms:created xsi:type="dcterms:W3CDTF">2013-01-08T19:47:57Z</dcterms:created>
  <dcterms:modified xsi:type="dcterms:W3CDTF">2013-05-10T15:47:07Z</dcterms:modified>
</cp:coreProperties>
</file>