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9" r:id="rId3"/>
    <p:sldId id="288" r:id="rId4"/>
    <p:sldId id="281" r:id="rId5"/>
    <p:sldId id="298" r:id="rId6"/>
    <p:sldId id="302" r:id="rId7"/>
    <p:sldId id="261" r:id="rId8"/>
    <p:sldId id="293" r:id="rId9"/>
    <p:sldId id="303" r:id="rId10"/>
    <p:sldId id="300" r:id="rId11"/>
    <p:sldId id="296" r:id="rId12"/>
    <p:sldId id="295" r:id="rId13"/>
    <p:sldId id="297" r:id="rId14"/>
    <p:sldId id="28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4A82"/>
    <a:srgbClr val="FF66FF"/>
    <a:srgbClr val="03187F"/>
    <a:srgbClr val="9FE6FF"/>
    <a:srgbClr val="820000"/>
    <a:srgbClr val="532476"/>
    <a:srgbClr val="FFE497"/>
    <a:srgbClr val="DCC5ED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00DD-9E1F-47BE-B9DD-7180311EF892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05D83-1514-4086-A668-3BE4368AB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53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00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incremental reduction in WSE with the exception of the bump?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incremental reduction in WSE with the exception of the bump?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incremental reduction in WSE with the exception of the bump?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incremental reduction in WSE with the exception of the bump?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>
                <a:latin typeface="Calibri" pitchFamily="34" charset="0"/>
              </a:rPr>
              <a:t/>
            </a:r>
            <a:br>
              <a:rPr lang="en-US" altLang="en-US" sz="4000" b="1">
                <a:latin typeface="Calibri" pitchFamily="34" charset="0"/>
              </a:rPr>
            </a:br>
            <a:endParaRPr lang="en-US" altLang="en-US" sz="4000" b="1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85000"/>
                  </a:schemeClr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75000"/>
                  </a:schemeClr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65000"/>
                  </a:schemeClr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2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Draft%20SBFCA_Resolution%202013-23.nur.erb%20final.docx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Staff%20Report%20final%200927%20addendum.nur.erb%20final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Item%207B%20Staff%20Report%20and%20Attachments.pdf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15" action="ppaction://hlinkfile"/>
          </p:cNvPr>
          <p:cNvSpPr/>
          <p:nvPr userDrawn="1"/>
        </p:nvSpPr>
        <p:spPr>
          <a:xfrm>
            <a:off x="5638800" y="655320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 Agenda Item No. 7B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hlinkClick r:id="rId16" action="ppaction://hlinkfile"/>
          </p:cNvPr>
          <p:cNvSpPr/>
          <p:nvPr userDrawn="1"/>
        </p:nvSpPr>
        <p:spPr>
          <a:xfrm>
            <a:off x="6553200" y="6553200"/>
            <a:ext cx="9906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Addenda</a:t>
            </a:r>
            <a:endParaRPr lang="en-US" sz="1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17" action="ppaction://hlinkfile"/>
          </p:cNvPr>
          <p:cNvSpPr/>
          <p:nvPr userDrawn="1"/>
        </p:nvSpPr>
        <p:spPr>
          <a:xfrm>
            <a:off x="7696200" y="655320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</a:t>
            </a:r>
            <a:endParaRPr lang="en-US" sz="1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09800"/>
            <a:ext cx="8229600" cy="3810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Sutter Butte Flood Control Agency (SBFCA)</a:t>
            </a:r>
            <a:r>
              <a:rPr lang="en-US" sz="3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  <a:t>Feather River West Levee Project (FRWLP)</a:t>
            </a:r>
            <a:b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  <a:t>Project Area C, Sutter County</a:t>
            </a: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>September 27, 2013</a:t>
            </a:r>
            <a:endParaRPr lang="en-US" sz="3200" b="1" cap="none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04800"/>
            <a:ext cx="7620000" cy="762000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  <a:cs typeface="Arial" pitchFamily="34" charset="0"/>
              </a:rPr>
              <a:t>APPLICATION NO. 18793-1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SBFCA PROPOSAL – STAFF REVIEW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401638" indent="-265113">
              <a:spcBef>
                <a:spcPts val="800"/>
              </a:spcBef>
            </a:pPr>
            <a:r>
              <a:rPr lang="en-US" sz="2000" dirty="0" smtClean="0"/>
              <a:t>Attachment D (SBFCA Executive Summary) provides a detailed description of conditions encountered in the field, proposed design changes, and justification </a:t>
            </a:r>
            <a:r>
              <a:rPr lang="en-US" sz="2000" dirty="0"/>
              <a:t>for </a:t>
            </a:r>
            <a:r>
              <a:rPr lang="en-US" sz="2000" dirty="0" smtClean="0"/>
              <a:t>the amending the permit:</a:t>
            </a:r>
          </a:p>
          <a:p>
            <a:pPr marL="401638" indent="-265113">
              <a:spcBef>
                <a:spcPts val="1800"/>
              </a:spcBef>
            </a:pPr>
            <a:r>
              <a:rPr lang="en-US" sz="2000" dirty="0"/>
              <a:t>Board staff met with representatives from SBFCA, USACE, the DWR, and the FRWLP Independent Panel of Experts on September 23, </a:t>
            </a:r>
            <a:r>
              <a:rPr lang="en-US" sz="2000" dirty="0" smtClean="0"/>
              <a:t>2013</a:t>
            </a:r>
          </a:p>
          <a:p>
            <a:pPr marL="401638" indent="-265113">
              <a:spcBef>
                <a:spcPts val="1800"/>
              </a:spcBef>
            </a:pPr>
            <a:r>
              <a:rPr lang="en-US" sz="2000" dirty="0" smtClean="0"/>
              <a:t>The meeting concluded with Board staff and all parties in </a:t>
            </a:r>
            <a:r>
              <a:rPr lang="en-US" sz="2000" dirty="0"/>
              <a:t>agreement that </a:t>
            </a:r>
            <a:r>
              <a:rPr lang="en-US" sz="2000" b="1" dirty="0">
                <a:solidFill>
                  <a:srgbClr val="FFFF00"/>
                </a:solidFill>
              </a:rPr>
              <a:t>the </a:t>
            </a:r>
            <a:r>
              <a:rPr lang="en-US" sz="2000" b="1" dirty="0" smtClean="0">
                <a:solidFill>
                  <a:srgbClr val="FFFF00"/>
                </a:solidFill>
              </a:rPr>
              <a:t>proposed design changes are acceptable, and that amending the permit is justified</a:t>
            </a:r>
          </a:p>
          <a:p>
            <a:pPr marL="401638" indent="-265113">
              <a:spcBef>
                <a:spcPts val="1800"/>
              </a:spcBef>
            </a:pPr>
            <a:r>
              <a:rPr lang="en-US" sz="2000" dirty="0" smtClean="0"/>
              <a:t>If approved the proposed design changes will:</a:t>
            </a:r>
          </a:p>
          <a:p>
            <a:pPr marL="721678" lvl="1" indent="-265113"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allow intelligent and efficient reuse of the onsite materials </a:t>
            </a:r>
          </a:p>
          <a:p>
            <a:pPr marL="721678" lvl="1" indent="-265113"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provide an improved design</a:t>
            </a:r>
          </a:p>
          <a:p>
            <a:pPr marL="721678" lvl="1" indent="-265113"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result in a safer levee improvement project</a:t>
            </a:r>
          </a:p>
          <a:p>
            <a:pPr marL="401638" indent="-265113">
              <a:spcBef>
                <a:spcPts val="1800"/>
              </a:spcBef>
            </a:pPr>
            <a:endParaRPr lang="en-US" sz="2000" dirty="0" smtClean="0"/>
          </a:p>
          <a:p>
            <a:pPr marL="401638" indent="-265113">
              <a:spcBef>
                <a:spcPts val="2400"/>
              </a:spcBef>
            </a:pPr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STAFF 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 marL="401638" indent="-265113">
              <a:spcBef>
                <a:spcPts val="1800"/>
              </a:spcBef>
              <a:buNone/>
            </a:pPr>
            <a:r>
              <a:rPr lang="en-US" sz="2000" u="sng" dirty="0">
                <a:solidFill>
                  <a:srgbClr val="FFC000"/>
                </a:solidFill>
              </a:rPr>
              <a:t>Board staff </a:t>
            </a:r>
            <a:r>
              <a:rPr lang="en-US" sz="2000" u="sng" dirty="0" smtClean="0">
                <a:solidFill>
                  <a:srgbClr val="FFC000"/>
                </a:solidFill>
              </a:rPr>
              <a:t>concurs</a:t>
            </a:r>
            <a:r>
              <a:rPr lang="en-US" sz="2000" dirty="0" smtClean="0">
                <a:solidFill>
                  <a:srgbClr val="FFC000"/>
                </a:solidFill>
              </a:rPr>
              <a:t>:</a:t>
            </a:r>
            <a:endParaRPr lang="en-US" sz="2000" dirty="0">
              <a:solidFill>
                <a:srgbClr val="FFC000"/>
              </a:solidFill>
            </a:endParaRPr>
          </a:p>
          <a:p>
            <a:pPr marL="401638" indent="-265113">
              <a:spcBef>
                <a:spcPts val="1800"/>
              </a:spcBef>
            </a:pPr>
            <a:r>
              <a:rPr lang="en-US" sz="2000" dirty="0" smtClean="0"/>
              <a:t>with SBFCA’s </a:t>
            </a:r>
            <a:r>
              <a:rPr lang="en-US" sz="2000" dirty="0"/>
              <a:t>proposal and justification</a:t>
            </a:r>
          </a:p>
          <a:p>
            <a:pPr marL="401638" indent="-265113">
              <a:spcBef>
                <a:spcPts val="1800"/>
              </a:spcBef>
            </a:pPr>
            <a:r>
              <a:rPr lang="en-US" sz="2000" dirty="0" smtClean="0"/>
              <a:t>with </a:t>
            </a:r>
            <a:r>
              <a:rPr lang="en-US" sz="2000" dirty="0"/>
              <a:t>the need for the requested </a:t>
            </a:r>
            <a:r>
              <a:rPr lang="en-US" sz="2000" dirty="0" smtClean="0"/>
              <a:t>variances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000" u="sng" dirty="0" smtClean="0">
              <a:solidFill>
                <a:srgbClr val="FFC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u="sng" dirty="0" smtClean="0">
                <a:solidFill>
                  <a:srgbClr val="FFC000"/>
                </a:solidFill>
              </a:rPr>
              <a:t>Board staff concludes that the proposed design changes</a:t>
            </a:r>
            <a:r>
              <a:rPr lang="en-US" sz="2000" dirty="0" smtClean="0">
                <a:solidFill>
                  <a:srgbClr val="FFC000"/>
                </a:solidFill>
              </a:rPr>
              <a:t>:</a:t>
            </a:r>
          </a:p>
          <a:p>
            <a:pPr lvl="0">
              <a:spcBef>
                <a:spcPts val="1800"/>
              </a:spcBef>
            </a:pPr>
            <a:r>
              <a:rPr lang="en-US" sz="2000" dirty="0" smtClean="0"/>
              <a:t>will result in </a:t>
            </a:r>
            <a:r>
              <a:rPr lang="en-US" sz="2000" dirty="0" smtClean="0">
                <a:solidFill>
                  <a:srgbClr val="FFFF00"/>
                </a:solidFill>
              </a:rPr>
              <a:t>an overall betterment </a:t>
            </a:r>
            <a:r>
              <a:rPr lang="en-US" sz="2000" dirty="0" smtClean="0"/>
              <a:t>to the Sacramento River Flood Control Project (SRFCP) and State Plan of Flood Control</a:t>
            </a:r>
          </a:p>
          <a:p>
            <a:pPr lvl="0">
              <a:spcBef>
                <a:spcPts val="1800"/>
              </a:spcBef>
            </a:pPr>
            <a:r>
              <a:rPr lang="en-US" sz="2000" dirty="0" smtClean="0"/>
              <a:t>are </a:t>
            </a:r>
            <a:r>
              <a:rPr lang="en-US" sz="2000" dirty="0" smtClean="0">
                <a:solidFill>
                  <a:srgbClr val="FFFF00"/>
                </a:solidFill>
              </a:rPr>
              <a:t>consistent with the adopted 2012 Central Valley Flood Protection Plan </a:t>
            </a:r>
          </a:p>
          <a:p>
            <a:pPr lvl="0">
              <a:spcBef>
                <a:spcPts val="18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will not be injurious to the public interest</a:t>
            </a:r>
          </a:p>
          <a:p>
            <a:pPr lvl="0">
              <a:spcBef>
                <a:spcPts val="18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will not impair the usefulness of the SRFCP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PROPOSED CEQA FINDINGS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000" dirty="0" smtClean="0"/>
              <a:t>The Board finds that its prior CEQA findings made on May 24, 2013 regarding the FRWL project are still valid.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Board </a:t>
            </a:r>
            <a:r>
              <a:rPr lang="en-US" sz="2000" dirty="0" smtClean="0"/>
              <a:t>finds </a:t>
            </a:r>
            <a:r>
              <a:rPr lang="en-US" sz="2000" dirty="0"/>
              <a:t>that the proposed project design change constitutes a subsequent activity to the </a:t>
            </a:r>
            <a:r>
              <a:rPr lang="en-US" sz="2000" dirty="0" smtClean="0"/>
              <a:t>previously adopted EIR.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Board </a:t>
            </a:r>
            <a:r>
              <a:rPr lang="en-US" sz="2000" dirty="0" smtClean="0"/>
              <a:t>finds </a:t>
            </a:r>
            <a:r>
              <a:rPr lang="en-US" sz="2000" dirty="0"/>
              <a:t>that </a:t>
            </a:r>
            <a:r>
              <a:rPr lang="en-US" sz="2000" dirty="0" smtClean="0"/>
              <a:t>the proposed permit modifications are within the scope of the previously adopted EIR, and that no </a:t>
            </a:r>
            <a:r>
              <a:rPr lang="en-US" sz="2000" dirty="0"/>
              <a:t>new environmental effects could occur and no new mitigation measures are required </a:t>
            </a:r>
            <a:r>
              <a:rPr lang="en-US" sz="2000" dirty="0" smtClean="0"/>
              <a:t>as a result of the modifications.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Therefore , no new environmental documents are required pursuant </a:t>
            </a:r>
            <a:r>
              <a:rPr lang="en-US" sz="2000" dirty="0"/>
              <a:t>to CEQA Guidelines section 15162. 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STAFF RECOMMENDATIONS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buNone/>
            </a:pPr>
            <a:r>
              <a:rPr lang="en-US" sz="2000" u="sng" dirty="0" smtClean="0">
                <a:solidFill>
                  <a:srgbClr val="FFC000"/>
                </a:solidFill>
              </a:rPr>
              <a:t>Board staff therefore recommends that the Board</a:t>
            </a:r>
            <a:r>
              <a:rPr lang="en-US" sz="2000" dirty="0" smtClean="0">
                <a:solidFill>
                  <a:srgbClr val="FFC000"/>
                </a:solidFill>
              </a:rPr>
              <a:t>: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adopt Resolution 2013-23 (including CEQA findings)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approve sending a letter, in substantially the form provided, to USACE requesting a Project Design Change pursuant to requirements of their Letter of Permission and Record of Decision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delegate authority to the Executive Officer to sign the letter on behalf of the Board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approve construction variances to Board standards pursuant to CCR 23, §11 and §120(a)(13),(15) and (18)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approve, subject to USACE approval, amending Permit No. 18793-1 to include the Board-approved variances, and to incorporate any additional conditions of the USACE subsequent to the Record of Decision and Letter of Permission received in September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direct the Executive Officer to take the necessary actions to issue the amended permit, and to file a Notice of Determination with the State Clearinghouse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705600" cy="512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  <a:solidFill>
            <a:srgbClr val="03187F">
              <a:alpha val="50000"/>
            </a:srgbClr>
          </a:solidFill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2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sz="12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2062163" algn="l"/>
              </a:tabLst>
              <a:defRPr/>
            </a:pPr>
            <a:endParaRPr lang="en-US" sz="11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  <a:tabLst>
                <a:tab pos="1484313" algn="l"/>
                <a:tab pos="2062163" algn="l"/>
              </a:tabLst>
              <a:defRPr/>
            </a:pPr>
            <a:r>
              <a:rPr lang="en-US" sz="1100" dirty="0" smtClean="0">
                <a:latin typeface="Arial" charset="0"/>
              </a:rPr>
              <a:t>Presented by:	Eric R. Butler, P.E.</a:t>
            </a:r>
          </a:p>
          <a:p>
            <a:pPr eaLnBrk="1" hangingPunct="1">
              <a:spcBef>
                <a:spcPts val="0"/>
              </a:spcBef>
              <a:buNone/>
              <a:tabLst>
                <a:tab pos="1484313" algn="l"/>
                <a:tab pos="2062163" algn="l"/>
              </a:tabLst>
              <a:defRPr/>
            </a:pPr>
            <a:r>
              <a:rPr lang="en-US" sz="1100" dirty="0" smtClean="0">
                <a:latin typeface="Arial" charset="0"/>
              </a:rPr>
              <a:t>		Chief, Projects and Environmental Branch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BOARD ACTION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rgbClr val="FFC000"/>
                </a:solidFill>
              </a:rPr>
              <a:t>Consider approval:</a:t>
            </a:r>
          </a:p>
          <a:p>
            <a:pPr marL="401638" indent="-265113">
              <a:spcBef>
                <a:spcPts val="1800"/>
              </a:spcBef>
            </a:pPr>
            <a:r>
              <a:rPr lang="en-US" sz="2000" dirty="0"/>
              <a:t>amendment to Board Permit No. 18793-1 </a:t>
            </a:r>
          </a:p>
          <a:p>
            <a:pPr marL="721678" lvl="1" indent="-265113"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which includes three </a:t>
            </a:r>
            <a:r>
              <a:rPr lang="en-US" sz="2000" dirty="0">
                <a:solidFill>
                  <a:schemeClr val="tx1"/>
                </a:solidFill>
              </a:rPr>
              <a:t>variances to Board </a:t>
            </a:r>
            <a:r>
              <a:rPr lang="en-US" sz="2000" dirty="0" smtClean="0">
                <a:solidFill>
                  <a:schemeClr val="tx1"/>
                </a:solidFill>
              </a:rPr>
              <a:t>standards</a:t>
            </a:r>
          </a:p>
          <a:p>
            <a:pPr marL="721678" lvl="1" indent="-265113">
              <a:spcBef>
                <a:spcPts val="1800"/>
              </a:spcBef>
            </a:pPr>
            <a:endParaRPr lang="en-US" sz="2000" dirty="0"/>
          </a:p>
          <a:p>
            <a:pPr marL="401638" indent="-265113">
              <a:spcBef>
                <a:spcPts val="1800"/>
              </a:spcBef>
            </a:pPr>
            <a:r>
              <a:rPr lang="en-US" sz="2000" dirty="0" smtClean="0"/>
              <a:t>send a letter to the </a:t>
            </a:r>
            <a:r>
              <a:rPr lang="en-US" sz="2000" dirty="0" smtClean="0">
                <a:solidFill>
                  <a:srgbClr val="FFFF00"/>
                </a:solidFill>
              </a:rPr>
              <a:t>U.S. Army Corps of Engineers</a:t>
            </a:r>
            <a:r>
              <a:rPr lang="en-US" sz="2000" dirty="0" smtClean="0"/>
              <a:t>, Sacramento District</a:t>
            </a:r>
          </a:p>
          <a:p>
            <a:pPr marL="721678" lvl="1" indent="-265113"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requesting a </a:t>
            </a:r>
            <a:r>
              <a:rPr lang="en-US" sz="2000" dirty="0" smtClean="0">
                <a:solidFill>
                  <a:srgbClr val="FFFF00"/>
                </a:solidFill>
              </a:rPr>
              <a:t>Project Design Change</a:t>
            </a:r>
          </a:p>
          <a:p>
            <a:pPr marL="721678" lvl="1" indent="-265113">
              <a:spcBef>
                <a:spcPts val="18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pursuant to requirements of USACE Letter of Permission, page 3, paragraph c, item 2 (September 19, 2013) which states:</a:t>
            </a:r>
          </a:p>
          <a:p>
            <a:pPr marL="721741" lvl="2" indent="0">
              <a:spcBef>
                <a:spcPts val="1800"/>
              </a:spcBef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“Should </a:t>
            </a:r>
            <a:r>
              <a:rPr lang="en-US" sz="2000" i="1" dirty="0">
                <a:solidFill>
                  <a:schemeClr val="tx1"/>
                </a:solidFill>
              </a:rPr>
              <a:t>field conditions or future investigations require </a:t>
            </a:r>
            <a:r>
              <a:rPr lang="en-US" sz="2000" i="1" dirty="0" smtClean="0">
                <a:solidFill>
                  <a:schemeClr val="tx1"/>
                </a:solidFill>
              </a:rPr>
              <a:t>a deviation </a:t>
            </a:r>
            <a:r>
              <a:rPr lang="en-US" sz="2000" i="1" dirty="0">
                <a:solidFill>
                  <a:schemeClr val="tx1"/>
                </a:solidFill>
              </a:rPr>
              <a:t>from the Final Plans, this deviation must be approved by this office though </a:t>
            </a:r>
            <a:r>
              <a:rPr lang="en-US" sz="2000" i="1" dirty="0" smtClean="0">
                <a:solidFill>
                  <a:schemeClr val="tx1"/>
                </a:solidFill>
              </a:rPr>
              <a:t>a request </a:t>
            </a:r>
            <a:r>
              <a:rPr lang="en-US" sz="2000" i="1" dirty="0">
                <a:solidFill>
                  <a:schemeClr val="tx1"/>
                </a:solidFill>
              </a:rPr>
              <a:t>from the </a:t>
            </a:r>
            <a:r>
              <a:rPr lang="en-US" sz="2000" i="1" dirty="0" smtClean="0">
                <a:solidFill>
                  <a:schemeClr val="tx1"/>
                </a:solidFill>
              </a:rPr>
              <a:t>CVFPB”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AUTHORITY OF THE BOARD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401638" lvl="0" indent="-265113">
              <a:spcBef>
                <a:spcPts val="1600"/>
              </a:spcBef>
            </a:pPr>
            <a:r>
              <a:rPr lang="en-US" sz="2000" dirty="0" smtClean="0"/>
              <a:t>California Code of Regulations, Title 23, Division 1 (CCR 23) § 11 – </a:t>
            </a:r>
            <a:r>
              <a:rPr lang="en-US" sz="2000" dirty="0" smtClean="0">
                <a:solidFill>
                  <a:srgbClr val="FFFF00"/>
                </a:solidFill>
              </a:rPr>
              <a:t>Variances</a:t>
            </a:r>
          </a:p>
          <a:p>
            <a:pPr marL="401638" indent="-265113">
              <a:spcBef>
                <a:spcPts val="1600"/>
              </a:spcBef>
            </a:pPr>
            <a:endParaRPr lang="en-US" sz="2000" dirty="0" smtClean="0"/>
          </a:p>
          <a:p>
            <a:pPr marL="401638" indent="-265113">
              <a:spcBef>
                <a:spcPts val="1600"/>
              </a:spcBef>
            </a:pPr>
            <a:r>
              <a:rPr lang="en-US" sz="2000" dirty="0" smtClean="0"/>
              <a:t>CCR 23 § 120(a)(13),(15),(18) – </a:t>
            </a:r>
            <a:r>
              <a:rPr lang="en-US" sz="2000" dirty="0" smtClean="0">
                <a:solidFill>
                  <a:srgbClr val="FFFF00"/>
                </a:solidFill>
              </a:rPr>
              <a:t>Levees</a:t>
            </a:r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401638" lvl="0" indent="-265113">
              <a:spcBef>
                <a:spcPts val="1600"/>
              </a:spcBef>
            </a:pPr>
            <a:endParaRPr lang="en-US" sz="2000" dirty="0" smtClean="0"/>
          </a:p>
          <a:p>
            <a:pPr marL="401638" lvl="0" indent="-265113">
              <a:spcBef>
                <a:spcPts val="1600"/>
              </a:spcBef>
            </a:pPr>
            <a:r>
              <a:rPr lang="en-US" sz="2000" dirty="0" smtClean="0"/>
              <a:t>CCR 23 § 121 – </a:t>
            </a:r>
            <a:r>
              <a:rPr lang="en-US" sz="2000" dirty="0" smtClean="0">
                <a:solidFill>
                  <a:srgbClr val="FFFF00"/>
                </a:solidFill>
              </a:rPr>
              <a:t>Erosion Control</a:t>
            </a:r>
          </a:p>
          <a:p>
            <a:pPr marL="401638" indent="-265113">
              <a:spcBef>
                <a:spcPts val="1600"/>
              </a:spcBef>
            </a:pPr>
            <a:endParaRPr lang="en-US" sz="2000" dirty="0" smtClean="0"/>
          </a:p>
          <a:p>
            <a:pPr marL="401638" indent="-265113">
              <a:spcBef>
                <a:spcPts val="1600"/>
              </a:spcBef>
            </a:pPr>
            <a:r>
              <a:rPr lang="en-US" sz="2000" dirty="0" smtClean="0"/>
              <a:t>Rivers and Harbors Act of 1899, Title 33 United States Code, Section 408, hereafter referred to as Section 408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REGIONAL LOCATION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768" y="1066800"/>
            <a:ext cx="4640432" cy="54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FRWLP AREAS / REACHES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59166"/>
            <a:ext cx="3886200" cy="54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7081"/>
          <a:stretch>
            <a:fillRect/>
          </a:stretch>
        </p:blipFill>
        <p:spPr bwMode="auto">
          <a:xfrm>
            <a:off x="1676400" y="1143000"/>
            <a:ext cx="5775960" cy="532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PROJECT AREA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752600" y="3124200"/>
            <a:ext cx="914400" cy="24622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Sutter Buttes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0" y="3048000"/>
            <a:ext cx="1066800" cy="40011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latin typeface="Calibri" pitchFamily="34" charset="0"/>
                <a:cs typeface="Calibri" pitchFamily="34" charset="0"/>
              </a:rPr>
              <a:t>Project Area C:</a:t>
            </a:r>
          </a:p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(Reaches 13-25)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839478" y="1447800"/>
            <a:ext cx="1203649" cy="5026090"/>
          </a:xfrm>
          <a:custGeom>
            <a:avLst/>
            <a:gdLst>
              <a:gd name="connsiteX0" fmla="*/ 429208 w 1203649"/>
              <a:gd name="connsiteY0" fmla="*/ 9331 h 4991878"/>
              <a:gd name="connsiteX1" fmla="*/ 111967 w 1203649"/>
              <a:gd name="connsiteY1" fmla="*/ 0 h 4991878"/>
              <a:gd name="connsiteX2" fmla="*/ 83975 w 1203649"/>
              <a:gd name="connsiteY2" fmla="*/ 289249 h 4991878"/>
              <a:gd name="connsiteX3" fmla="*/ 0 w 1203649"/>
              <a:gd name="connsiteY3" fmla="*/ 1166327 h 4991878"/>
              <a:gd name="connsiteX4" fmla="*/ 251926 w 1203649"/>
              <a:gd name="connsiteY4" fmla="*/ 1810139 h 4991878"/>
              <a:gd name="connsiteX5" fmla="*/ 233265 w 1203649"/>
              <a:gd name="connsiteY5" fmla="*/ 2528596 h 4991878"/>
              <a:gd name="connsiteX6" fmla="*/ 401216 w 1203649"/>
              <a:gd name="connsiteY6" fmla="*/ 3713584 h 4991878"/>
              <a:gd name="connsiteX7" fmla="*/ 709126 w 1203649"/>
              <a:gd name="connsiteY7" fmla="*/ 4264090 h 4991878"/>
              <a:gd name="connsiteX8" fmla="*/ 578498 w 1203649"/>
              <a:gd name="connsiteY8" fmla="*/ 4777274 h 4991878"/>
              <a:gd name="connsiteX9" fmla="*/ 653142 w 1203649"/>
              <a:gd name="connsiteY9" fmla="*/ 4954555 h 4991878"/>
              <a:gd name="connsiteX10" fmla="*/ 1017036 w 1203649"/>
              <a:gd name="connsiteY10" fmla="*/ 4991878 h 4991878"/>
              <a:gd name="connsiteX11" fmla="*/ 1203649 w 1203649"/>
              <a:gd name="connsiteY11" fmla="*/ 4786604 h 4991878"/>
              <a:gd name="connsiteX12" fmla="*/ 1147665 w 1203649"/>
              <a:gd name="connsiteY12" fmla="*/ 4245429 h 4991878"/>
              <a:gd name="connsiteX13" fmla="*/ 793102 w 1203649"/>
              <a:gd name="connsiteY13" fmla="*/ 3321698 h 4991878"/>
              <a:gd name="connsiteX14" fmla="*/ 737118 w 1203649"/>
              <a:gd name="connsiteY14" fmla="*/ 2603241 h 4991878"/>
              <a:gd name="connsiteX15" fmla="*/ 587828 w 1203649"/>
              <a:gd name="connsiteY15" fmla="*/ 2108719 h 4991878"/>
              <a:gd name="connsiteX16" fmla="*/ 550506 w 1203649"/>
              <a:gd name="connsiteY16" fmla="*/ 1651519 h 4991878"/>
              <a:gd name="connsiteX17" fmla="*/ 466530 w 1203649"/>
              <a:gd name="connsiteY17" fmla="*/ 1287625 h 4991878"/>
              <a:gd name="connsiteX18" fmla="*/ 569167 w 1203649"/>
              <a:gd name="connsiteY18" fmla="*/ 345233 h 4991878"/>
              <a:gd name="connsiteX19" fmla="*/ 429208 w 1203649"/>
              <a:gd name="connsiteY19" fmla="*/ 9331 h 4991878"/>
              <a:gd name="connsiteX0" fmla="*/ 429208 w 1203649"/>
              <a:gd name="connsiteY0" fmla="*/ 195943 h 5178490"/>
              <a:gd name="connsiteX1" fmla="*/ 113522 w 1203649"/>
              <a:gd name="connsiteY1" fmla="*/ 0 h 5178490"/>
              <a:gd name="connsiteX2" fmla="*/ 83975 w 1203649"/>
              <a:gd name="connsiteY2" fmla="*/ 475861 h 5178490"/>
              <a:gd name="connsiteX3" fmla="*/ 0 w 1203649"/>
              <a:gd name="connsiteY3" fmla="*/ 1352939 h 5178490"/>
              <a:gd name="connsiteX4" fmla="*/ 251926 w 1203649"/>
              <a:gd name="connsiteY4" fmla="*/ 1996751 h 5178490"/>
              <a:gd name="connsiteX5" fmla="*/ 233265 w 1203649"/>
              <a:gd name="connsiteY5" fmla="*/ 2715208 h 5178490"/>
              <a:gd name="connsiteX6" fmla="*/ 401216 w 1203649"/>
              <a:gd name="connsiteY6" fmla="*/ 3900196 h 5178490"/>
              <a:gd name="connsiteX7" fmla="*/ 709126 w 1203649"/>
              <a:gd name="connsiteY7" fmla="*/ 4450702 h 5178490"/>
              <a:gd name="connsiteX8" fmla="*/ 578498 w 1203649"/>
              <a:gd name="connsiteY8" fmla="*/ 4963886 h 5178490"/>
              <a:gd name="connsiteX9" fmla="*/ 653142 w 1203649"/>
              <a:gd name="connsiteY9" fmla="*/ 5141167 h 5178490"/>
              <a:gd name="connsiteX10" fmla="*/ 1017036 w 1203649"/>
              <a:gd name="connsiteY10" fmla="*/ 5178490 h 5178490"/>
              <a:gd name="connsiteX11" fmla="*/ 1203649 w 1203649"/>
              <a:gd name="connsiteY11" fmla="*/ 4973216 h 5178490"/>
              <a:gd name="connsiteX12" fmla="*/ 1147665 w 1203649"/>
              <a:gd name="connsiteY12" fmla="*/ 4432041 h 5178490"/>
              <a:gd name="connsiteX13" fmla="*/ 793102 w 1203649"/>
              <a:gd name="connsiteY13" fmla="*/ 3508310 h 5178490"/>
              <a:gd name="connsiteX14" fmla="*/ 737118 w 1203649"/>
              <a:gd name="connsiteY14" fmla="*/ 2789853 h 5178490"/>
              <a:gd name="connsiteX15" fmla="*/ 587828 w 1203649"/>
              <a:gd name="connsiteY15" fmla="*/ 2295331 h 5178490"/>
              <a:gd name="connsiteX16" fmla="*/ 550506 w 1203649"/>
              <a:gd name="connsiteY16" fmla="*/ 1838131 h 5178490"/>
              <a:gd name="connsiteX17" fmla="*/ 466530 w 1203649"/>
              <a:gd name="connsiteY17" fmla="*/ 1474237 h 5178490"/>
              <a:gd name="connsiteX18" fmla="*/ 569167 w 1203649"/>
              <a:gd name="connsiteY18" fmla="*/ 531845 h 5178490"/>
              <a:gd name="connsiteX19" fmla="*/ 429208 w 1203649"/>
              <a:gd name="connsiteY19" fmla="*/ 195943 h 5178490"/>
              <a:gd name="connsiteX0" fmla="*/ 494522 w 1203649"/>
              <a:gd name="connsiteY0" fmla="*/ 0 h 5178490"/>
              <a:gd name="connsiteX1" fmla="*/ 113522 w 1203649"/>
              <a:gd name="connsiteY1" fmla="*/ 0 h 5178490"/>
              <a:gd name="connsiteX2" fmla="*/ 83975 w 1203649"/>
              <a:gd name="connsiteY2" fmla="*/ 475861 h 5178490"/>
              <a:gd name="connsiteX3" fmla="*/ 0 w 1203649"/>
              <a:gd name="connsiteY3" fmla="*/ 1352939 h 5178490"/>
              <a:gd name="connsiteX4" fmla="*/ 251926 w 1203649"/>
              <a:gd name="connsiteY4" fmla="*/ 1996751 h 5178490"/>
              <a:gd name="connsiteX5" fmla="*/ 233265 w 1203649"/>
              <a:gd name="connsiteY5" fmla="*/ 2715208 h 5178490"/>
              <a:gd name="connsiteX6" fmla="*/ 401216 w 1203649"/>
              <a:gd name="connsiteY6" fmla="*/ 3900196 h 5178490"/>
              <a:gd name="connsiteX7" fmla="*/ 709126 w 1203649"/>
              <a:gd name="connsiteY7" fmla="*/ 4450702 h 5178490"/>
              <a:gd name="connsiteX8" fmla="*/ 578498 w 1203649"/>
              <a:gd name="connsiteY8" fmla="*/ 4963886 h 5178490"/>
              <a:gd name="connsiteX9" fmla="*/ 653142 w 1203649"/>
              <a:gd name="connsiteY9" fmla="*/ 5141167 h 5178490"/>
              <a:gd name="connsiteX10" fmla="*/ 1017036 w 1203649"/>
              <a:gd name="connsiteY10" fmla="*/ 5178490 h 5178490"/>
              <a:gd name="connsiteX11" fmla="*/ 1203649 w 1203649"/>
              <a:gd name="connsiteY11" fmla="*/ 4973216 h 5178490"/>
              <a:gd name="connsiteX12" fmla="*/ 1147665 w 1203649"/>
              <a:gd name="connsiteY12" fmla="*/ 4432041 h 5178490"/>
              <a:gd name="connsiteX13" fmla="*/ 793102 w 1203649"/>
              <a:gd name="connsiteY13" fmla="*/ 3508310 h 5178490"/>
              <a:gd name="connsiteX14" fmla="*/ 737118 w 1203649"/>
              <a:gd name="connsiteY14" fmla="*/ 2789853 h 5178490"/>
              <a:gd name="connsiteX15" fmla="*/ 587828 w 1203649"/>
              <a:gd name="connsiteY15" fmla="*/ 2295331 h 5178490"/>
              <a:gd name="connsiteX16" fmla="*/ 550506 w 1203649"/>
              <a:gd name="connsiteY16" fmla="*/ 1838131 h 5178490"/>
              <a:gd name="connsiteX17" fmla="*/ 466530 w 1203649"/>
              <a:gd name="connsiteY17" fmla="*/ 1474237 h 5178490"/>
              <a:gd name="connsiteX18" fmla="*/ 569167 w 1203649"/>
              <a:gd name="connsiteY18" fmla="*/ 531845 h 5178490"/>
              <a:gd name="connsiteX19" fmla="*/ 494522 w 1203649"/>
              <a:gd name="connsiteY19" fmla="*/ 0 h 5178490"/>
              <a:gd name="connsiteX0" fmla="*/ 494522 w 1203649"/>
              <a:gd name="connsiteY0" fmla="*/ 0 h 5178490"/>
              <a:gd name="connsiteX1" fmla="*/ 113522 w 1203649"/>
              <a:gd name="connsiteY1" fmla="*/ 0 h 5178490"/>
              <a:gd name="connsiteX2" fmla="*/ 83975 w 1203649"/>
              <a:gd name="connsiteY2" fmla="*/ 475861 h 5178490"/>
              <a:gd name="connsiteX3" fmla="*/ 0 w 1203649"/>
              <a:gd name="connsiteY3" fmla="*/ 1352939 h 5178490"/>
              <a:gd name="connsiteX4" fmla="*/ 251926 w 1203649"/>
              <a:gd name="connsiteY4" fmla="*/ 1996751 h 5178490"/>
              <a:gd name="connsiteX5" fmla="*/ 233265 w 1203649"/>
              <a:gd name="connsiteY5" fmla="*/ 2715208 h 5178490"/>
              <a:gd name="connsiteX6" fmla="*/ 401216 w 1203649"/>
              <a:gd name="connsiteY6" fmla="*/ 3900196 h 5178490"/>
              <a:gd name="connsiteX7" fmla="*/ 709126 w 1203649"/>
              <a:gd name="connsiteY7" fmla="*/ 4450702 h 5178490"/>
              <a:gd name="connsiteX8" fmla="*/ 578498 w 1203649"/>
              <a:gd name="connsiteY8" fmla="*/ 4963886 h 5178490"/>
              <a:gd name="connsiteX9" fmla="*/ 653142 w 1203649"/>
              <a:gd name="connsiteY9" fmla="*/ 5141167 h 5178490"/>
              <a:gd name="connsiteX10" fmla="*/ 1017036 w 1203649"/>
              <a:gd name="connsiteY10" fmla="*/ 5178490 h 5178490"/>
              <a:gd name="connsiteX11" fmla="*/ 1203649 w 1203649"/>
              <a:gd name="connsiteY11" fmla="*/ 4973216 h 5178490"/>
              <a:gd name="connsiteX12" fmla="*/ 1147665 w 1203649"/>
              <a:gd name="connsiteY12" fmla="*/ 4432041 h 5178490"/>
              <a:gd name="connsiteX13" fmla="*/ 793102 w 1203649"/>
              <a:gd name="connsiteY13" fmla="*/ 3508310 h 5178490"/>
              <a:gd name="connsiteX14" fmla="*/ 737118 w 1203649"/>
              <a:gd name="connsiteY14" fmla="*/ 2789853 h 5178490"/>
              <a:gd name="connsiteX15" fmla="*/ 587828 w 1203649"/>
              <a:gd name="connsiteY15" fmla="*/ 2295331 h 5178490"/>
              <a:gd name="connsiteX16" fmla="*/ 550506 w 1203649"/>
              <a:gd name="connsiteY16" fmla="*/ 1838131 h 5178490"/>
              <a:gd name="connsiteX17" fmla="*/ 466530 w 1203649"/>
              <a:gd name="connsiteY17" fmla="*/ 1474237 h 5178490"/>
              <a:gd name="connsiteX18" fmla="*/ 569167 w 1203649"/>
              <a:gd name="connsiteY18" fmla="*/ 531845 h 5178490"/>
              <a:gd name="connsiteX19" fmla="*/ 494522 w 1203649"/>
              <a:gd name="connsiteY19" fmla="*/ 0 h 5178490"/>
              <a:gd name="connsiteX0" fmla="*/ 494522 w 1203649"/>
              <a:gd name="connsiteY0" fmla="*/ 76200 h 5254690"/>
              <a:gd name="connsiteX1" fmla="*/ 113522 w 1203649"/>
              <a:gd name="connsiteY1" fmla="*/ 0 h 5254690"/>
              <a:gd name="connsiteX2" fmla="*/ 83975 w 1203649"/>
              <a:gd name="connsiteY2" fmla="*/ 552061 h 5254690"/>
              <a:gd name="connsiteX3" fmla="*/ 0 w 1203649"/>
              <a:gd name="connsiteY3" fmla="*/ 1429139 h 5254690"/>
              <a:gd name="connsiteX4" fmla="*/ 251926 w 1203649"/>
              <a:gd name="connsiteY4" fmla="*/ 2072951 h 5254690"/>
              <a:gd name="connsiteX5" fmla="*/ 233265 w 1203649"/>
              <a:gd name="connsiteY5" fmla="*/ 2791408 h 5254690"/>
              <a:gd name="connsiteX6" fmla="*/ 401216 w 1203649"/>
              <a:gd name="connsiteY6" fmla="*/ 3976396 h 5254690"/>
              <a:gd name="connsiteX7" fmla="*/ 709126 w 1203649"/>
              <a:gd name="connsiteY7" fmla="*/ 4526902 h 5254690"/>
              <a:gd name="connsiteX8" fmla="*/ 578498 w 1203649"/>
              <a:gd name="connsiteY8" fmla="*/ 5040086 h 5254690"/>
              <a:gd name="connsiteX9" fmla="*/ 653142 w 1203649"/>
              <a:gd name="connsiteY9" fmla="*/ 5217367 h 5254690"/>
              <a:gd name="connsiteX10" fmla="*/ 1017036 w 1203649"/>
              <a:gd name="connsiteY10" fmla="*/ 5254690 h 5254690"/>
              <a:gd name="connsiteX11" fmla="*/ 1203649 w 1203649"/>
              <a:gd name="connsiteY11" fmla="*/ 5049416 h 5254690"/>
              <a:gd name="connsiteX12" fmla="*/ 1147665 w 1203649"/>
              <a:gd name="connsiteY12" fmla="*/ 4508241 h 5254690"/>
              <a:gd name="connsiteX13" fmla="*/ 793102 w 1203649"/>
              <a:gd name="connsiteY13" fmla="*/ 3584510 h 5254690"/>
              <a:gd name="connsiteX14" fmla="*/ 737118 w 1203649"/>
              <a:gd name="connsiteY14" fmla="*/ 2866053 h 5254690"/>
              <a:gd name="connsiteX15" fmla="*/ 587828 w 1203649"/>
              <a:gd name="connsiteY15" fmla="*/ 2371531 h 5254690"/>
              <a:gd name="connsiteX16" fmla="*/ 550506 w 1203649"/>
              <a:gd name="connsiteY16" fmla="*/ 1914331 h 5254690"/>
              <a:gd name="connsiteX17" fmla="*/ 466530 w 1203649"/>
              <a:gd name="connsiteY17" fmla="*/ 1550437 h 5254690"/>
              <a:gd name="connsiteX18" fmla="*/ 569167 w 1203649"/>
              <a:gd name="connsiteY18" fmla="*/ 608045 h 5254690"/>
              <a:gd name="connsiteX19" fmla="*/ 494522 w 1203649"/>
              <a:gd name="connsiteY19" fmla="*/ 76200 h 5254690"/>
              <a:gd name="connsiteX0" fmla="*/ 494522 w 1203649"/>
              <a:gd name="connsiteY0" fmla="*/ 76200 h 5254690"/>
              <a:gd name="connsiteX1" fmla="*/ 113522 w 1203649"/>
              <a:gd name="connsiteY1" fmla="*/ 0 h 5254690"/>
              <a:gd name="connsiteX2" fmla="*/ 83975 w 1203649"/>
              <a:gd name="connsiteY2" fmla="*/ 552061 h 5254690"/>
              <a:gd name="connsiteX3" fmla="*/ 0 w 1203649"/>
              <a:gd name="connsiteY3" fmla="*/ 1429139 h 5254690"/>
              <a:gd name="connsiteX4" fmla="*/ 251926 w 1203649"/>
              <a:gd name="connsiteY4" fmla="*/ 2072951 h 5254690"/>
              <a:gd name="connsiteX5" fmla="*/ 233265 w 1203649"/>
              <a:gd name="connsiteY5" fmla="*/ 2791408 h 5254690"/>
              <a:gd name="connsiteX6" fmla="*/ 401216 w 1203649"/>
              <a:gd name="connsiteY6" fmla="*/ 3976396 h 5254690"/>
              <a:gd name="connsiteX7" fmla="*/ 709126 w 1203649"/>
              <a:gd name="connsiteY7" fmla="*/ 4526902 h 5254690"/>
              <a:gd name="connsiteX8" fmla="*/ 578498 w 1203649"/>
              <a:gd name="connsiteY8" fmla="*/ 5040086 h 5254690"/>
              <a:gd name="connsiteX9" fmla="*/ 653142 w 1203649"/>
              <a:gd name="connsiteY9" fmla="*/ 5217367 h 5254690"/>
              <a:gd name="connsiteX10" fmla="*/ 1017036 w 1203649"/>
              <a:gd name="connsiteY10" fmla="*/ 5254690 h 5254690"/>
              <a:gd name="connsiteX11" fmla="*/ 1203649 w 1203649"/>
              <a:gd name="connsiteY11" fmla="*/ 5049416 h 5254690"/>
              <a:gd name="connsiteX12" fmla="*/ 1147665 w 1203649"/>
              <a:gd name="connsiteY12" fmla="*/ 4508241 h 5254690"/>
              <a:gd name="connsiteX13" fmla="*/ 793102 w 1203649"/>
              <a:gd name="connsiteY13" fmla="*/ 3584510 h 5254690"/>
              <a:gd name="connsiteX14" fmla="*/ 737118 w 1203649"/>
              <a:gd name="connsiteY14" fmla="*/ 2866053 h 5254690"/>
              <a:gd name="connsiteX15" fmla="*/ 587828 w 1203649"/>
              <a:gd name="connsiteY15" fmla="*/ 2371531 h 5254690"/>
              <a:gd name="connsiteX16" fmla="*/ 550506 w 1203649"/>
              <a:gd name="connsiteY16" fmla="*/ 1914331 h 5254690"/>
              <a:gd name="connsiteX17" fmla="*/ 466530 w 1203649"/>
              <a:gd name="connsiteY17" fmla="*/ 1550437 h 5254690"/>
              <a:gd name="connsiteX18" fmla="*/ 569167 w 1203649"/>
              <a:gd name="connsiteY18" fmla="*/ 608045 h 5254690"/>
              <a:gd name="connsiteX19" fmla="*/ 494522 w 1203649"/>
              <a:gd name="connsiteY19" fmla="*/ 76200 h 5254690"/>
              <a:gd name="connsiteX0" fmla="*/ 494522 w 1203649"/>
              <a:gd name="connsiteY0" fmla="*/ 76200 h 5254690"/>
              <a:gd name="connsiteX1" fmla="*/ 113522 w 1203649"/>
              <a:gd name="connsiteY1" fmla="*/ 0 h 5254690"/>
              <a:gd name="connsiteX2" fmla="*/ 83975 w 1203649"/>
              <a:gd name="connsiteY2" fmla="*/ 552061 h 5254690"/>
              <a:gd name="connsiteX3" fmla="*/ 0 w 1203649"/>
              <a:gd name="connsiteY3" fmla="*/ 1429139 h 5254690"/>
              <a:gd name="connsiteX4" fmla="*/ 251926 w 1203649"/>
              <a:gd name="connsiteY4" fmla="*/ 2072951 h 5254690"/>
              <a:gd name="connsiteX5" fmla="*/ 233265 w 1203649"/>
              <a:gd name="connsiteY5" fmla="*/ 2791408 h 5254690"/>
              <a:gd name="connsiteX6" fmla="*/ 401216 w 1203649"/>
              <a:gd name="connsiteY6" fmla="*/ 3976396 h 5254690"/>
              <a:gd name="connsiteX7" fmla="*/ 709126 w 1203649"/>
              <a:gd name="connsiteY7" fmla="*/ 4526902 h 5254690"/>
              <a:gd name="connsiteX8" fmla="*/ 578498 w 1203649"/>
              <a:gd name="connsiteY8" fmla="*/ 5040086 h 5254690"/>
              <a:gd name="connsiteX9" fmla="*/ 653142 w 1203649"/>
              <a:gd name="connsiteY9" fmla="*/ 5217367 h 5254690"/>
              <a:gd name="connsiteX10" fmla="*/ 1017036 w 1203649"/>
              <a:gd name="connsiteY10" fmla="*/ 5254690 h 5254690"/>
              <a:gd name="connsiteX11" fmla="*/ 1203649 w 1203649"/>
              <a:gd name="connsiteY11" fmla="*/ 5049416 h 5254690"/>
              <a:gd name="connsiteX12" fmla="*/ 1147665 w 1203649"/>
              <a:gd name="connsiteY12" fmla="*/ 4508241 h 5254690"/>
              <a:gd name="connsiteX13" fmla="*/ 793102 w 1203649"/>
              <a:gd name="connsiteY13" fmla="*/ 3584510 h 5254690"/>
              <a:gd name="connsiteX14" fmla="*/ 737118 w 1203649"/>
              <a:gd name="connsiteY14" fmla="*/ 2866053 h 5254690"/>
              <a:gd name="connsiteX15" fmla="*/ 587828 w 1203649"/>
              <a:gd name="connsiteY15" fmla="*/ 2371531 h 5254690"/>
              <a:gd name="connsiteX16" fmla="*/ 550506 w 1203649"/>
              <a:gd name="connsiteY16" fmla="*/ 1914331 h 5254690"/>
              <a:gd name="connsiteX17" fmla="*/ 466530 w 1203649"/>
              <a:gd name="connsiteY17" fmla="*/ 1550437 h 5254690"/>
              <a:gd name="connsiteX18" fmla="*/ 569167 w 1203649"/>
              <a:gd name="connsiteY18" fmla="*/ 608045 h 5254690"/>
              <a:gd name="connsiteX19" fmla="*/ 494522 w 1203649"/>
              <a:gd name="connsiteY19" fmla="*/ 76200 h 5254690"/>
              <a:gd name="connsiteX0" fmla="*/ 494522 w 1203649"/>
              <a:gd name="connsiteY0" fmla="*/ 0 h 5178490"/>
              <a:gd name="connsiteX1" fmla="*/ 189722 w 1203649"/>
              <a:gd name="connsiteY1" fmla="*/ 381000 h 5178490"/>
              <a:gd name="connsiteX2" fmla="*/ 83975 w 1203649"/>
              <a:gd name="connsiteY2" fmla="*/ 475861 h 5178490"/>
              <a:gd name="connsiteX3" fmla="*/ 0 w 1203649"/>
              <a:gd name="connsiteY3" fmla="*/ 1352939 h 5178490"/>
              <a:gd name="connsiteX4" fmla="*/ 251926 w 1203649"/>
              <a:gd name="connsiteY4" fmla="*/ 1996751 h 5178490"/>
              <a:gd name="connsiteX5" fmla="*/ 233265 w 1203649"/>
              <a:gd name="connsiteY5" fmla="*/ 2715208 h 5178490"/>
              <a:gd name="connsiteX6" fmla="*/ 401216 w 1203649"/>
              <a:gd name="connsiteY6" fmla="*/ 3900196 h 5178490"/>
              <a:gd name="connsiteX7" fmla="*/ 709126 w 1203649"/>
              <a:gd name="connsiteY7" fmla="*/ 4450702 h 5178490"/>
              <a:gd name="connsiteX8" fmla="*/ 578498 w 1203649"/>
              <a:gd name="connsiteY8" fmla="*/ 4963886 h 5178490"/>
              <a:gd name="connsiteX9" fmla="*/ 653142 w 1203649"/>
              <a:gd name="connsiteY9" fmla="*/ 5141167 h 5178490"/>
              <a:gd name="connsiteX10" fmla="*/ 1017036 w 1203649"/>
              <a:gd name="connsiteY10" fmla="*/ 5178490 h 5178490"/>
              <a:gd name="connsiteX11" fmla="*/ 1203649 w 1203649"/>
              <a:gd name="connsiteY11" fmla="*/ 4973216 h 5178490"/>
              <a:gd name="connsiteX12" fmla="*/ 1147665 w 1203649"/>
              <a:gd name="connsiteY12" fmla="*/ 4432041 h 5178490"/>
              <a:gd name="connsiteX13" fmla="*/ 793102 w 1203649"/>
              <a:gd name="connsiteY13" fmla="*/ 3508310 h 5178490"/>
              <a:gd name="connsiteX14" fmla="*/ 737118 w 1203649"/>
              <a:gd name="connsiteY14" fmla="*/ 2789853 h 5178490"/>
              <a:gd name="connsiteX15" fmla="*/ 587828 w 1203649"/>
              <a:gd name="connsiteY15" fmla="*/ 2295331 h 5178490"/>
              <a:gd name="connsiteX16" fmla="*/ 550506 w 1203649"/>
              <a:gd name="connsiteY16" fmla="*/ 1838131 h 5178490"/>
              <a:gd name="connsiteX17" fmla="*/ 466530 w 1203649"/>
              <a:gd name="connsiteY17" fmla="*/ 1474237 h 5178490"/>
              <a:gd name="connsiteX18" fmla="*/ 569167 w 1203649"/>
              <a:gd name="connsiteY18" fmla="*/ 531845 h 5178490"/>
              <a:gd name="connsiteX19" fmla="*/ 494522 w 1203649"/>
              <a:gd name="connsiteY19" fmla="*/ 0 h 5178490"/>
              <a:gd name="connsiteX0" fmla="*/ 418322 w 1203649"/>
              <a:gd name="connsiteY0" fmla="*/ 0 h 4949890"/>
              <a:gd name="connsiteX1" fmla="*/ 189722 w 1203649"/>
              <a:gd name="connsiteY1" fmla="*/ 152400 h 4949890"/>
              <a:gd name="connsiteX2" fmla="*/ 83975 w 1203649"/>
              <a:gd name="connsiteY2" fmla="*/ 247261 h 4949890"/>
              <a:gd name="connsiteX3" fmla="*/ 0 w 1203649"/>
              <a:gd name="connsiteY3" fmla="*/ 1124339 h 4949890"/>
              <a:gd name="connsiteX4" fmla="*/ 251926 w 1203649"/>
              <a:gd name="connsiteY4" fmla="*/ 1768151 h 4949890"/>
              <a:gd name="connsiteX5" fmla="*/ 233265 w 1203649"/>
              <a:gd name="connsiteY5" fmla="*/ 2486608 h 4949890"/>
              <a:gd name="connsiteX6" fmla="*/ 401216 w 1203649"/>
              <a:gd name="connsiteY6" fmla="*/ 3671596 h 4949890"/>
              <a:gd name="connsiteX7" fmla="*/ 709126 w 1203649"/>
              <a:gd name="connsiteY7" fmla="*/ 4222102 h 4949890"/>
              <a:gd name="connsiteX8" fmla="*/ 578498 w 1203649"/>
              <a:gd name="connsiteY8" fmla="*/ 4735286 h 4949890"/>
              <a:gd name="connsiteX9" fmla="*/ 653142 w 1203649"/>
              <a:gd name="connsiteY9" fmla="*/ 4912567 h 4949890"/>
              <a:gd name="connsiteX10" fmla="*/ 1017036 w 1203649"/>
              <a:gd name="connsiteY10" fmla="*/ 4949890 h 4949890"/>
              <a:gd name="connsiteX11" fmla="*/ 1203649 w 1203649"/>
              <a:gd name="connsiteY11" fmla="*/ 4744616 h 4949890"/>
              <a:gd name="connsiteX12" fmla="*/ 1147665 w 1203649"/>
              <a:gd name="connsiteY12" fmla="*/ 4203441 h 4949890"/>
              <a:gd name="connsiteX13" fmla="*/ 793102 w 1203649"/>
              <a:gd name="connsiteY13" fmla="*/ 3279710 h 4949890"/>
              <a:gd name="connsiteX14" fmla="*/ 737118 w 1203649"/>
              <a:gd name="connsiteY14" fmla="*/ 2561253 h 4949890"/>
              <a:gd name="connsiteX15" fmla="*/ 587828 w 1203649"/>
              <a:gd name="connsiteY15" fmla="*/ 2066731 h 4949890"/>
              <a:gd name="connsiteX16" fmla="*/ 550506 w 1203649"/>
              <a:gd name="connsiteY16" fmla="*/ 1609531 h 4949890"/>
              <a:gd name="connsiteX17" fmla="*/ 466530 w 1203649"/>
              <a:gd name="connsiteY17" fmla="*/ 1245637 h 4949890"/>
              <a:gd name="connsiteX18" fmla="*/ 569167 w 1203649"/>
              <a:gd name="connsiteY18" fmla="*/ 303245 h 4949890"/>
              <a:gd name="connsiteX19" fmla="*/ 418322 w 1203649"/>
              <a:gd name="connsiteY19" fmla="*/ 0 h 4949890"/>
              <a:gd name="connsiteX0" fmla="*/ 342122 w 1203649"/>
              <a:gd name="connsiteY0" fmla="*/ 0 h 5026090"/>
              <a:gd name="connsiteX1" fmla="*/ 189722 w 1203649"/>
              <a:gd name="connsiteY1" fmla="*/ 228600 h 5026090"/>
              <a:gd name="connsiteX2" fmla="*/ 83975 w 1203649"/>
              <a:gd name="connsiteY2" fmla="*/ 323461 h 5026090"/>
              <a:gd name="connsiteX3" fmla="*/ 0 w 1203649"/>
              <a:gd name="connsiteY3" fmla="*/ 1200539 h 5026090"/>
              <a:gd name="connsiteX4" fmla="*/ 251926 w 1203649"/>
              <a:gd name="connsiteY4" fmla="*/ 1844351 h 5026090"/>
              <a:gd name="connsiteX5" fmla="*/ 233265 w 1203649"/>
              <a:gd name="connsiteY5" fmla="*/ 2562808 h 5026090"/>
              <a:gd name="connsiteX6" fmla="*/ 401216 w 1203649"/>
              <a:gd name="connsiteY6" fmla="*/ 3747796 h 5026090"/>
              <a:gd name="connsiteX7" fmla="*/ 709126 w 1203649"/>
              <a:gd name="connsiteY7" fmla="*/ 4298302 h 5026090"/>
              <a:gd name="connsiteX8" fmla="*/ 578498 w 1203649"/>
              <a:gd name="connsiteY8" fmla="*/ 4811486 h 5026090"/>
              <a:gd name="connsiteX9" fmla="*/ 653142 w 1203649"/>
              <a:gd name="connsiteY9" fmla="*/ 4988767 h 5026090"/>
              <a:gd name="connsiteX10" fmla="*/ 1017036 w 1203649"/>
              <a:gd name="connsiteY10" fmla="*/ 5026090 h 5026090"/>
              <a:gd name="connsiteX11" fmla="*/ 1203649 w 1203649"/>
              <a:gd name="connsiteY11" fmla="*/ 4820816 h 5026090"/>
              <a:gd name="connsiteX12" fmla="*/ 1147665 w 1203649"/>
              <a:gd name="connsiteY12" fmla="*/ 4279641 h 5026090"/>
              <a:gd name="connsiteX13" fmla="*/ 793102 w 1203649"/>
              <a:gd name="connsiteY13" fmla="*/ 3355910 h 5026090"/>
              <a:gd name="connsiteX14" fmla="*/ 737118 w 1203649"/>
              <a:gd name="connsiteY14" fmla="*/ 2637453 h 5026090"/>
              <a:gd name="connsiteX15" fmla="*/ 587828 w 1203649"/>
              <a:gd name="connsiteY15" fmla="*/ 2142931 h 5026090"/>
              <a:gd name="connsiteX16" fmla="*/ 550506 w 1203649"/>
              <a:gd name="connsiteY16" fmla="*/ 1685731 h 5026090"/>
              <a:gd name="connsiteX17" fmla="*/ 466530 w 1203649"/>
              <a:gd name="connsiteY17" fmla="*/ 1321837 h 5026090"/>
              <a:gd name="connsiteX18" fmla="*/ 569167 w 1203649"/>
              <a:gd name="connsiteY18" fmla="*/ 379445 h 5026090"/>
              <a:gd name="connsiteX19" fmla="*/ 342122 w 1203649"/>
              <a:gd name="connsiteY19" fmla="*/ 0 h 5026090"/>
              <a:gd name="connsiteX0" fmla="*/ 342122 w 1203649"/>
              <a:gd name="connsiteY0" fmla="*/ 0 h 5026090"/>
              <a:gd name="connsiteX1" fmla="*/ 189722 w 1203649"/>
              <a:gd name="connsiteY1" fmla="*/ 228600 h 5026090"/>
              <a:gd name="connsiteX2" fmla="*/ 83975 w 1203649"/>
              <a:gd name="connsiteY2" fmla="*/ 323461 h 5026090"/>
              <a:gd name="connsiteX3" fmla="*/ 0 w 1203649"/>
              <a:gd name="connsiteY3" fmla="*/ 1200539 h 5026090"/>
              <a:gd name="connsiteX4" fmla="*/ 251926 w 1203649"/>
              <a:gd name="connsiteY4" fmla="*/ 1844351 h 5026090"/>
              <a:gd name="connsiteX5" fmla="*/ 233265 w 1203649"/>
              <a:gd name="connsiteY5" fmla="*/ 2562808 h 5026090"/>
              <a:gd name="connsiteX6" fmla="*/ 401216 w 1203649"/>
              <a:gd name="connsiteY6" fmla="*/ 3747796 h 5026090"/>
              <a:gd name="connsiteX7" fmla="*/ 709126 w 1203649"/>
              <a:gd name="connsiteY7" fmla="*/ 4298302 h 5026090"/>
              <a:gd name="connsiteX8" fmla="*/ 578498 w 1203649"/>
              <a:gd name="connsiteY8" fmla="*/ 4811486 h 5026090"/>
              <a:gd name="connsiteX9" fmla="*/ 653142 w 1203649"/>
              <a:gd name="connsiteY9" fmla="*/ 4988767 h 5026090"/>
              <a:gd name="connsiteX10" fmla="*/ 1017036 w 1203649"/>
              <a:gd name="connsiteY10" fmla="*/ 5026090 h 5026090"/>
              <a:gd name="connsiteX11" fmla="*/ 1203649 w 1203649"/>
              <a:gd name="connsiteY11" fmla="*/ 4820816 h 5026090"/>
              <a:gd name="connsiteX12" fmla="*/ 1147665 w 1203649"/>
              <a:gd name="connsiteY12" fmla="*/ 4279641 h 5026090"/>
              <a:gd name="connsiteX13" fmla="*/ 793102 w 1203649"/>
              <a:gd name="connsiteY13" fmla="*/ 3355910 h 5026090"/>
              <a:gd name="connsiteX14" fmla="*/ 737118 w 1203649"/>
              <a:gd name="connsiteY14" fmla="*/ 2637453 h 5026090"/>
              <a:gd name="connsiteX15" fmla="*/ 587828 w 1203649"/>
              <a:gd name="connsiteY15" fmla="*/ 2142931 h 5026090"/>
              <a:gd name="connsiteX16" fmla="*/ 550506 w 1203649"/>
              <a:gd name="connsiteY16" fmla="*/ 1685731 h 5026090"/>
              <a:gd name="connsiteX17" fmla="*/ 466530 w 1203649"/>
              <a:gd name="connsiteY17" fmla="*/ 1321837 h 5026090"/>
              <a:gd name="connsiteX18" fmla="*/ 569167 w 1203649"/>
              <a:gd name="connsiteY18" fmla="*/ 379445 h 5026090"/>
              <a:gd name="connsiteX19" fmla="*/ 342122 w 1203649"/>
              <a:gd name="connsiteY19" fmla="*/ 0 h 5026090"/>
              <a:gd name="connsiteX0" fmla="*/ 342122 w 1203649"/>
              <a:gd name="connsiteY0" fmla="*/ 0 h 5026090"/>
              <a:gd name="connsiteX1" fmla="*/ 189722 w 1203649"/>
              <a:gd name="connsiteY1" fmla="*/ 228600 h 5026090"/>
              <a:gd name="connsiteX2" fmla="*/ 83975 w 1203649"/>
              <a:gd name="connsiteY2" fmla="*/ 323461 h 5026090"/>
              <a:gd name="connsiteX3" fmla="*/ 0 w 1203649"/>
              <a:gd name="connsiteY3" fmla="*/ 1200539 h 5026090"/>
              <a:gd name="connsiteX4" fmla="*/ 251926 w 1203649"/>
              <a:gd name="connsiteY4" fmla="*/ 1844351 h 5026090"/>
              <a:gd name="connsiteX5" fmla="*/ 233265 w 1203649"/>
              <a:gd name="connsiteY5" fmla="*/ 2562808 h 5026090"/>
              <a:gd name="connsiteX6" fmla="*/ 401216 w 1203649"/>
              <a:gd name="connsiteY6" fmla="*/ 3747796 h 5026090"/>
              <a:gd name="connsiteX7" fmla="*/ 709126 w 1203649"/>
              <a:gd name="connsiteY7" fmla="*/ 4298302 h 5026090"/>
              <a:gd name="connsiteX8" fmla="*/ 578498 w 1203649"/>
              <a:gd name="connsiteY8" fmla="*/ 4811486 h 5026090"/>
              <a:gd name="connsiteX9" fmla="*/ 653142 w 1203649"/>
              <a:gd name="connsiteY9" fmla="*/ 4988767 h 5026090"/>
              <a:gd name="connsiteX10" fmla="*/ 1017036 w 1203649"/>
              <a:gd name="connsiteY10" fmla="*/ 5026090 h 5026090"/>
              <a:gd name="connsiteX11" fmla="*/ 1203649 w 1203649"/>
              <a:gd name="connsiteY11" fmla="*/ 4820816 h 5026090"/>
              <a:gd name="connsiteX12" fmla="*/ 1147665 w 1203649"/>
              <a:gd name="connsiteY12" fmla="*/ 4279641 h 5026090"/>
              <a:gd name="connsiteX13" fmla="*/ 793102 w 1203649"/>
              <a:gd name="connsiteY13" fmla="*/ 3355910 h 5026090"/>
              <a:gd name="connsiteX14" fmla="*/ 737118 w 1203649"/>
              <a:gd name="connsiteY14" fmla="*/ 2637453 h 5026090"/>
              <a:gd name="connsiteX15" fmla="*/ 587828 w 1203649"/>
              <a:gd name="connsiteY15" fmla="*/ 2142931 h 5026090"/>
              <a:gd name="connsiteX16" fmla="*/ 550506 w 1203649"/>
              <a:gd name="connsiteY16" fmla="*/ 1685731 h 5026090"/>
              <a:gd name="connsiteX17" fmla="*/ 466530 w 1203649"/>
              <a:gd name="connsiteY17" fmla="*/ 1321837 h 5026090"/>
              <a:gd name="connsiteX18" fmla="*/ 569167 w 1203649"/>
              <a:gd name="connsiteY18" fmla="*/ 379445 h 5026090"/>
              <a:gd name="connsiteX19" fmla="*/ 342122 w 1203649"/>
              <a:gd name="connsiteY19" fmla="*/ 0 h 5026090"/>
              <a:gd name="connsiteX0" fmla="*/ 342122 w 1203649"/>
              <a:gd name="connsiteY0" fmla="*/ 0 h 5026090"/>
              <a:gd name="connsiteX1" fmla="*/ 189722 w 1203649"/>
              <a:gd name="connsiteY1" fmla="*/ 152400 h 5026090"/>
              <a:gd name="connsiteX2" fmla="*/ 83975 w 1203649"/>
              <a:gd name="connsiteY2" fmla="*/ 323461 h 5026090"/>
              <a:gd name="connsiteX3" fmla="*/ 0 w 1203649"/>
              <a:gd name="connsiteY3" fmla="*/ 1200539 h 5026090"/>
              <a:gd name="connsiteX4" fmla="*/ 251926 w 1203649"/>
              <a:gd name="connsiteY4" fmla="*/ 1844351 h 5026090"/>
              <a:gd name="connsiteX5" fmla="*/ 233265 w 1203649"/>
              <a:gd name="connsiteY5" fmla="*/ 2562808 h 5026090"/>
              <a:gd name="connsiteX6" fmla="*/ 401216 w 1203649"/>
              <a:gd name="connsiteY6" fmla="*/ 3747796 h 5026090"/>
              <a:gd name="connsiteX7" fmla="*/ 709126 w 1203649"/>
              <a:gd name="connsiteY7" fmla="*/ 4298302 h 5026090"/>
              <a:gd name="connsiteX8" fmla="*/ 578498 w 1203649"/>
              <a:gd name="connsiteY8" fmla="*/ 4811486 h 5026090"/>
              <a:gd name="connsiteX9" fmla="*/ 653142 w 1203649"/>
              <a:gd name="connsiteY9" fmla="*/ 4988767 h 5026090"/>
              <a:gd name="connsiteX10" fmla="*/ 1017036 w 1203649"/>
              <a:gd name="connsiteY10" fmla="*/ 5026090 h 5026090"/>
              <a:gd name="connsiteX11" fmla="*/ 1203649 w 1203649"/>
              <a:gd name="connsiteY11" fmla="*/ 4820816 h 5026090"/>
              <a:gd name="connsiteX12" fmla="*/ 1147665 w 1203649"/>
              <a:gd name="connsiteY12" fmla="*/ 4279641 h 5026090"/>
              <a:gd name="connsiteX13" fmla="*/ 793102 w 1203649"/>
              <a:gd name="connsiteY13" fmla="*/ 3355910 h 5026090"/>
              <a:gd name="connsiteX14" fmla="*/ 737118 w 1203649"/>
              <a:gd name="connsiteY14" fmla="*/ 2637453 h 5026090"/>
              <a:gd name="connsiteX15" fmla="*/ 587828 w 1203649"/>
              <a:gd name="connsiteY15" fmla="*/ 2142931 h 5026090"/>
              <a:gd name="connsiteX16" fmla="*/ 550506 w 1203649"/>
              <a:gd name="connsiteY16" fmla="*/ 1685731 h 5026090"/>
              <a:gd name="connsiteX17" fmla="*/ 466530 w 1203649"/>
              <a:gd name="connsiteY17" fmla="*/ 1321837 h 5026090"/>
              <a:gd name="connsiteX18" fmla="*/ 569167 w 1203649"/>
              <a:gd name="connsiteY18" fmla="*/ 379445 h 5026090"/>
              <a:gd name="connsiteX19" fmla="*/ 342122 w 1203649"/>
              <a:gd name="connsiteY19" fmla="*/ 0 h 5026090"/>
              <a:gd name="connsiteX0" fmla="*/ 342122 w 1203649"/>
              <a:gd name="connsiteY0" fmla="*/ 0 h 5026090"/>
              <a:gd name="connsiteX1" fmla="*/ 113522 w 1203649"/>
              <a:gd name="connsiteY1" fmla="*/ 76200 h 5026090"/>
              <a:gd name="connsiteX2" fmla="*/ 83975 w 1203649"/>
              <a:gd name="connsiteY2" fmla="*/ 323461 h 5026090"/>
              <a:gd name="connsiteX3" fmla="*/ 0 w 1203649"/>
              <a:gd name="connsiteY3" fmla="*/ 1200539 h 5026090"/>
              <a:gd name="connsiteX4" fmla="*/ 251926 w 1203649"/>
              <a:gd name="connsiteY4" fmla="*/ 1844351 h 5026090"/>
              <a:gd name="connsiteX5" fmla="*/ 233265 w 1203649"/>
              <a:gd name="connsiteY5" fmla="*/ 2562808 h 5026090"/>
              <a:gd name="connsiteX6" fmla="*/ 401216 w 1203649"/>
              <a:gd name="connsiteY6" fmla="*/ 3747796 h 5026090"/>
              <a:gd name="connsiteX7" fmla="*/ 709126 w 1203649"/>
              <a:gd name="connsiteY7" fmla="*/ 4298302 h 5026090"/>
              <a:gd name="connsiteX8" fmla="*/ 578498 w 1203649"/>
              <a:gd name="connsiteY8" fmla="*/ 4811486 h 5026090"/>
              <a:gd name="connsiteX9" fmla="*/ 653142 w 1203649"/>
              <a:gd name="connsiteY9" fmla="*/ 4988767 h 5026090"/>
              <a:gd name="connsiteX10" fmla="*/ 1017036 w 1203649"/>
              <a:gd name="connsiteY10" fmla="*/ 5026090 h 5026090"/>
              <a:gd name="connsiteX11" fmla="*/ 1203649 w 1203649"/>
              <a:gd name="connsiteY11" fmla="*/ 4820816 h 5026090"/>
              <a:gd name="connsiteX12" fmla="*/ 1147665 w 1203649"/>
              <a:gd name="connsiteY12" fmla="*/ 4279641 h 5026090"/>
              <a:gd name="connsiteX13" fmla="*/ 793102 w 1203649"/>
              <a:gd name="connsiteY13" fmla="*/ 3355910 h 5026090"/>
              <a:gd name="connsiteX14" fmla="*/ 737118 w 1203649"/>
              <a:gd name="connsiteY14" fmla="*/ 2637453 h 5026090"/>
              <a:gd name="connsiteX15" fmla="*/ 587828 w 1203649"/>
              <a:gd name="connsiteY15" fmla="*/ 2142931 h 5026090"/>
              <a:gd name="connsiteX16" fmla="*/ 550506 w 1203649"/>
              <a:gd name="connsiteY16" fmla="*/ 1685731 h 5026090"/>
              <a:gd name="connsiteX17" fmla="*/ 466530 w 1203649"/>
              <a:gd name="connsiteY17" fmla="*/ 1321837 h 5026090"/>
              <a:gd name="connsiteX18" fmla="*/ 569167 w 1203649"/>
              <a:gd name="connsiteY18" fmla="*/ 379445 h 5026090"/>
              <a:gd name="connsiteX19" fmla="*/ 342122 w 1203649"/>
              <a:gd name="connsiteY19" fmla="*/ 0 h 5026090"/>
              <a:gd name="connsiteX0" fmla="*/ 418322 w 1203649"/>
              <a:gd name="connsiteY0" fmla="*/ 0 h 5026090"/>
              <a:gd name="connsiteX1" fmla="*/ 113522 w 1203649"/>
              <a:gd name="connsiteY1" fmla="*/ 76200 h 5026090"/>
              <a:gd name="connsiteX2" fmla="*/ 83975 w 1203649"/>
              <a:gd name="connsiteY2" fmla="*/ 323461 h 5026090"/>
              <a:gd name="connsiteX3" fmla="*/ 0 w 1203649"/>
              <a:gd name="connsiteY3" fmla="*/ 1200539 h 5026090"/>
              <a:gd name="connsiteX4" fmla="*/ 251926 w 1203649"/>
              <a:gd name="connsiteY4" fmla="*/ 1844351 h 5026090"/>
              <a:gd name="connsiteX5" fmla="*/ 233265 w 1203649"/>
              <a:gd name="connsiteY5" fmla="*/ 2562808 h 5026090"/>
              <a:gd name="connsiteX6" fmla="*/ 401216 w 1203649"/>
              <a:gd name="connsiteY6" fmla="*/ 3747796 h 5026090"/>
              <a:gd name="connsiteX7" fmla="*/ 709126 w 1203649"/>
              <a:gd name="connsiteY7" fmla="*/ 4298302 h 5026090"/>
              <a:gd name="connsiteX8" fmla="*/ 578498 w 1203649"/>
              <a:gd name="connsiteY8" fmla="*/ 4811486 h 5026090"/>
              <a:gd name="connsiteX9" fmla="*/ 653142 w 1203649"/>
              <a:gd name="connsiteY9" fmla="*/ 4988767 h 5026090"/>
              <a:gd name="connsiteX10" fmla="*/ 1017036 w 1203649"/>
              <a:gd name="connsiteY10" fmla="*/ 5026090 h 5026090"/>
              <a:gd name="connsiteX11" fmla="*/ 1203649 w 1203649"/>
              <a:gd name="connsiteY11" fmla="*/ 4820816 h 5026090"/>
              <a:gd name="connsiteX12" fmla="*/ 1147665 w 1203649"/>
              <a:gd name="connsiteY12" fmla="*/ 4279641 h 5026090"/>
              <a:gd name="connsiteX13" fmla="*/ 793102 w 1203649"/>
              <a:gd name="connsiteY13" fmla="*/ 3355910 h 5026090"/>
              <a:gd name="connsiteX14" fmla="*/ 737118 w 1203649"/>
              <a:gd name="connsiteY14" fmla="*/ 2637453 h 5026090"/>
              <a:gd name="connsiteX15" fmla="*/ 587828 w 1203649"/>
              <a:gd name="connsiteY15" fmla="*/ 2142931 h 5026090"/>
              <a:gd name="connsiteX16" fmla="*/ 550506 w 1203649"/>
              <a:gd name="connsiteY16" fmla="*/ 1685731 h 5026090"/>
              <a:gd name="connsiteX17" fmla="*/ 466530 w 1203649"/>
              <a:gd name="connsiteY17" fmla="*/ 1321837 h 5026090"/>
              <a:gd name="connsiteX18" fmla="*/ 569167 w 1203649"/>
              <a:gd name="connsiteY18" fmla="*/ 379445 h 5026090"/>
              <a:gd name="connsiteX19" fmla="*/ 418322 w 1203649"/>
              <a:gd name="connsiteY19" fmla="*/ 0 h 5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3649" h="5026090">
                <a:moveTo>
                  <a:pt x="418322" y="0"/>
                </a:moveTo>
                <a:cubicBezTo>
                  <a:pt x="373742" y="79310"/>
                  <a:pt x="164322" y="0"/>
                  <a:pt x="113522" y="76200"/>
                </a:cubicBezTo>
                <a:lnTo>
                  <a:pt x="83975" y="323461"/>
                </a:lnTo>
                <a:lnTo>
                  <a:pt x="0" y="1200539"/>
                </a:lnTo>
                <a:lnTo>
                  <a:pt x="251926" y="1844351"/>
                </a:lnTo>
                <a:lnTo>
                  <a:pt x="233265" y="2562808"/>
                </a:lnTo>
                <a:lnTo>
                  <a:pt x="401216" y="3747796"/>
                </a:lnTo>
                <a:lnTo>
                  <a:pt x="709126" y="4298302"/>
                </a:lnTo>
                <a:lnTo>
                  <a:pt x="578498" y="4811486"/>
                </a:lnTo>
                <a:lnTo>
                  <a:pt x="653142" y="4988767"/>
                </a:lnTo>
                <a:lnTo>
                  <a:pt x="1017036" y="5026090"/>
                </a:lnTo>
                <a:lnTo>
                  <a:pt x="1203649" y="4820816"/>
                </a:lnTo>
                <a:lnTo>
                  <a:pt x="1147665" y="4279641"/>
                </a:lnTo>
                <a:lnTo>
                  <a:pt x="793102" y="3355910"/>
                </a:lnTo>
                <a:lnTo>
                  <a:pt x="737118" y="2637453"/>
                </a:lnTo>
                <a:lnTo>
                  <a:pt x="587828" y="2142931"/>
                </a:lnTo>
                <a:lnTo>
                  <a:pt x="550506" y="1685731"/>
                </a:lnTo>
                <a:lnTo>
                  <a:pt x="466530" y="1321837"/>
                </a:lnTo>
                <a:lnTo>
                  <a:pt x="569167" y="379445"/>
                </a:lnTo>
                <a:lnTo>
                  <a:pt x="41832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724400" y="5562600"/>
            <a:ext cx="685800" cy="24622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Yuba City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67400" y="4800600"/>
            <a:ext cx="762000" cy="24622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Marysville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USACE APPROVALS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000" u="sng" dirty="0" smtClean="0">
                <a:solidFill>
                  <a:srgbClr val="FFC000"/>
                </a:solidFill>
              </a:rPr>
              <a:t>The following USACE approvals have been received</a:t>
            </a:r>
            <a:r>
              <a:rPr lang="en-US" sz="2000" dirty="0" smtClean="0">
                <a:solidFill>
                  <a:srgbClr val="FFC000"/>
                </a:solidFill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Expedited USACE Section 408 Record of Decision and Letter of Permission  issued July </a:t>
            </a:r>
            <a:r>
              <a:rPr lang="en-US" sz="2000" dirty="0"/>
              <a:t>2013 for </a:t>
            </a:r>
            <a:r>
              <a:rPr lang="en-US" sz="2000" b="1" dirty="0" smtClean="0">
                <a:solidFill>
                  <a:srgbClr val="FFFF00"/>
                </a:solidFill>
              </a:rPr>
              <a:t>Reach 13 of Project Area C</a:t>
            </a:r>
            <a:r>
              <a:rPr lang="en-US" sz="2000" dirty="0" smtClean="0"/>
              <a:t> </a:t>
            </a:r>
            <a:r>
              <a:rPr lang="en-US" sz="2000" dirty="0"/>
              <a:t>to allow </a:t>
            </a:r>
            <a:r>
              <a:rPr lang="en-US" sz="2000" dirty="0" smtClean="0"/>
              <a:t>construction </a:t>
            </a:r>
            <a:r>
              <a:rPr lang="en-US" sz="2000" dirty="0"/>
              <a:t>of </a:t>
            </a:r>
            <a:r>
              <a:rPr lang="en-US" sz="2000" dirty="0" smtClean="0"/>
              <a:t>critical public safety improvements before the upcoming flood season</a:t>
            </a:r>
            <a:endParaRPr lang="en-US" sz="2000" dirty="0"/>
          </a:p>
          <a:p>
            <a:pPr>
              <a:spcBef>
                <a:spcPts val="1800"/>
              </a:spcBef>
            </a:pPr>
            <a:r>
              <a:rPr lang="en-US" sz="2000" dirty="0" smtClean="0"/>
              <a:t>USACE </a:t>
            </a:r>
            <a:r>
              <a:rPr lang="en-US" sz="2000" dirty="0"/>
              <a:t>Section 408 Record of </a:t>
            </a:r>
            <a:r>
              <a:rPr lang="en-US" sz="2000" dirty="0" smtClean="0"/>
              <a:t>Decision (Headquarters) issued September </a:t>
            </a:r>
            <a:r>
              <a:rPr lang="en-US" sz="2000" dirty="0"/>
              <a:t>13, 2013 </a:t>
            </a:r>
            <a:r>
              <a:rPr lang="en-US" sz="2000" dirty="0" smtClean="0"/>
              <a:t>– Programmatic Section 408 approval for Reaches </a:t>
            </a:r>
            <a:r>
              <a:rPr lang="en-US" sz="2000" dirty="0"/>
              <a:t>2 through 41 </a:t>
            </a:r>
            <a:r>
              <a:rPr lang="en-US" sz="2000" dirty="0" smtClean="0"/>
              <a:t>(the entire Feather River West Levee Project)</a:t>
            </a:r>
            <a:endParaRPr lang="en-US" sz="2000" dirty="0"/>
          </a:p>
          <a:p>
            <a:pPr lvl="0">
              <a:spcBef>
                <a:spcPts val="1800"/>
              </a:spcBef>
            </a:pPr>
            <a:r>
              <a:rPr lang="en-US" sz="2000" dirty="0" smtClean="0"/>
              <a:t>USACE Section 408 Letter of Permission  (Sacramento District)  issued September 19, 2013 – Permission to construct all of Project Area C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Future Letters of Permission would be issued by the USACE Sacramento District to approve construction  (via future Board permits) of FRWL Project Areas A, B, and 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PROPOSED VARIANCES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rgbClr val="FFC000"/>
                </a:solidFill>
              </a:rPr>
              <a:t>Board staff recommends the following variances to Board CCR 23 Standards:</a:t>
            </a:r>
          </a:p>
          <a:p>
            <a:pPr marL="401638" indent="-265113">
              <a:spcBef>
                <a:spcPts val="1800"/>
              </a:spcBef>
              <a:buNone/>
            </a:pPr>
            <a:endParaRPr lang="en-US" sz="2000" dirty="0" smtClean="0"/>
          </a:p>
          <a:p>
            <a:pPr marL="401638" indent="-265113">
              <a:spcBef>
                <a:spcPts val="1800"/>
              </a:spcBef>
              <a:buNone/>
            </a:pPr>
            <a:endParaRPr lang="en-US" sz="2000" dirty="0" smtClean="0"/>
          </a:p>
          <a:p>
            <a:pPr marL="401638" indent="-265113">
              <a:spcBef>
                <a:spcPts val="1800"/>
              </a:spcBef>
              <a:buNone/>
            </a:pPr>
            <a:endParaRPr lang="en-US" sz="2000" dirty="0" smtClean="0"/>
          </a:p>
          <a:p>
            <a:pPr marL="401638" indent="-265113">
              <a:spcBef>
                <a:spcPts val="1800"/>
              </a:spcBef>
              <a:buNone/>
            </a:pPr>
            <a:endParaRPr lang="en-US" sz="2000" dirty="0" smtClean="0"/>
          </a:p>
          <a:p>
            <a:pPr marL="401638" indent="-265113">
              <a:spcBef>
                <a:spcPts val="1800"/>
              </a:spcBef>
              <a:buNone/>
            </a:pPr>
            <a:endParaRPr lang="en-US" sz="2000" dirty="0" smtClean="0"/>
          </a:p>
          <a:p>
            <a:pPr marL="401638" indent="-265113">
              <a:spcBef>
                <a:spcPts val="4200"/>
              </a:spcBef>
              <a:buNone/>
            </a:pPr>
            <a:r>
              <a:rPr lang="en-US" sz="2000" dirty="0" smtClean="0"/>
              <a:t>Method Specification – a detailed instruction specifying machine type, lift depth, number of passes, machine speed, and moisture content.</a:t>
            </a:r>
          </a:p>
          <a:p>
            <a:pPr marL="401638" indent="-265113">
              <a:spcBef>
                <a:spcPts val="1800"/>
              </a:spcBef>
              <a:buNone/>
            </a:pPr>
            <a:r>
              <a:rPr lang="en-US" sz="2000" dirty="0" smtClean="0"/>
              <a:t>End-result Specification –  ASTM outlines test methods to be used and desired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1676400" cy="36933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Standard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905000"/>
            <a:ext cx="6400800" cy="36933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Proposed Variance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59223"/>
            <a:ext cx="1676400" cy="646331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§120(a)(13)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093720"/>
            <a:ext cx="1676400" cy="64922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§120(a)(15)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43266"/>
            <a:ext cx="1676400" cy="64922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§120(a)(18)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359223"/>
            <a:ext cx="6400800" cy="64633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Use a method specification to achieve desired relative density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of levee backfill in lieu of  end-result ASTM test-based specification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087469"/>
            <a:ext cx="6400800" cy="649224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ncrease maximum allowable particle size from three (3) to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eight (8) inches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3849469"/>
            <a:ext cx="6400800" cy="646331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ncrease maximum fill material lift thickness from six (6) to twelve (12) inches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SBFCA </a:t>
            </a:r>
            <a:r>
              <a:rPr lang="en-US" b="1" dirty="0" smtClean="0">
                <a:solidFill>
                  <a:schemeClr val="tx1"/>
                </a:solidFill>
              </a:rPr>
              <a:t>PROPOSAL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401638" indent="-265113">
              <a:spcBef>
                <a:spcPts val="1800"/>
              </a:spcBef>
            </a:pPr>
            <a:r>
              <a:rPr lang="en-US" sz="1800" dirty="0" smtClean="0"/>
              <a:t>Area C construction features installation of a soil-bentonite cutoff wall, which requires a temporary degrade of the levee to about half its height during construction  </a:t>
            </a:r>
          </a:p>
          <a:p>
            <a:pPr marL="401638" indent="-265113">
              <a:spcBef>
                <a:spcPts val="1800"/>
              </a:spcBef>
            </a:pPr>
            <a:r>
              <a:rPr lang="en-US" sz="1800" dirty="0" smtClean="0"/>
              <a:t>During levee degrade unanticipated quantities of 3- to 8-inch cobble were found in the degraded material, and SBFCA is proposing to reuse this material when reconstructing the upper levee section and slopes</a:t>
            </a:r>
            <a:endParaRPr lang="en-US" sz="1800" dirty="0" smtClean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91" y="3053090"/>
            <a:ext cx="2641209" cy="3262898"/>
          </a:xfrm>
          <a:prstGeom prst="rect">
            <a:avLst/>
          </a:prstGeom>
          <a:noFill/>
          <a:ln w="63500">
            <a:solidFill>
              <a:srgbClr val="C00000">
                <a:alpha val="50000"/>
              </a:srgbClr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30778"/>
            <a:ext cx="3713469" cy="3293822"/>
          </a:xfrm>
          <a:prstGeom prst="rect">
            <a:avLst/>
          </a:prstGeom>
          <a:noFill/>
          <a:ln w="63500">
            <a:solidFill>
              <a:srgbClr val="FFFF00">
                <a:alpha val="50000"/>
              </a:srgb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717" y="45720"/>
            <a:ext cx="7594283" cy="6736080"/>
          </a:xfrm>
          <a:prstGeom prst="rect">
            <a:avLst/>
          </a:prstGeom>
          <a:noFill/>
          <a:ln w="63500">
            <a:solidFill>
              <a:srgbClr val="FFFF00">
                <a:alpha val="50000"/>
              </a:srgb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"/>
            <a:ext cx="5334000" cy="6589518"/>
          </a:xfrm>
          <a:prstGeom prst="rect">
            <a:avLst/>
          </a:prstGeom>
          <a:noFill/>
          <a:ln w="63500">
            <a:solidFill>
              <a:srgbClr val="C00000">
                <a:alpha val="50000"/>
              </a:srgb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</TotalTime>
  <Words>1035</Words>
  <Application>Microsoft Office PowerPoint</Application>
  <PresentationFormat>On-screen Show (4:3)</PresentationFormat>
  <Paragraphs>147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Sutter Butte Flood Control Agency (SBFCA)  Feather River West Levee Project (FRWLP) Project Area C, Sutter County  September 27, 2013</vt:lpstr>
      <vt:lpstr>BOARD ACTION</vt:lpstr>
      <vt:lpstr>AUTHORITY OF THE BOARD</vt:lpstr>
      <vt:lpstr>REGIONAL LOCATION</vt:lpstr>
      <vt:lpstr>FRWLP AREAS / REACHES</vt:lpstr>
      <vt:lpstr>PROJECT AREA C</vt:lpstr>
      <vt:lpstr>USACE APPROVALS</vt:lpstr>
      <vt:lpstr>PROPOSED VARIANCES</vt:lpstr>
      <vt:lpstr>SBFCA PROPOSAL</vt:lpstr>
      <vt:lpstr>SBFCA PROPOSAL – STAFF REVIEW</vt:lpstr>
      <vt:lpstr>STAFF CONCLUSIONS</vt:lpstr>
      <vt:lpstr>PROPOSED CEQA FINDINGS</vt:lpstr>
      <vt:lpstr>STAFF RECOMMENDATIONS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nmoricz</cp:lastModifiedBy>
  <cp:revision>980</cp:revision>
  <dcterms:created xsi:type="dcterms:W3CDTF">2010-03-04T17:56:25Z</dcterms:created>
  <dcterms:modified xsi:type="dcterms:W3CDTF">2013-09-27T19:37:06Z</dcterms:modified>
</cp:coreProperties>
</file>