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8" r:id="rId2"/>
    <p:sldId id="333" r:id="rId3"/>
    <p:sldId id="259" r:id="rId4"/>
    <p:sldId id="280" r:id="rId5"/>
    <p:sldId id="282" r:id="rId6"/>
    <p:sldId id="332" r:id="rId7"/>
    <p:sldId id="263" r:id="rId8"/>
    <p:sldId id="311" r:id="rId9"/>
    <p:sldId id="320" r:id="rId10"/>
    <p:sldId id="261" r:id="rId11"/>
    <p:sldId id="315" r:id="rId12"/>
    <p:sldId id="285" r:id="rId13"/>
    <p:sldId id="319" r:id="rId14"/>
    <p:sldId id="324" r:id="rId15"/>
    <p:sldId id="321" r:id="rId16"/>
    <p:sldId id="322" r:id="rId17"/>
    <p:sldId id="340" r:id="rId18"/>
    <p:sldId id="339" r:id="rId19"/>
    <p:sldId id="328" r:id="rId20"/>
    <p:sldId id="323" r:id="rId21"/>
    <p:sldId id="338" r:id="rId22"/>
    <p:sldId id="274" r:id="rId23"/>
    <p:sldId id="337" r:id="rId24"/>
    <p:sldId id="271" r:id="rId25"/>
    <p:sldId id="327" r:id="rId26"/>
    <p:sldId id="318"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44B"/>
    <a:srgbClr val="03187F"/>
    <a:srgbClr val="004A82"/>
    <a:srgbClr val="8200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11" autoAdjust="0"/>
    <p:restoredTop sz="94660" autoAdjust="0"/>
  </p:normalViewPr>
  <p:slideViewPr>
    <p:cSldViewPr>
      <p:cViewPr varScale="1">
        <p:scale>
          <a:sx n="115" d="100"/>
          <a:sy n="115" d="100"/>
        </p:scale>
        <p:origin x="-948" y="-96"/>
      </p:cViewPr>
      <p:guideLst>
        <p:guide orient="horz" pos="2160"/>
        <p:guide pos="2880"/>
      </p:guideLst>
    </p:cSldViewPr>
  </p:slideViewPr>
  <p:outlineViewPr>
    <p:cViewPr>
      <p:scale>
        <a:sx n="33" d="100"/>
        <a:sy n="33" d="100"/>
      </p:scale>
      <p:origin x="0" y="15187"/>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FDB1EA0-47C7-4CEE-8CB5-FFFCA7020C63}" type="datetimeFigureOut">
              <a:rPr lang="en-US" smtClean="0"/>
              <a:pPr/>
              <a:t>5/23/2013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DA1BCFE-8DEC-415F-9950-CB51D84C6D84}" type="slidenum">
              <a:rPr lang="en-US" smtClean="0"/>
              <a:pPr/>
              <a:t>‹#›</a:t>
            </a:fld>
            <a:endParaRPr lang="en-US"/>
          </a:p>
        </p:txBody>
      </p:sp>
    </p:spTree>
    <p:extLst>
      <p:ext uri="{BB962C8B-B14F-4D97-AF65-F5344CB8AC3E}">
        <p14:creationId xmlns:p14="http://schemas.microsoft.com/office/powerpoint/2010/main" val="4131817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BAB17715-CBF2-4C06-ADE0-FDEE1BDCE861}" type="slidenum">
              <a:rPr lang="en-US" smtClean="0"/>
              <a:pPr/>
              <a:t>1</a:t>
            </a:fld>
            <a:endParaRPr lang="en-US"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2889D32-BA3A-41C3-AF09-9DB13E4F4B5B}" type="slidenum">
              <a:rPr lang="en-US" smtClean="0"/>
              <a:pPr/>
              <a:t>3</a:t>
            </a:fld>
            <a:endParaRPr lang="en-US"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2889D32-BA3A-41C3-AF09-9DB13E4F4B5B}" type="slidenum">
              <a:rPr lang="en-US" smtClean="0"/>
              <a:pPr/>
              <a:t>6</a:t>
            </a:fld>
            <a:endParaRPr lang="en-US"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A1BCFE-8DEC-415F-9950-CB51D84C6D84}" type="slidenum">
              <a:rPr lang="en-US" smtClean="0"/>
              <a:pPr/>
              <a:t>23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A1BCFE-8DEC-415F-9950-CB51D84C6D84}" type="slidenum">
              <a:rPr lang="en-US" smtClean="0"/>
              <a:pPr/>
              <a:t>24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A1BCFE-8DEC-415F-9950-CB51D84C6D84}" type="slidenum">
              <a:rPr lang="en-US" smtClean="0"/>
              <a:pPr/>
              <a:t>25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A1BCFE-8DEC-415F-9950-CB51D84C6D84}"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57200" y="2286000"/>
            <a:ext cx="8229600" cy="3733800"/>
          </a:xfrm>
        </p:spPr>
        <p:txBody>
          <a:bodyPr vert="horz" lIns="45720" tIns="0" rIns="45720" bIns="0" anchor="ctr">
            <a:normAutofit/>
            <a:scene3d>
              <a:camera prst="orthographicFront"/>
              <a:lightRig rig="soft" dir="t">
                <a:rot lat="0" lon="0" rev="17220000"/>
              </a:lightRig>
            </a:scene3d>
            <a:sp3d prstMaterial="softEdge">
              <a:bevelT w="38100" h="38100"/>
            </a:sp3d>
          </a:bodyPr>
          <a:lstStyle>
            <a:lvl1pPr>
              <a:defRPr sz="4000" b="1" cap="all" baseline="0">
                <a:ln w="6350">
                  <a:noFill/>
                </a:ln>
                <a:solidFill>
                  <a:schemeClr val="tx1"/>
                </a:solidFill>
                <a:effectLst>
                  <a:outerShdw blurRad="127000" dist="200000" dir="2700000" algn="tl" rotWithShape="0">
                    <a:srgbClr val="000000">
                      <a:alpha val="30000"/>
                    </a:srgbClr>
                  </a:outerShdw>
                </a:effectLst>
              </a:defRPr>
            </a:lvl1pPr>
          </a:lstStyle>
          <a:p>
            <a:r>
              <a:rPr kumimoji="0" lang="en-US" dirty="0" smtClean="0"/>
              <a:t>Click to edit Master title style</a:t>
            </a:r>
            <a:endParaRPr kumimoji="0" lang="en-US" dirty="0"/>
          </a:p>
        </p:txBody>
      </p:sp>
      <p:sp>
        <p:nvSpPr>
          <p:cNvPr id="7" name="Title Placeholder 21"/>
          <p:cNvSpPr txBox="1">
            <a:spLocks/>
          </p:cNvSpPr>
          <p:nvPr userDrawn="1"/>
        </p:nvSpPr>
        <p:spPr>
          <a:xfrm>
            <a:off x="304800" y="274638"/>
            <a:ext cx="7620000" cy="792162"/>
          </a:xfrm>
          <a:prstGeom prst="rect">
            <a:avLst/>
          </a:prstGeom>
          <a:solidFill>
            <a:srgbClr val="03187F">
              <a:alpha val="50000"/>
            </a:srgbClr>
          </a:solidFill>
        </p:spPr>
        <p:txBody>
          <a:bodyPr vert="horz" anchor="ctr">
            <a:no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5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Blue Highway" pitchFamily="2" charset="0"/>
              <a:ea typeface="+mj-ea"/>
              <a:cs typeface="+mj-cs"/>
            </a:endParaRPr>
          </a:p>
        </p:txBody>
      </p:sp>
      <p:cxnSp>
        <p:nvCxnSpPr>
          <p:cNvPr id="10" name="Straight Connector 9"/>
          <p:cNvCxnSpPr/>
          <p:nvPr userDrawn="1"/>
        </p:nvCxnSpPr>
        <p:spPr>
          <a:xfrm>
            <a:off x="152400" y="1600200"/>
            <a:ext cx="8839200" cy="158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228600" y="6553200"/>
            <a:ext cx="5029200" cy="304800"/>
          </a:xfrm>
          <a:prstGeom prst="rect">
            <a:avLst/>
          </a:prstGeom>
        </p:spPr>
        <p:txBody>
          <a:bodyPr/>
          <a:lstStyle/>
          <a:p>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34400" y="6553200"/>
            <a:ext cx="457200" cy="304800"/>
          </a:xfrm>
          <a:prstGeom prst="rect">
            <a:avLst/>
          </a:prstGeom>
        </p:spPr>
        <p:txBody>
          <a:bodyPr/>
          <a:lstStyle/>
          <a:p>
            <a:fld id="{9F1FB2E3-2BB6-40B9-8235-D524E987E6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228600" y="6553200"/>
            <a:ext cx="5029200" cy="304800"/>
          </a:xfrm>
          <a:prstGeom prst="rect">
            <a:avLst/>
          </a:prstGeom>
        </p:spPr>
        <p:txBody>
          <a:bodyPr/>
          <a:lstStyle/>
          <a:p>
            <a:endParaRPr lang="en-US" dirty="0"/>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34400" y="6553200"/>
            <a:ext cx="457200" cy="304800"/>
          </a:xfrm>
          <a:prstGeom prst="rect">
            <a:avLst/>
          </a:prstGeom>
        </p:spPr>
        <p:txBody>
          <a:bodyPr/>
          <a:lstStyle/>
          <a:p>
            <a:fld id="{9F1FB2E3-2BB6-40B9-8235-D524E987E6E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cSld name="1_Title Slide">
    <p:spTree>
      <p:nvGrpSpPr>
        <p:cNvPr id="1" name=""/>
        <p:cNvGrpSpPr/>
        <p:nvPr/>
      </p:nvGrpSpPr>
      <p:grpSpPr>
        <a:xfrm>
          <a:off x="0" y="0"/>
          <a:ext cx="0" cy="0"/>
          <a:chOff x="0" y="0"/>
          <a:chExt cx="0" cy="0"/>
        </a:xfrm>
      </p:grpSpPr>
      <p:sp>
        <p:nvSpPr>
          <p:cNvPr id="2" name="Line 2"/>
          <p:cNvSpPr>
            <a:spLocks noChangeShapeType="1"/>
          </p:cNvSpPr>
          <p:nvPr/>
        </p:nvSpPr>
        <p:spPr bwMode="auto">
          <a:xfrm>
            <a:off x="152400" y="6629400"/>
            <a:ext cx="8763000" cy="0"/>
          </a:xfrm>
          <a:prstGeom prst="line">
            <a:avLst/>
          </a:prstGeom>
          <a:noFill/>
          <a:ln w="19050">
            <a:solidFill>
              <a:srgbClr val="333399"/>
            </a:solidFill>
            <a:round/>
            <a:headEnd/>
            <a:tailEnd/>
          </a:ln>
          <a:effectLst/>
        </p:spPr>
        <p:txBody>
          <a:bodyPr/>
          <a:lstStyle/>
          <a:p>
            <a:pPr>
              <a:defRPr/>
            </a:pPr>
            <a:endParaRPr lang="en-US"/>
          </a:p>
        </p:txBody>
      </p:sp>
      <p:sp>
        <p:nvSpPr>
          <p:cNvPr id="3" name="Rectangle 3"/>
          <p:cNvSpPr>
            <a:spLocks noChangeArrowheads="1"/>
          </p:cNvSpPr>
          <p:nvPr/>
        </p:nvSpPr>
        <p:spPr bwMode="auto">
          <a:xfrm>
            <a:off x="304800" y="304800"/>
            <a:ext cx="7620000" cy="838200"/>
          </a:xfrm>
          <a:prstGeom prst="rect">
            <a:avLst/>
          </a:prstGeom>
          <a:solidFill>
            <a:schemeClr val="accent2">
              <a:lumMod val="50000"/>
              <a:alpha val="55000"/>
            </a:schemeClr>
          </a:solidFill>
          <a:ln w="9525">
            <a:noFill/>
            <a:miter lim="800000"/>
            <a:headEnd/>
            <a:tailEnd/>
          </a:ln>
          <a:effectLst/>
        </p:spPr>
        <p:txBody>
          <a:bodyPr/>
          <a:lstStyle/>
          <a:p>
            <a:pPr>
              <a:spcBef>
                <a:spcPct val="0"/>
              </a:spcBef>
              <a:buClrTx/>
              <a:buSzTx/>
              <a:buFontTx/>
              <a:buNone/>
              <a:defRPr/>
            </a:pPr>
            <a:r>
              <a:rPr lang="en-US" altLang="en-US" sz="4000" b="1">
                <a:latin typeface="Calibri" pitchFamily="34" charset="0"/>
              </a:rPr>
              <a:t/>
            </a:r>
            <a:br>
              <a:rPr lang="en-US" altLang="en-US" sz="4000" b="1">
                <a:latin typeface="Calibri" pitchFamily="34" charset="0"/>
              </a:rPr>
            </a:br>
            <a:endParaRPr lang="en-US" altLang="en-US" sz="4000" b="1">
              <a:latin typeface="Calibri" pitchFamily="34" charset="0"/>
            </a:endParaRPr>
          </a:p>
        </p:txBody>
      </p:sp>
      <p:sp>
        <p:nvSpPr>
          <p:cNvPr id="4" name="Rectangle 4"/>
          <p:cNvSpPr>
            <a:spLocks noChangeArrowheads="1"/>
          </p:cNvSpPr>
          <p:nvPr/>
        </p:nvSpPr>
        <p:spPr bwMode="auto">
          <a:xfrm>
            <a:off x="381000" y="2362200"/>
            <a:ext cx="8305800" cy="3429000"/>
          </a:xfrm>
          <a:prstGeom prst="rect">
            <a:avLst/>
          </a:prstGeom>
          <a:solidFill>
            <a:schemeClr val="accent2">
              <a:lumMod val="50000"/>
              <a:alpha val="55000"/>
            </a:schemeClr>
          </a:solidFill>
          <a:ln w="9525">
            <a:noFill/>
            <a:miter lim="800000"/>
            <a:headEnd/>
            <a:tailEnd/>
          </a:ln>
          <a:effectLst/>
        </p:spPr>
        <p:txBody>
          <a:bodyPr/>
          <a:lstStyle/>
          <a:p>
            <a:pPr>
              <a:spcBef>
                <a:spcPct val="0"/>
              </a:spcBef>
              <a:buClrTx/>
              <a:buSzTx/>
              <a:buFontTx/>
              <a:buNone/>
              <a:defRPr/>
            </a:pPr>
            <a:endParaRPr lang="en-US" altLang="en-US" sz="1800" dirty="0">
              <a:latin typeface="Calibri" pitchFamily="34" charset="0"/>
            </a:endParaRPr>
          </a:p>
        </p:txBody>
      </p:sp>
      <p:sp>
        <p:nvSpPr>
          <p:cNvPr id="5" name="Freeform 5"/>
          <p:cNvSpPr>
            <a:spLocks noChangeArrowheads="1"/>
          </p:cNvSpPr>
          <p:nvPr/>
        </p:nvSpPr>
        <p:spPr bwMode="auto">
          <a:xfrm>
            <a:off x="228600" y="2286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333399"/>
            </a:solidFill>
            <a:prstDash val="solid"/>
            <a:miter lim="800000"/>
            <a:headEnd/>
            <a:tailEnd/>
          </a:ln>
        </p:spPr>
        <p:txBody>
          <a:bodyPr/>
          <a:lstStyle/>
          <a:p>
            <a:pPr>
              <a:defRPr/>
            </a:pPr>
            <a:endParaRPr lang="en-US"/>
          </a:p>
        </p:txBody>
      </p:sp>
      <p:sp>
        <p:nvSpPr>
          <p:cNvPr id="6" name="Line 6"/>
          <p:cNvSpPr>
            <a:spLocks noChangeShapeType="1"/>
          </p:cNvSpPr>
          <p:nvPr/>
        </p:nvSpPr>
        <p:spPr bwMode="auto">
          <a:xfrm>
            <a:off x="381000" y="2133600"/>
            <a:ext cx="8321675" cy="0"/>
          </a:xfrm>
          <a:prstGeom prst="line">
            <a:avLst/>
          </a:prstGeom>
          <a:noFill/>
          <a:ln w="19050">
            <a:solidFill>
              <a:srgbClr val="333399"/>
            </a:solidFill>
            <a:round/>
            <a:headEnd/>
            <a:tailEnd/>
          </a:ln>
          <a:effectLst/>
        </p:spPr>
        <p:txBody>
          <a:bodyPr/>
          <a:lstStyle/>
          <a:p>
            <a:pPr>
              <a:defRPr/>
            </a:pPr>
            <a:endParaRPr lang="en-US"/>
          </a:p>
        </p:txBody>
      </p:sp>
      <p:sp>
        <p:nvSpPr>
          <p:cNvPr id="7" name="Rectangle 8"/>
          <p:cNvSpPr>
            <a:spLocks noChangeArrowheads="1"/>
          </p:cNvSpPr>
          <p:nvPr/>
        </p:nvSpPr>
        <p:spPr bwMode="auto">
          <a:xfrm>
            <a:off x="228600" y="6553200"/>
            <a:ext cx="5257800" cy="304800"/>
          </a:xfrm>
          <a:prstGeom prst="rect">
            <a:avLst/>
          </a:prstGeom>
          <a:noFill/>
          <a:ln w="9525">
            <a:noFill/>
            <a:miter lim="800000"/>
            <a:headEnd/>
            <a:tailEnd/>
          </a:ln>
          <a:effectLst/>
        </p:spPr>
        <p:txBody>
          <a:bodyPr anchor="b"/>
          <a:lstStyle/>
          <a:p>
            <a:pPr>
              <a:spcBef>
                <a:spcPct val="0"/>
              </a:spcBef>
              <a:buClrTx/>
              <a:buSzTx/>
              <a:buFontTx/>
              <a:buNone/>
              <a:defRPr/>
            </a:pPr>
            <a:r>
              <a:rPr lang="en-US" altLang="en-US" sz="1200" i="1" dirty="0">
                <a:latin typeface="Garamond" pitchFamily="18" charset="0"/>
              </a:rPr>
              <a:t>Central Valley Flood Protection Board Meeting – Agenda Item No. </a:t>
            </a:r>
            <a:r>
              <a:rPr lang="en-US" altLang="en-US" sz="1200" i="1" dirty="0" smtClean="0">
                <a:latin typeface="Garamond" pitchFamily="18" charset="0"/>
              </a:rPr>
              <a:t>8</a:t>
            </a:r>
            <a:endParaRPr lang="en-US" altLang="en-US" sz="1200" i="1" dirty="0">
              <a:latin typeface="Garamond" pitchFamily="18" charset="0"/>
            </a:endParaRPr>
          </a:p>
        </p:txBody>
      </p:sp>
      <p:sp>
        <p:nvSpPr>
          <p:cNvPr id="8" name="Rectangle 9"/>
          <p:cNvSpPr>
            <a:spLocks noChangeArrowheads="1"/>
          </p:cNvSpPr>
          <p:nvPr/>
        </p:nvSpPr>
        <p:spPr bwMode="auto">
          <a:xfrm>
            <a:off x="6781800" y="6553200"/>
            <a:ext cx="2133600" cy="304800"/>
          </a:xfrm>
          <a:prstGeom prst="rect">
            <a:avLst/>
          </a:prstGeom>
          <a:noFill/>
          <a:ln w="9525">
            <a:noFill/>
            <a:miter lim="800000"/>
            <a:headEnd/>
            <a:tailEnd/>
          </a:ln>
          <a:effectLst/>
        </p:spPr>
        <p:txBody>
          <a:bodyPr anchor="b"/>
          <a:lstStyle/>
          <a:p>
            <a:pPr algn="r">
              <a:spcBef>
                <a:spcPct val="0"/>
              </a:spcBef>
              <a:buClrTx/>
              <a:buSzTx/>
              <a:buFontTx/>
              <a:buNone/>
              <a:defRPr/>
            </a:pPr>
            <a:fld id="{1FB973E5-D437-4106-8FBC-D84C508B6EC8}" type="slidenum">
              <a:rPr lang="en-US" altLang="en-US" sz="1200">
                <a:latin typeface="Garamond" pitchFamily="18" charset="0"/>
              </a:rPr>
              <a:pPr algn="r">
                <a:spcBef>
                  <a:spcPct val="0"/>
                </a:spcBef>
                <a:buClrTx/>
                <a:buSzTx/>
                <a:buFontTx/>
                <a:buNone/>
                <a:defRPr/>
              </a:pPr>
              <a:t>‹#›</a:t>
            </a:fld>
            <a:endParaRPr lang="en-US" altLang="en-US" sz="1200">
              <a:latin typeface="Garamond" pitchFamily="18" charset="0"/>
            </a:endParaRPr>
          </a:p>
        </p:txBody>
      </p:sp>
      <p:pic>
        <p:nvPicPr>
          <p:cNvPr id="9" name="Picture 10" descr="CVFPB_logo_update3"/>
          <p:cNvPicPr preferRelativeResize="0">
            <a:picLocks noChangeArrowheads="1"/>
          </p:cNvPicPr>
          <p:nvPr userDrawn="1"/>
        </p:nvPicPr>
        <p:blipFill>
          <a:blip r:embed="rId2" cstate="print"/>
          <a:srcRect/>
          <a:stretch>
            <a:fillRect/>
          </a:stretch>
        </p:blipFill>
        <p:spPr bwMode="auto">
          <a:xfrm>
            <a:off x="8001000" y="152400"/>
            <a:ext cx="1023938" cy="1014413"/>
          </a:xfrm>
          <a:prstGeom prst="rect">
            <a:avLst/>
          </a:prstGeom>
          <a:noFill/>
          <a:ln w="9525">
            <a:noFill/>
            <a:miter lim="800000"/>
            <a:headEnd/>
            <a:tailEnd/>
          </a:ln>
        </p:spPr>
      </p:pic>
      <p:sp>
        <p:nvSpPr>
          <p:cNvPr id="13" name="Rectangle 12"/>
          <p:cNvSpPr/>
          <p:nvPr userDrawn="1"/>
        </p:nvSpPr>
        <p:spPr>
          <a:xfrm>
            <a:off x="7086600" y="6583680"/>
            <a:ext cx="914400"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pitchFamily="2" charset="2"/>
              <a:buNone/>
              <a:defRPr/>
            </a:pPr>
            <a:r>
              <a:rPr lang="en-US" sz="1400" b="1" dirty="0" smtClean="0">
                <a:ln w="11430"/>
                <a:solidFill>
                  <a:srgbClr val="00BC00"/>
                </a:solidFill>
                <a:effectLst>
                  <a:outerShdw blurRad="50800" dist="39000" dir="5460000" algn="tl">
                    <a:srgbClr val="000000">
                      <a:alpha val="38000"/>
                    </a:srgbClr>
                  </a:outerShdw>
                </a:effectLst>
              </a:rPr>
              <a:t>MOU</a:t>
            </a:r>
            <a:endParaRPr lang="en-US" sz="1400" b="1" dirty="0">
              <a:ln w="11430"/>
              <a:solidFill>
                <a:srgbClr val="00BC00"/>
              </a:solidFill>
              <a:effectLst>
                <a:outerShdw blurRad="50800" dist="39000" dir="5460000" algn="tl">
                  <a:srgbClr val="000000">
                    <a:alpha val="38000"/>
                  </a:srgbClr>
                </a:outerShdw>
              </a:effectLst>
            </a:endParaRPr>
          </a:p>
        </p:txBody>
      </p:sp>
      <p:sp>
        <p:nvSpPr>
          <p:cNvPr id="14" name="Rectangle 13"/>
          <p:cNvSpPr/>
          <p:nvPr userDrawn="1"/>
        </p:nvSpPr>
        <p:spPr>
          <a:xfrm>
            <a:off x="6583680" y="6583680"/>
            <a:ext cx="457200"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pitchFamily="2" charset="2"/>
              <a:buNone/>
              <a:defRPr/>
            </a:pPr>
            <a:r>
              <a:rPr lang="en-US" sz="1400" b="1" smtClean="0">
                <a:ln w="11430"/>
                <a:solidFill>
                  <a:srgbClr val="FFC000"/>
                </a:solidFill>
                <a:effectLst>
                  <a:outerShdw blurRad="50800" dist="39000" dir="5460000" algn="tl">
                    <a:srgbClr val="000000">
                      <a:alpha val="38000"/>
                    </a:srgbClr>
                  </a:outerShdw>
                </a:effectLst>
              </a:rPr>
              <a:t>SR</a:t>
            </a:r>
            <a:endParaRPr lang="en-US" sz="1400" b="1" dirty="0">
              <a:ln w="11430"/>
              <a:solidFill>
                <a:srgbClr val="FFC000"/>
              </a:solidFill>
              <a:effectLst>
                <a:outerShdw blurRad="50800" dist="39000" dir="5460000" algn="tl">
                  <a:srgbClr val="000000">
                    <a:alpha val="38000"/>
                  </a:srgbClr>
                </a:outerShdw>
              </a:effectLst>
            </a:endParaRPr>
          </a:p>
        </p:txBody>
      </p:sp>
      <p:sp>
        <p:nvSpPr>
          <p:cNvPr id="15" name="Rectangle 14"/>
          <p:cNvSpPr/>
          <p:nvPr userDrawn="1"/>
        </p:nvSpPr>
        <p:spPr>
          <a:xfrm>
            <a:off x="7909560" y="6583680"/>
            <a:ext cx="762000"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pitchFamily="2" charset="2"/>
              <a:buNone/>
              <a:defRPr/>
            </a:pPr>
            <a:r>
              <a:rPr lang="en-US" sz="1400" b="1" dirty="0" smtClean="0">
                <a:ln w="11430"/>
                <a:solidFill>
                  <a:srgbClr val="FF9900"/>
                </a:solidFill>
                <a:effectLst>
                  <a:outerShdw blurRad="50800" dist="39000" dir="5460000" algn="tl">
                    <a:srgbClr val="000000">
                      <a:alpha val="38000"/>
                    </a:srgbClr>
                  </a:outerShdw>
                </a:effectLst>
              </a:rPr>
              <a:t>LD1</a:t>
            </a:r>
            <a:endParaRPr lang="en-US" sz="1400" b="1" dirty="0">
              <a:ln w="11430"/>
              <a:solidFill>
                <a:srgbClr val="FF99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normAutofit/>
          </a:bodyPr>
          <a:lstStyle>
            <a:lvl1pPr>
              <a:buClr>
                <a:srgbClr val="FFFF00"/>
              </a:buClr>
              <a:buSzPct val="80000"/>
              <a:buFont typeface="Wingdings" pitchFamily="2" charset="2"/>
              <a:buChar char="§"/>
              <a:defRPr sz="2200">
                <a:latin typeface="Calibri" pitchFamily="34" charset="0"/>
              </a:defRPr>
            </a:lvl1pPr>
            <a:lvl2pPr>
              <a:buClr>
                <a:srgbClr val="FFC000"/>
              </a:buClr>
              <a:buSzPct val="80000"/>
              <a:buFont typeface="Wingdings" pitchFamily="2" charset="2"/>
              <a:buChar char="§"/>
              <a:defRPr sz="2200">
                <a:solidFill>
                  <a:schemeClr val="accent3"/>
                </a:solidFill>
                <a:latin typeface="Calibri" pitchFamily="34" charset="0"/>
              </a:defRPr>
            </a:lvl2pPr>
            <a:lvl3pPr>
              <a:buClr>
                <a:srgbClr val="FF6600"/>
              </a:buClr>
              <a:buSzPct val="80000"/>
              <a:buFont typeface="Wingdings" pitchFamily="2" charset="2"/>
              <a:buChar char="§"/>
              <a:defRPr sz="2200">
                <a:solidFill>
                  <a:schemeClr val="accent4"/>
                </a:solidFill>
                <a:latin typeface="Calibri" pitchFamily="34" charset="0"/>
              </a:defRPr>
            </a:lvl3pPr>
            <a:lvl4pPr>
              <a:buClr>
                <a:srgbClr val="FF0000"/>
              </a:buClr>
              <a:buSzPct val="80000"/>
              <a:buFont typeface="Wingdings" pitchFamily="2" charset="2"/>
              <a:buChar char="§"/>
              <a:defRPr sz="2200">
                <a:solidFill>
                  <a:schemeClr val="accent5"/>
                </a:solidFill>
                <a:latin typeface="Calibri" pitchFamily="34" charset="0"/>
              </a:defRPr>
            </a:lvl4pPr>
            <a:lvl5pPr>
              <a:buClr>
                <a:srgbClr val="D00028"/>
              </a:buClr>
              <a:buSzPct val="80000"/>
              <a:buFont typeface="Wingdings" pitchFamily="2" charset="2"/>
              <a:buChar char="§"/>
              <a:defRPr sz="2200">
                <a:solidFill>
                  <a:schemeClr val="accent6"/>
                </a:solidFill>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8" name="Date Placeholder 13"/>
          <p:cNvSpPr>
            <a:spLocks noGrp="1"/>
          </p:cNvSpPr>
          <p:nvPr>
            <p:ph type="dt" sz="half" idx="2"/>
          </p:nvPr>
        </p:nvSpPr>
        <p:spPr>
          <a:xfrm>
            <a:off x="228600" y="6553200"/>
            <a:ext cx="5029200" cy="304800"/>
          </a:xfrm>
          <a:prstGeom prst="rect">
            <a:avLst/>
          </a:prstGeom>
        </p:spPr>
        <p:txBody>
          <a:bodyPr vert="horz" anchor="b"/>
          <a:lstStyle>
            <a:lvl1pPr algn="l" eaLnBrk="1" latinLnBrk="0" hangingPunct="1">
              <a:defRPr kumimoji="0" sz="1200">
                <a:solidFill>
                  <a:schemeClr val="tx1">
                    <a:shade val="50000"/>
                  </a:schemeClr>
                </a:solidFill>
              </a:defRPr>
            </a:lvl1pPr>
          </a:lstStyle>
          <a:p>
            <a:endParaRPr lang="en-US" dirty="0"/>
          </a:p>
        </p:txBody>
      </p:sp>
      <p:sp>
        <p:nvSpPr>
          <p:cNvPr id="9" name="Slide Number Placeholder 22"/>
          <p:cNvSpPr>
            <a:spLocks noGrp="1"/>
          </p:cNvSpPr>
          <p:nvPr>
            <p:ph type="sldNum" sz="quarter" idx="4"/>
          </p:nvPr>
        </p:nvSpPr>
        <p:spPr>
          <a:xfrm>
            <a:off x="8534400" y="6553200"/>
            <a:ext cx="457200" cy="304800"/>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F1FB2E3-2BB6-40B9-8235-D524E987E6E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228600" y="6553200"/>
            <a:ext cx="5029200" cy="304800"/>
          </a:xfrm>
          <a:prstGeom prst="rect">
            <a:avLst/>
          </a:prstGeom>
        </p:spPr>
        <p:txBody>
          <a:bodyPr/>
          <a:lstStyle/>
          <a:p>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9F1FB2E3-2BB6-40B9-8235-D524E987E6E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228600" y="1371600"/>
            <a:ext cx="4267200" cy="5105400"/>
          </a:xfrm>
        </p:spPr>
        <p:txBody>
          <a:bodyPr>
            <a:normAutofit/>
          </a:bodyPr>
          <a:lstStyle>
            <a:lvl1pPr>
              <a:spcBef>
                <a:spcPts val="1200"/>
              </a:spcBef>
              <a:buClr>
                <a:srgbClr val="FFFF00"/>
              </a:buClr>
              <a:buSzPct val="80000"/>
              <a:buFont typeface="Wingdings" pitchFamily="2" charset="2"/>
              <a:buChar char="§"/>
              <a:defRPr sz="2200">
                <a:latin typeface="Calibri" pitchFamily="34" charset="0"/>
              </a:defRPr>
            </a:lvl1pPr>
            <a:lvl2pPr>
              <a:spcBef>
                <a:spcPts val="1200"/>
              </a:spcBef>
              <a:buClr>
                <a:srgbClr val="FFC000"/>
              </a:buClr>
              <a:buSzPct val="80000"/>
              <a:buFont typeface="Wingdings" pitchFamily="2" charset="2"/>
              <a:buChar char="§"/>
              <a:defRPr sz="2200">
                <a:solidFill>
                  <a:schemeClr val="tx2">
                    <a:lumMod val="90000"/>
                  </a:schemeClr>
                </a:solidFill>
                <a:latin typeface="Calibri" pitchFamily="34" charset="0"/>
              </a:defRPr>
            </a:lvl2pPr>
            <a:lvl3pPr>
              <a:spcBef>
                <a:spcPts val="1200"/>
              </a:spcBef>
              <a:buClr>
                <a:srgbClr val="FF6600"/>
              </a:buClr>
              <a:buSzPct val="80000"/>
              <a:buFont typeface="Wingdings" pitchFamily="2" charset="2"/>
              <a:buChar char="§"/>
              <a:defRPr sz="2200">
                <a:solidFill>
                  <a:schemeClr val="tx2">
                    <a:lumMod val="75000"/>
                  </a:schemeClr>
                </a:solidFill>
                <a:latin typeface="Calibri" pitchFamily="34" charset="0"/>
              </a:defRPr>
            </a:lvl3pPr>
            <a:lvl4pPr>
              <a:spcBef>
                <a:spcPts val="1200"/>
              </a:spcBef>
              <a:buClr>
                <a:srgbClr val="FF0000"/>
              </a:buClr>
              <a:buSzPct val="80000"/>
              <a:buFont typeface="Wingdings" pitchFamily="2" charset="2"/>
              <a:buChar char="§"/>
              <a:defRPr sz="2200">
                <a:solidFill>
                  <a:schemeClr val="accent5"/>
                </a:solidFill>
                <a:latin typeface="Calibri" pitchFamily="34" charset="0"/>
              </a:defRPr>
            </a:lvl4pPr>
            <a:lvl5pPr>
              <a:spcBef>
                <a:spcPts val="1200"/>
              </a:spcBef>
              <a:buClr>
                <a:srgbClr val="A50021"/>
              </a:buClr>
              <a:buSzPct val="80000"/>
              <a:buFont typeface="Wingdings" pitchFamily="2" charset="2"/>
              <a:buChar char="§"/>
              <a:defRPr sz="2200">
                <a:solidFill>
                  <a:schemeClr val="accent6"/>
                </a:solidFill>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371600"/>
            <a:ext cx="4267200" cy="5105401"/>
          </a:xfrm>
          <a:solidFill>
            <a:srgbClr val="03187F">
              <a:alpha val="50000"/>
            </a:srgbClr>
          </a:solidFill>
        </p:spPr>
        <p:txBody>
          <a:bodyPr vert="horz">
            <a:normAutofit/>
          </a:bodyPr>
          <a:lstStyle>
            <a:lvl1pPr algn="l" rtl="0" eaLnBrk="1" latinLnBrk="0" hangingPunct="1">
              <a:spcBef>
                <a:spcPts val="1200"/>
              </a:spcBef>
              <a:buSzPct val="80000"/>
              <a:buFont typeface="Wingdings" pitchFamily="2" charset="2"/>
              <a:buNone/>
              <a:defRPr kumimoji="0" lang="en-US" sz="2200" kern="1200" dirty="0" smtClean="0">
                <a:solidFill>
                  <a:schemeClr val="tx1"/>
                </a:solidFill>
                <a:latin typeface="Calibri" pitchFamily="34" charset="0"/>
                <a:ea typeface="+mn-ea"/>
                <a:cs typeface="+mn-cs"/>
              </a:defRPr>
            </a:lvl1pPr>
            <a:lvl2pPr algn="l" rtl="0" eaLnBrk="1" latinLnBrk="0" hangingPunct="1">
              <a:spcBef>
                <a:spcPts val="1200"/>
              </a:spcBef>
              <a:buSzPct val="80000"/>
              <a:buFont typeface="Wingdings" pitchFamily="2" charset="2"/>
              <a:buChar char="§"/>
              <a:defRPr kumimoji="0" lang="en-US" sz="2200" kern="1200" dirty="0" smtClean="0">
                <a:solidFill>
                  <a:schemeClr val="tx1"/>
                </a:solidFill>
                <a:latin typeface="Calibri" pitchFamily="34" charset="0"/>
                <a:ea typeface="+mn-ea"/>
                <a:cs typeface="+mn-cs"/>
              </a:defRPr>
            </a:lvl2pPr>
            <a:lvl3pPr algn="l" rtl="0" eaLnBrk="1" latinLnBrk="0" hangingPunct="1">
              <a:spcBef>
                <a:spcPts val="1200"/>
              </a:spcBef>
              <a:buSzPct val="80000"/>
              <a:buFont typeface="Wingdings" pitchFamily="2" charset="2"/>
              <a:buChar char="§"/>
              <a:defRPr kumimoji="0" lang="en-US" sz="2200" kern="1200" dirty="0" smtClean="0">
                <a:solidFill>
                  <a:schemeClr val="tx1"/>
                </a:solidFill>
                <a:latin typeface="Calibri" pitchFamily="34" charset="0"/>
                <a:ea typeface="+mn-ea"/>
                <a:cs typeface="+mn-cs"/>
              </a:defRPr>
            </a:lvl3pPr>
            <a:lvl4pPr algn="l" rtl="0" eaLnBrk="1" latinLnBrk="0" hangingPunct="1">
              <a:spcBef>
                <a:spcPts val="1200"/>
              </a:spcBef>
              <a:buSzPct val="80000"/>
              <a:buFont typeface="Wingdings" pitchFamily="2" charset="2"/>
              <a:buChar char="§"/>
              <a:defRPr kumimoji="0" lang="en-US" sz="2200" kern="1200" dirty="0" smtClean="0">
                <a:solidFill>
                  <a:schemeClr val="tx1"/>
                </a:solidFill>
                <a:latin typeface="Calibri" pitchFamily="34" charset="0"/>
                <a:ea typeface="+mn-ea"/>
                <a:cs typeface="+mn-cs"/>
              </a:defRPr>
            </a:lvl4pPr>
            <a:lvl5pPr algn="l" rtl="0" eaLnBrk="1" latinLnBrk="0" hangingPunct="1">
              <a:spcBef>
                <a:spcPts val="1200"/>
              </a:spcBef>
              <a:buSzPct val="80000"/>
              <a:buFont typeface="Wingdings" pitchFamily="2" charset="2"/>
              <a:buChar char="§"/>
              <a:defRPr kumimoji="0" lang="en-US" sz="2200" kern="1200" dirty="0">
                <a:solidFill>
                  <a:schemeClr val="tx1"/>
                </a:solidFill>
                <a:latin typeface="Calibri" pitchFamily="34" charset="0"/>
                <a:ea typeface="+mn-ea"/>
                <a:cs typeface="+mn-cs"/>
              </a:defRPr>
            </a:lvl5pPr>
          </a:lstStyle>
          <a:p>
            <a:pPr lvl="0" eaLnBrk="1" latinLnBrk="0" hangingPunct="1"/>
            <a:endParaRPr kumimoji="0" lang="en-US" dirty="0"/>
          </a:p>
        </p:txBody>
      </p:sp>
      <p:sp>
        <p:nvSpPr>
          <p:cNvPr id="9" name="Date Placeholder 13"/>
          <p:cNvSpPr>
            <a:spLocks noGrp="1"/>
          </p:cNvSpPr>
          <p:nvPr>
            <p:ph type="dt" sz="half" idx="10"/>
          </p:nvPr>
        </p:nvSpPr>
        <p:spPr>
          <a:xfrm>
            <a:off x="228600" y="6553200"/>
            <a:ext cx="5029200" cy="304800"/>
          </a:xfrm>
          <a:prstGeom prst="rect">
            <a:avLst/>
          </a:prstGeom>
        </p:spPr>
        <p:txBody>
          <a:bodyPr vert="horz" anchor="b"/>
          <a:lstStyle>
            <a:lvl1pPr algn="l" eaLnBrk="1" latinLnBrk="0" hangingPunct="1">
              <a:defRPr kumimoji="0" sz="1200">
                <a:solidFill>
                  <a:schemeClr val="tx1">
                    <a:shade val="50000"/>
                  </a:schemeClr>
                </a:solidFill>
              </a:defRPr>
            </a:lvl1pPr>
          </a:lstStyle>
          <a:p>
            <a:endParaRPr lang="en-US" dirty="0"/>
          </a:p>
        </p:txBody>
      </p:sp>
      <p:sp>
        <p:nvSpPr>
          <p:cNvPr id="10" name="Slide Number Placeholder 22"/>
          <p:cNvSpPr>
            <a:spLocks noGrp="1"/>
          </p:cNvSpPr>
          <p:nvPr>
            <p:ph type="sldNum" sz="quarter" idx="4"/>
          </p:nvPr>
        </p:nvSpPr>
        <p:spPr>
          <a:xfrm>
            <a:off x="8534400" y="6553200"/>
            <a:ext cx="457200" cy="304800"/>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F1FB2E3-2BB6-40B9-8235-D524E987E6E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228600" y="6553200"/>
            <a:ext cx="5029200" cy="304800"/>
          </a:xfrm>
          <a:prstGeom prst="rect">
            <a:avLst/>
          </a:prstGeom>
        </p:spPr>
        <p:txBody>
          <a:bodyPr/>
          <a:lstStyle/>
          <a:p>
            <a:endParaRPr lang="en-US"/>
          </a:p>
        </p:txBody>
      </p:sp>
      <p:sp>
        <p:nvSpPr>
          <p:cNvPr id="8" name="Footer Placeholder 7"/>
          <p:cNvSpPr>
            <a:spLocks noGrp="1"/>
          </p:cNvSpPr>
          <p:nvPr>
            <p:ph type="ftr" sz="quarter" idx="11"/>
          </p:nvPr>
        </p:nvSpPr>
        <p:spPr>
          <a:xfrm>
            <a:off x="3124200" y="6416675"/>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534400" y="6553200"/>
            <a:ext cx="457200" cy="304800"/>
          </a:xfrm>
          <a:prstGeom prst="rect">
            <a:avLst/>
          </a:prstGeom>
        </p:spPr>
        <p:txBody>
          <a:bodyPr/>
          <a:lstStyle/>
          <a:p>
            <a:fld id="{9F1FB2E3-2BB6-40B9-8235-D524E987E6E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228600" y="6553200"/>
            <a:ext cx="5029200" cy="304800"/>
          </a:xfrm>
          <a:prstGeom prst="rect">
            <a:avLst/>
          </a:prstGeom>
        </p:spPr>
        <p:txBody>
          <a:bodyPr/>
          <a:lstStyle/>
          <a:p>
            <a:endParaRPr lang="en-US"/>
          </a:p>
        </p:txBody>
      </p:sp>
      <p:sp>
        <p:nvSpPr>
          <p:cNvPr id="4" name="Footer Placeholder 3"/>
          <p:cNvSpPr>
            <a:spLocks noGrp="1"/>
          </p:cNvSpPr>
          <p:nvPr>
            <p:ph type="ftr" sz="quarter" idx="11"/>
          </p:nvPr>
        </p:nvSpPr>
        <p:spPr>
          <a:xfrm>
            <a:off x="3124200" y="6416675"/>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534400" y="6553200"/>
            <a:ext cx="457200" cy="304800"/>
          </a:xfrm>
          <a:prstGeom prst="rect">
            <a:avLst/>
          </a:prstGeom>
        </p:spPr>
        <p:txBody>
          <a:bodyPr/>
          <a:lstStyle/>
          <a:p>
            <a:fld id="{9F1FB2E3-2BB6-40B9-8235-D524E987E6E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28600" y="6553200"/>
            <a:ext cx="5029200" cy="304800"/>
          </a:xfrm>
          <a:prstGeom prst="rect">
            <a:avLst/>
          </a:prstGeom>
        </p:spPr>
        <p:txBody>
          <a:bodyPr/>
          <a:lstStyle/>
          <a:p>
            <a:endParaRPr lang="en-US" dirty="0"/>
          </a:p>
        </p:txBody>
      </p:sp>
      <p:sp>
        <p:nvSpPr>
          <p:cNvPr id="3" name="Footer Placeholder 2"/>
          <p:cNvSpPr>
            <a:spLocks noGrp="1"/>
          </p:cNvSpPr>
          <p:nvPr>
            <p:ph type="ftr" sz="quarter" idx="11"/>
          </p:nvPr>
        </p:nvSpPr>
        <p:spPr>
          <a:xfrm>
            <a:off x="3124200" y="6416675"/>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534400" y="6553200"/>
            <a:ext cx="457200" cy="304800"/>
          </a:xfrm>
          <a:prstGeom prst="rect">
            <a:avLst/>
          </a:prstGeom>
        </p:spPr>
        <p:txBody>
          <a:bodyPr/>
          <a:lstStyle/>
          <a:p>
            <a:fld id="{9F1FB2E3-2BB6-40B9-8235-D524E987E6E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228600" y="6553200"/>
            <a:ext cx="5029200" cy="304800"/>
          </a:xfrm>
          <a:prstGeom prst="rect">
            <a:avLst/>
          </a:prstGeom>
        </p:spPr>
        <p:txBody>
          <a:bodyPr/>
          <a:lstStyle/>
          <a:p>
            <a:endParaRPr lang="en-US"/>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534400" y="6553200"/>
            <a:ext cx="457200" cy="304800"/>
          </a:xfrm>
          <a:prstGeom prst="rect">
            <a:avLst/>
          </a:prstGeom>
        </p:spPr>
        <p:txBody>
          <a:bodyPr/>
          <a:lstStyle/>
          <a:p>
            <a:fld id="{9F1FB2E3-2BB6-40B9-8235-D524E987E6E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228600" y="6553200"/>
            <a:ext cx="5029200" cy="304800"/>
          </a:xfrm>
          <a:prstGeom prst="rect">
            <a:avLst/>
          </a:prstGeom>
        </p:spPr>
        <p:txBody>
          <a:bodyPr/>
          <a:lstStyle/>
          <a:p>
            <a:endParaRPr lang="en-US"/>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534400" y="6553200"/>
            <a:ext cx="457200" cy="304800"/>
          </a:xfrm>
          <a:prstGeom prst="rect">
            <a:avLst/>
          </a:prstGeom>
        </p:spPr>
        <p:txBody>
          <a:bodyPr/>
          <a:lstStyle/>
          <a:p>
            <a:fld id="{9F1FB2E3-2BB6-40B9-8235-D524E987E6E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04800" y="274638"/>
            <a:ext cx="7620000" cy="792162"/>
          </a:xfrm>
          <a:prstGeom prst="rect">
            <a:avLst/>
          </a:prstGeom>
          <a:solidFill>
            <a:srgbClr val="03187F">
              <a:alpha val="50000"/>
            </a:srgbClr>
          </a:solidFill>
        </p:spPr>
        <p:txBody>
          <a:bodyPr vert="horz" anchor="ctr">
            <a:noAutofit/>
            <a:scene3d>
              <a:camera prst="orthographicFront"/>
              <a:lightRig rig="soft" dir="t">
                <a:rot lat="0" lon="0" rev="16800000"/>
              </a:lightRig>
            </a:scene3d>
            <a:sp3d prstMaterial="softEdge">
              <a:bevelT w="38100" h="38100"/>
            </a:sp3d>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228600" y="1295400"/>
            <a:ext cx="8686800" cy="5181600"/>
          </a:xfrm>
          <a:prstGeom prst="rect">
            <a:avLst/>
          </a:prstGeom>
          <a:solidFill>
            <a:srgbClr val="03187F">
              <a:alpha val="50000"/>
            </a:srgbClr>
          </a:solidFill>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pic>
        <p:nvPicPr>
          <p:cNvPr id="7" name="Picture 6" descr="CVFPB_logo_update3"/>
          <p:cNvPicPr preferRelativeResize="0">
            <a:picLocks noChangeArrowheads="1"/>
          </p:cNvPicPr>
          <p:nvPr userDrawn="1"/>
        </p:nvPicPr>
        <p:blipFill>
          <a:blip r:embed="rId14" cstate="print"/>
          <a:srcRect/>
          <a:stretch>
            <a:fillRect/>
          </a:stretch>
        </p:blipFill>
        <p:spPr bwMode="auto">
          <a:xfrm>
            <a:off x="8001000" y="152400"/>
            <a:ext cx="1023938" cy="1014413"/>
          </a:xfrm>
          <a:prstGeom prst="rect">
            <a:avLst/>
          </a:prstGeom>
          <a:noFill/>
          <a:ln w="9525">
            <a:noFill/>
            <a:miter lim="800000"/>
            <a:headEnd/>
            <a:tailEnd/>
          </a:ln>
        </p:spPr>
      </p:pic>
      <p:sp>
        <p:nvSpPr>
          <p:cNvPr id="8" name="Freeform 7"/>
          <p:cNvSpPr/>
          <p:nvPr userDrawn="1"/>
        </p:nvSpPr>
        <p:spPr>
          <a:xfrm>
            <a:off x="178025" y="137565"/>
            <a:ext cx="7986839" cy="930584"/>
          </a:xfrm>
          <a:custGeom>
            <a:avLst/>
            <a:gdLst>
              <a:gd name="connsiteX0" fmla="*/ 0 w 7986839"/>
              <a:gd name="connsiteY0" fmla="*/ 930584 h 930584"/>
              <a:gd name="connsiteX1" fmla="*/ 0 w 7986839"/>
              <a:gd name="connsiteY1" fmla="*/ 0 h 930584"/>
              <a:gd name="connsiteX2" fmla="*/ 7986839 w 7986839"/>
              <a:gd name="connsiteY2" fmla="*/ 0 h 930584"/>
            </a:gdLst>
            <a:ahLst/>
            <a:cxnLst>
              <a:cxn ang="0">
                <a:pos x="connsiteX0" y="connsiteY0"/>
              </a:cxn>
              <a:cxn ang="0">
                <a:pos x="connsiteX1" y="connsiteY1"/>
              </a:cxn>
              <a:cxn ang="0">
                <a:pos x="connsiteX2" y="connsiteY2"/>
              </a:cxn>
            </a:cxnLst>
            <a:rect l="l" t="t" r="r" b="b"/>
            <a:pathLst>
              <a:path w="7986839" h="930584">
                <a:moveTo>
                  <a:pt x="0" y="930584"/>
                </a:moveTo>
                <a:lnTo>
                  <a:pt x="0" y="0"/>
                </a:lnTo>
                <a:lnTo>
                  <a:pt x="7986839" y="0"/>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Connector 9"/>
          <p:cNvCxnSpPr/>
          <p:nvPr userDrawn="1"/>
        </p:nvCxnSpPr>
        <p:spPr>
          <a:xfrm>
            <a:off x="152400" y="6553200"/>
            <a:ext cx="8839200" cy="158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7909560" y="6583680"/>
            <a:ext cx="762000"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pitchFamily="2" charset="2"/>
              <a:buNone/>
              <a:defRPr/>
            </a:pPr>
            <a:r>
              <a:rPr lang="en-US" sz="1400" b="1" smtClean="0">
                <a:ln w="11430"/>
                <a:solidFill>
                  <a:srgbClr val="FF9900"/>
                </a:solidFill>
                <a:effectLst>
                  <a:outerShdw blurRad="50800" dist="39000" dir="5460000" algn="tl">
                    <a:srgbClr val="000000">
                      <a:alpha val="38000"/>
                    </a:srgbClr>
                  </a:outerShdw>
                </a:effectLst>
              </a:rPr>
              <a:t>SR</a:t>
            </a:r>
            <a:endParaRPr lang="en-US" sz="1400" b="1" dirty="0">
              <a:ln w="11430"/>
              <a:solidFill>
                <a:srgbClr val="FF9900"/>
              </a:solidFill>
              <a:effectLst>
                <a:outerShdw blurRad="50800" dist="39000" dir="5460000" algn="tl">
                  <a:srgbClr val="000000">
                    <a:alpha val="38000"/>
                  </a:srgbClr>
                </a:outerShdw>
              </a:effectLst>
            </a:endParaRPr>
          </a:p>
        </p:txBody>
      </p:sp>
      <p:sp>
        <p:nvSpPr>
          <p:cNvPr id="12" name="TextBox 11"/>
          <p:cNvSpPr txBox="1"/>
          <p:nvPr userDrawn="1"/>
        </p:nvSpPr>
        <p:spPr>
          <a:xfrm>
            <a:off x="152400" y="6581001"/>
            <a:ext cx="5029200" cy="276999"/>
          </a:xfrm>
          <a:prstGeom prst="rect">
            <a:avLst/>
          </a:prstGeom>
          <a:noFill/>
        </p:spPr>
        <p:txBody>
          <a:bodyPr wrap="square" rtlCol="0">
            <a:spAutoFit/>
          </a:bodyPr>
          <a:lstStyle/>
          <a:p>
            <a:r>
              <a:rPr lang="en-US" sz="1200" dirty="0" smtClean="0">
                <a:solidFill>
                  <a:schemeClr val="tx1"/>
                </a:solidFill>
              </a:rPr>
              <a:t>Central Valley Flood Protection Board Meeting – Agenda Item No. 7A</a:t>
            </a:r>
            <a:endParaRPr lang="en-US" sz="1200" dirty="0">
              <a:solidFill>
                <a:schemeClr val="tx1"/>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ctr" rtl="0" eaLnBrk="1" latinLnBrk="0" hangingPunct="1">
        <a:spcBef>
          <a:spcPct val="0"/>
        </a:spcBef>
        <a:buNone/>
        <a:defRPr kumimoji="0" sz="4500" b="1" u="none" kern="1200" cap="none" baseline="0">
          <a:ln w="6350">
            <a:noFill/>
          </a:ln>
          <a:solidFill>
            <a:schemeClr val="tx1"/>
          </a:solidFill>
          <a:effectLst>
            <a:outerShdw blurRad="114300" dist="101600" dir="2700000" algn="tl" rotWithShape="0">
              <a:srgbClr val="000000">
                <a:alpha val="40000"/>
              </a:srgbClr>
            </a:outerShdw>
          </a:effectLst>
          <a:latin typeface="Blue Highway" pitchFamily="2" charset="0"/>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bwMode="auto">
          <a:xfrm>
            <a:off x="228600" y="2286000"/>
            <a:ext cx="8686800" cy="3733800"/>
          </a:xfrm>
          <a:prstGeom prst="rect">
            <a:avLst/>
          </a:prstGeom>
          <a:ln>
            <a:miter lim="800000"/>
            <a:headEnd/>
            <a:tailEnd/>
          </a:ln>
        </p:spPr>
        <p:txBody>
          <a:bodyPr>
            <a:normAutofit fontScale="90000"/>
          </a:bodyPr>
          <a:lstStyle/>
          <a:p>
            <a:pPr>
              <a:defRPr/>
            </a:pPr>
            <a:r>
              <a:rPr lang="en-US" sz="2800" b="1" dirty="0" smtClean="0">
                <a:solidFill>
                  <a:schemeClr val="tx1"/>
                </a:solidFill>
                <a:latin typeface="Calibri" pitchFamily="34" charset="0"/>
              </a:rPr>
              <a:t>Sutter butte flood control agency (</a:t>
            </a:r>
            <a:r>
              <a:rPr lang="en-US" sz="2800" dirty="0" err="1" smtClean="0">
                <a:latin typeface="Calibri" pitchFamily="34" charset="0"/>
              </a:rPr>
              <a:t>sb</a:t>
            </a:r>
            <a:r>
              <a:rPr lang="en-US" sz="2800" b="1" dirty="0" err="1" smtClean="0">
                <a:solidFill>
                  <a:schemeClr val="tx1"/>
                </a:solidFill>
                <a:latin typeface="Calibri" pitchFamily="34" charset="0"/>
              </a:rPr>
              <a:t>fca</a:t>
            </a:r>
            <a:r>
              <a:rPr lang="en-US" sz="2800" b="1" dirty="0" smtClean="0">
                <a:solidFill>
                  <a:schemeClr val="tx1"/>
                </a:solidFill>
                <a:latin typeface="Calibri" pitchFamily="34" charset="0"/>
              </a:rPr>
              <a:t>)</a:t>
            </a:r>
            <a:r>
              <a:rPr lang="en-US" sz="4000" b="1" dirty="0" smtClean="0">
                <a:solidFill>
                  <a:schemeClr val="tx1"/>
                </a:solidFill>
                <a:latin typeface="Calibri" pitchFamily="34" charset="0"/>
              </a:rPr>
              <a:t/>
            </a:r>
            <a:br>
              <a:rPr lang="en-US" sz="4000" b="1" dirty="0" smtClean="0">
                <a:solidFill>
                  <a:schemeClr val="tx1"/>
                </a:solidFill>
                <a:latin typeface="Calibri" pitchFamily="34" charset="0"/>
              </a:rPr>
            </a:br>
            <a:r>
              <a:rPr lang="en-US" sz="2800" dirty="0" smtClean="0">
                <a:solidFill>
                  <a:schemeClr val="tx1"/>
                </a:solidFill>
                <a:latin typeface="Calibri" pitchFamily="34" charset="0"/>
              </a:rPr>
              <a:t/>
            </a:r>
            <a:br>
              <a:rPr lang="en-US" sz="2800" dirty="0" smtClean="0">
                <a:solidFill>
                  <a:schemeClr val="tx1"/>
                </a:solidFill>
                <a:latin typeface="Calibri" pitchFamily="34" charset="0"/>
              </a:rPr>
            </a:br>
            <a:r>
              <a:rPr lang="en-US" sz="2800" dirty="0">
                <a:latin typeface="Calibri" pitchFamily="34" charset="0"/>
              </a:rPr>
              <a:t>FEATHER RIVER WEST LEVEE </a:t>
            </a:r>
            <a:r>
              <a:rPr lang="en-US" sz="2800" dirty="0" smtClean="0">
                <a:latin typeface="Calibri" pitchFamily="34" charset="0"/>
              </a:rPr>
              <a:t>PROJECT</a:t>
            </a:r>
            <a:r>
              <a:rPr lang="en-US" sz="2800" dirty="0" smtClean="0">
                <a:solidFill>
                  <a:schemeClr val="tx1"/>
                </a:solidFill>
                <a:latin typeface="Calibri" pitchFamily="34" charset="0"/>
              </a:rPr>
              <a:t> </a:t>
            </a:r>
            <a:br>
              <a:rPr lang="en-US" sz="2800" dirty="0" smtClean="0">
                <a:solidFill>
                  <a:schemeClr val="tx1"/>
                </a:solidFill>
                <a:latin typeface="Calibri" pitchFamily="34" charset="0"/>
              </a:rPr>
            </a:br>
            <a:r>
              <a:rPr lang="en-US" sz="2800" dirty="0" err="1" smtClean="0">
                <a:solidFill>
                  <a:schemeClr val="tx1"/>
                </a:solidFill>
                <a:latin typeface="Calibri" pitchFamily="34" charset="0"/>
              </a:rPr>
              <a:t>project</a:t>
            </a:r>
            <a:r>
              <a:rPr lang="en-US" sz="2800" dirty="0" smtClean="0">
                <a:solidFill>
                  <a:schemeClr val="tx1"/>
                </a:solidFill>
                <a:latin typeface="Calibri" pitchFamily="34" charset="0"/>
              </a:rPr>
              <a:t> </a:t>
            </a:r>
            <a:r>
              <a:rPr lang="en-US" sz="2800" dirty="0" smtClean="0">
                <a:latin typeface="Calibri" pitchFamily="34" charset="0"/>
              </a:rPr>
              <a:t>area c</a:t>
            </a:r>
            <a:br>
              <a:rPr lang="en-US" sz="2800" dirty="0" smtClean="0">
                <a:latin typeface="Calibri" pitchFamily="34" charset="0"/>
              </a:rPr>
            </a:br>
            <a:r>
              <a:rPr lang="en-US" sz="2800" dirty="0" err="1" smtClean="0">
                <a:latin typeface="Calibri" pitchFamily="34" charset="0"/>
              </a:rPr>
              <a:t>sutter</a:t>
            </a:r>
            <a:r>
              <a:rPr lang="en-US" sz="2800" dirty="0" smtClean="0">
                <a:latin typeface="Calibri" pitchFamily="34" charset="0"/>
              </a:rPr>
              <a:t> county</a:t>
            </a:r>
            <a:r>
              <a:rPr lang="en-US" sz="2800" dirty="0" smtClean="0">
                <a:solidFill>
                  <a:schemeClr val="tx1"/>
                </a:solidFill>
                <a:latin typeface="Calibri" pitchFamily="34" charset="0"/>
              </a:rPr>
              <a:t/>
            </a:r>
            <a:br>
              <a:rPr lang="en-US" sz="2800" dirty="0" smtClean="0">
                <a:solidFill>
                  <a:schemeClr val="tx1"/>
                </a:solidFill>
                <a:latin typeface="Calibri" pitchFamily="34" charset="0"/>
              </a:rPr>
            </a:br>
            <a:r>
              <a:rPr lang="en-US" sz="2800" cap="none" dirty="0" smtClean="0">
                <a:solidFill>
                  <a:schemeClr val="tx1"/>
                </a:solidFill>
                <a:latin typeface="Calibri" pitchFamily="34" charset="0"/>
              </a:rPr>
              <a:t/>
            </a:r>
            <a:br>
              <a:rPr lang="en-US" sz="2800" cap="none" dirty="0" smtClean="0">
                <a:solidFill>
                  <a:schemeClr val="tx1"/>
                </a:solidFill>
                <a:latin typeface="Calibri" pitchFamily="34" charset="0"/>
              </a:rPr>
            </a:br>
            <a:r>
              <a:rPr lang="en-US" sz="2800" cap="none" dirty="0" smtClean="0">
                <a:solidFill>
                  <a:schemeClr val="tx1"/>
                </a:solidFill>
                <a:latin typeface="Calibri" pitchFamily="34" charset="0"/>
              </a:rPr>
              <a:t/>
            </a:r>
            <a:br>
              <a:rPr lang="en-US" sz="2800" cap="none" dirty="0" smtClean="0">
                <a:solidFill>
                  <a:schemeClr val="tx1"/>
                </a:solidFill>
                <a:latin typeface="Calibri" pitchFamily="34" charset="0"/>
              </a:rPr>
            </a:br>
            <a:r>
              <a:rPr lang="en-US" sz="2800" cap="none" dirty="0" smtClean="0">
                <a:solidFill>
                  <a:schemeClr val="tx1"/>
                </a:solidFill>
                <a:latin typeface="Calibri" pitchFamily="34" charset="0"/>
              </a:rPr>
              <a:t>May 24, 2013</a:t>
            </a:r>
            <a:br>
              <a:rPr lang="en-US" sz="2800" cap="none" dirty="0" smtClean="0">
                <a:solidFill>
                  <a:schemeClr val="tx1"/>
                </a:solidFill>
                <a:latin typeface="Calibri" pitchFamily="34" charset="0"/>
              </a:rPr>
            </a:br>
            <a:r>
              <a:rPr lang="en-US" sz="2800" cap="none" dirty="0" smtClean="0">
                <a:latin typeface="Calibri" pitchFamily="34" charset="0"/>
              </a:rPr>
              <a:t>								</a:t>
            </a:r>
            <a:endParaRPr lang="en-US" sz="2800" b="0" cap="none" dirty="0" smtClean="0">
              <a:solidFill>
                <a:schemeClr val="accent2"/>
              </a:solidFill>
              <a:latin typeface="Calibri" pitchFamily="34" charset="0"/>
              <a:cs typeface="Arial" pitchFamily="34" charset="0"/>
            </a:endParaRPr>
          </a:p>
        </p:txBody>
      </p:sp>
      <p:sp>
        <p:nvSpPr>
          <p:cNvPr id="2054" name="Rectangle 6"/>
          <p:cNvSpPr>
            <a:spLocks noGrp="1" noChangeArrowheads="1"/>
          </p:cNvSpPr>
          <p:nvPr>
            <p:ph type="subTitle" idx="4294967295"/>
          </p:nvPr>
        </p:nvSpPr>
        <p:spPr>
          <a:xfrm>
            <a:off x="304800" y="304800"/>
            <a:ext cx="7620000" cy="762000"/>
          </a:xfrm>
          <a:noFill/>
        </p:spPr>
        <p:txBody>
          <a:bodyPr>
            <a:noAutofit/>
          </a:bodyPr>
          <a:lstStyle/>
          <a:p>
            <a:pPr marL="0" indent="0" algn="ctr" eaLnBrk="1" hangingPunct="1">
              <a:spcAft>
                <a:spcPts val="0"/>
              </a:spcAft>
              <a:buFont typeface="Wingdings" pitchFamily="2" charset="2"/>
              <a:buNone/>
              <a:defRPr/>
            </a:pPr>
            <a:r>
              <a:rPr lang="en-US" sz="4500" b="1" dirty="0" smtClean="0">
                <a:effectLst>
                  <a:outerShdw blurRad="38100" dist="38100" dir="2700000" algn="tl">
                    <a:srgbClr val="000000">
                      <a:alpha val="43137"/>
                    </a:srgbClr>
                  </a:outerShdw>
                </a:effectLst>
                <a:latin typeface="Blue Highway" pitchFamily="2" charset="0"/>
                <a:cs typeface="Arial" pitchFamily="34" charset="0"/>
              </a:rPr>
              <a:t>APPLICATION NO. 18793-1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BENEFITS</a:t>
            </a:r>
            <a:endParaRPr lang="en-US" dirty="0"/>
          </a:p>
        </p:txBody>
      </p:sp>
      <p:sp>
        <p:nvSpPr>
          <p:cNvPr id="3" name="Content Placeholder 2"/>
          <p:cNvSpPr>
            <a:spLocks noGrp="1"/>
          </p:cNvSpPr>
          <p:nvPr>
            <p:ph idx="1"/>
          </p:nvPr>
        </p:nvSpPr>
        <p:spPr/>
        <p:txBody>
          <a:bodyPr>
            <a:noAutofit/>
          </a:bodyPr>
          <a:lstStyle/>
          <a:p>
            <a:pPr>
              <a:spcBef>
                <a:spcPts val="2400"/>
              </a:spcBef>
            </a:pPr>
            <a:r>
              <a:rPr lang="en-US" sz="1950" dirty="0" smtClean="0"/>
              <a:t>Address major geotechnical concerns of through- and under-seepage and related slope stability, and condition and impact of existing encroachments</a:t>
            </a:r>
          </a:p>
          <a:p>
            <a:pPr lvl="0">
              <a:spcBef>
                <a:spcPts val="2400"/>
              </a:spcBef>
            </a:pPr>
            <a:r>
              <a:rPr lang="en-US" sz="1950" dirty="0" smtClean="0"/>
              <a:t>Reduce </a:t>
            </a:r>
            <a:r>
              <a:rPr lang="en-US" sz="1950" dirty="0"/>
              <a:t>the risk of flooding for existing urban areas, agricultural commodities, </a:t>
            </a:r>
            <a:r>
              <a:rPr lang="en-US" sz="1950" dirty="0" smtClean="0"/>
              <a:t>infrastructure, </a:t>
            </a:r>
            <a:r>
              <a:rPr lang="en-US" sz="1950" dirty="0"/>
              <a:t>and other properties.</a:t>
            </a:r>
          </a:p>
          <a:p>
            <a:pPr>
              <a:spcBef>
                <a:spcPts val="2400"/>
              </a:spcBef>
            </a:pPr>
            <a:r>
              <a:rPr lang="en-US" sz="1950" dirty="0" smtClean="0"/>
              <a:t>Increase the level of flood protection to a targeted 200-year level for Yuba City and Live Oak consistent with the adopted CVFPP and Senate Bill 5 (Statutes of 2008) to provide 200-year flood protection for urban and urbanizing areas.</a:t>
            </a:r>
          </a:p>
          <a:p>
            <a:pPr>
              <a:spcBef>
                <a:spcPts val="2400"/>
              </a:spcBef>
            </a:pPr>
            <a:r>
              <a:rPr lang="en-US" sz="1950" dirty="0" smtClean="0"/>
              <a:t>Preserves riparian and other native habitats.</a:t>
            </a:r>
          </a:p>
          <a:p>
            <a:pPr>
              <a:spcBef>
                <a:spcPts val="2400"/>
              </a:spcBef>
            </a:pPr>
            <a:r>
              <a:rPr lang="en-US" sz="1950" dirty="0" smtClean="0"/>
              <a:t>Bring encroachments surveyed by SBFCA into CCR 23 compliance while addressing 100 percent of encroachment issues categorized by the USACE in their 2010 periodic inspections as “Unacceptable – likely to prevent performance in the next flood event.”</a:t>
            </a:r>
          </a:p>
          <a:p>
            <a:pPr>
              <a:spcBef>
                <a:spcPts val="2400"/>
              </a:spcBef>
            </a:pPr>
            <a:endParaRPr lang="en-US" sz="1950" dirty="0"/>
          </a:p>
        </p:txBody>
      </p:sp>
      <p:sp>
        <p:nvSpPr>
          <p:cNvPr id="5" name="Slide Number Placeholder 4"/>
          <p:cNvSpPr>
            <a:spLocks noGrp="1"/>
          </p:cNvSpPr>
          <p:nvPr>
            <p:ph type="sldNum" sz="quarter" idx="4"/>
          </p:nvPr>
        </p:nvSpPr>
        <p:spPr/>
        <p:txBody>
          <a:bodyPr/>
          <a:lstStyle/>
          <a:p>
            <a:fld id="{9F1FB2E3-2BB6-40B9-8235-D524E987E6E0}"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 TYPICAL CUTOFF WALL METHOD</a:t>
            </a:r>
            <a:endParaRPr lang="en-US" sz="4000" dirty="0"/>
          </a:p>
        </p:txBody>
      </p:sp>
      <p:sp>
        <p:nvSpPr>
          <p:cNvPr id="4" name="Slide Number Placeholder 3"/>
          <p:cNvSpPr>
            <a:spLocks noGrp="1"/>
          </p:cNvSpPr>
          <p:nvPr>
            <p:ph type="sldNum" sz="quarter" idx="4"/>
          </p:nvPr>
        </p:nvSpPr>
        <p:spPr/>
        <p:txBody>
          <a:bodyPr/>
          <a:lstStyle/>
          <a:p>
            <a:fld id="{9F1FB2E3-2BB6-40B9-8235-D524E987E6E0}" type="slidenum">
              <a:rPr lang="en-US" smtClean="0"/>
              <a:pPr/>
              <a:t>11</a:t>
            </a:fld>
            <a:endParaRPr lang="en-US" dirty="0"/>
          </a:p>
        </p:txBody>
      </p:sp>
      <p:sp>
        <p:nvSpPr>
          <p:cNvPr id="3" name="Content Placeholder 2"/>
          <p:cNvSpPr>
            <a:spLocks noGrp="1"/>
          </p:cNvSpPr>
          <p:nvPr>
            <p:ph idx="1"/>
          </p:nvPr>
        </p:nvSpPr>
        <p:spPr/>
        <p:txBody>
          <a:bodyPr/>
          <a:lstStyle/>
          <a:p>
            <a:endParaRPr lang="en-US" dirty="0"/>
          </a:p>
        </p:txBody>
      </p:sp>
      <p:pic>
        <p:nvPicPr>
          <p:cNvPr id="4098" name="Picture 2" descr="C:\Users\jpatchett\Desktop\slurrywall-c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95400"/>
            <a:ext cx="8721157" cy="510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CROSS SECTIONS (1 of 2)</a:t>
            </a:r>
            <a:endParaRPr lang="en-US" dirty="0"/>
          </a:p>
        </p:txBody>
      </p:sp>
      <p:sp>
        <p:nvSpPr>
          <p:cNvPr id="4" name="Slide Number Placeholder 3"/>
          <p:cNvSpPr>
            <a:spLocks noGrp="1"/>
          </p:cNvSpPr>
          <p:nvPr>
            <p:ph type="sldNum" sz="quarter" idx="4"/>
          </p:nvPr>
        </p:nvSpPr>
        <p:spPr/>
        <p:txBody>
          <a:bodyPr/>
          <a:lstStyle/>
          <a:p>
            <a:fld id="{9F1FB2E3-2BB6-40B9-8235-D524E987E6E0}" type="slidenum">
              <a:rPr lang="en-US" smtClean="0"/>
              <a:pPr/>
              <a:t>12</a:t>
            </a:fld>
            <a:endParaRPr lang="en-US"/>
          </a:p>
        </p:txBody>
      </p:sp>
      <p:sp>
        <p:nvSpPr>
          <p:cNvPr id="3" name="Content Placeholder 2"/>
          <p:cNvSpPr>
            <a:spLocks noGrp="1"/>
          </p:cNvSpPr>
          <p:nvPr>
            <p:ph idx="1"/>
          </p:nvPr>
        </p:nvSpPr>
        <p:spPr/>
        <p:txBody>
          <a:bodyPr/>
          <a:lstStyle/>
          <a:p>
            <a:endParaRPr lang="en-US"/>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371600"/>
            <a:ext cx="7620000" cy="5006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133600" y="2754868"/>
            <a:ext cx="4267200" cy="369332"/>
          </a:xfrm>
          <a:prstGeom prst="rect">
            <a:avLst/>
          </a:prstGeom>
        </p:spPr>
        <p:txBody>
          <a:bodyPr wrap="square">
            <a:spAutoFit/>
          </a:bodyPr>
          <a:lstStyle/>
          <a:p>
            <a:r>
              <a:rPr lang="en-US" dirty="0" smtClean="0">
                <a:solidFill>
                  <a:srgbClr val="FF0000"/>
                </a:solidFill>
              </a:rPr>
              <a:t>Reach 13 D/S - Deep levee degrade</a:t>
            </a:r>
            <a:endParaRPr lang="en-US" dirty="0">
              <a:solidFill>
                <a:srgbClr val="FF0000"/>
              </a:solidFill>
            </a:endParaRPr>
          </a:p>
        </p:txBody>
      </p:sp>
      <p:sp>
        <p:nvSpPr>
          <p:cNvPr id="8" name="Rectangle 7"/>
          <p:cNvSpPr/>
          <p:nvPr/>
        </p:nvSpPr>
        <p:spPr>
          <a:xfrm>
            <a:off x="2286000" y="4985266"/>
            <a:ext cx="4419600" cy="369332"/>
          </a:xfrm>
          <a:prstGeom prst="rect">
            <a:avLst/>
          </a:prstGeom>
        </p:spPr>
        <p:txBody>
          <a:bodyPr wrap="square">
            <a:spAutoFit/>
          </a:bodyPr>
          <a:lstStyle/>
          <a:p>
            <a:r>
              <a:rPr lang="en-US" dirty="0" smtClean="0">
                <a:solidFill>
                  <a:srgbClr val="FF0000"/>
                </a:solidFill>
              </a:rPr>
              <a:t>Reach 13 U/S - Shallow levee degrade</a:t>
            </a:r>
            <a:endParaRPr lang="en-US" dirty="0">
              <a:solidFill>
                <a:srgbClr val="FF0000"/>
              </a:solidFill>
            </a:endParaRPr>
          </a:p>
        </p:txBody>
      </p:sp>
      <p:sp>
        <p:nvSpPr>
          <p:cNvPr id="9" name="Rectangle 8"/>
          <p:cNvSpPr/>
          <p:nvPr/>
        </p:nvSpPr>
        <p:spPr>
          <a:xfrm>
            <a:off x="533400" y="1447800"/>
            <a:ext cx="1133644" cy="369332"/>
          </a:xfrm>
          <a:prstGeom prst="rect">
            <a:avLst/>
          </a:prstGeom>
        </p:spPr>
        <p:txBody>
          <a:bodyPr wrap="none">
            <a:spAutoFit/>
          </a:bodyPr>
          <a:lstStyle/>
          <a:p>
            <a:r>
              <a:rPr lang="en-US" smtClean="0">
                <a:solidFill>
                  <a:srgbClr val="FF0000"/>
                </a:solidFill>
              </a:rPr>
              <a:t>Landside</a:t>
            </a:r>
            <a:endParaRPr lang="en-US" dirty="0">
              <a:solidFill>
                <a:srgbClr val="FF0000"/>
              </a:solidFill>
            </a:endParaRPr>
          </a:p>
        </p:txBody>
      </p:sp>
      <p:sp>
        <p:nvSpPr>
          <p:cNvPr id="10" name="Rectangle 9"/>
          <p:cNvSpPr/>
          <p:nvPr/>
        </p:nvSpPr>
        <p:spPr>
          <a:xfrm>
            <a:off x="6629400" y="1524000"/>
            <a:ext cx="1225015" cy="369332"/>
          </a:xfrm>
          <a:prstGeom prst="rect">
            <a:avLst/>
          </a:prstGeom>
        </p:spPr>
        <p:txBody>
          <a:bodyPr wrap="none">
            <a:spAutoFit/>
          </a:bodyPr>
          <a:lstStyle/>
          <a:p>
            <a:r>
              <a:rPr lang="en-US" smtClean="0">
                <a:solidFill>
                  <a:srgbClr val="FF0000"/>
                </a:solidFill>
              </a:rPr>
              <a:t>Waterside</a:t>
            </a:r>
            <a:endParaRPr lang="en-US" dirty="0">
              <a:solidFill>
                <a:srgbClr val="FF0000"/>
              </a:solidFill>
            </a:endParaRPr>
          </a:p>
        </p:txBody>
      </p:sp>
      <p:sp>
        <p:nvSpPr>
          <p:cNvPr id="5" name="Rectangle 4"/>
          <p:cNvSpPr/>
          <p:nvPr/>
        </p:nvSpPr>
        <p:spPr>
          <a:xfrm>
            <a:off x="5017980" y="1893332"/>
            <a:ext cx="228600" cy="54506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12630" y="4179780"/>
            <a:ext cx="228600" cy="152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CROSS SECTIONS (2 of 2)</a:t>
            </a:r>
            <a:endParaRPr lang="en-US" dirty="0"/>
          </a:p>
        </p:txBody>
      </p:sp>
      <p:sp>
        <p:nvSpPr>
          <p:cNvPr id="4" name="Slide Number Placeholder 3"/>
          <p:cNvSpPr>
            <a:spLocks noGrp="1"/>
          </p:cNvSpPr>
          <p:nvPr>
            <p:ph type="sldNum" sz="quarter" idx="4"/>
          </p:nvPr>
        </p:nvSpPr>
        <p:spPr/>
        <p:txBody>
          <a:bodyPr/>
          <a:lstStyle/>
          <a:p>
            <a:fld id="{9F1FB2E3-2BB6-40B9-8235-D524E987E6E0}" type="slidenum">
              <a:rPr lang="en-US" smtClean="0"/>
              <a:pPr/>
              <a:t>13</a:t>
            </a:fld>
            <a:endParaRPr lang="en-US"/>
          </a:p>
        </p:txBody>
      </p:sp>
      <p:sp>
        <p:nvSpPr>
          <p:cNvPr id="3" name="Content Placeholder 2"/>
          <p:cNvSpPr>
            <a:spLocks noGrp="1"/>
          </p:cNvSpPr>
          <p:nvPr>
            <p:ph idx="1"/>
          </p:nvPr>
        </p:nvSpPr>
        <p:spPr/>
        <p:txBody>
          <a:bodyPr/>
          <a:lstStyle/>
          <a:p>
            <a:endParaRPr lang="en-US"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7853363" cy="503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133600" y="2667000"/>
            <a:ext cx="3733800" cy="369332"/>
          </a:xfrm>
          <a:prstGeom prst="rect">
            <a:avLst/>
          </a:prstGeom>
          <a:noFill/>
        </p:spPr>
        <p:txBody>
          <a:bodyPr wrap="square" rtlCol="0">
            <a:spAutoFit/>
          </a:bodyPr>
          <a:lstStyle/>
          <a:p>
            <a:r>
              <a:rPr lang="en-US" dirty="0" smtClean="0">
                <a:solidFill>
                  <a:srgbClr val="FF0000"/>
                </a:solidFill>
              </a:rPr>
              <a:t>Landside Seepage Berm - Reach 16</a:t>
            </a:r>
            <a:endParaRPr lang="en-US" dirty="0">
              <a:solidFill>
                <a:srgbClr val="FF0000"/>
              </a:solidFill>
            </a:endParaRPr>
          </a:p>
        </p:txBody>
      </p:sp>
      <p:sp>
        <p:nvSpPr>
          <p:cNvPr id="7" name="Rectangle 6"/>
          <p:cNvSpPr/>
          <p:nvPr/>
        </p:nvSpPr>
        <p:spPr>
          <a:xfrm>
            <a:off x="2133600" y="5562600"/>
            <a:ext cx="3886200" cy="369332"/>
          </a:xfrm>
          <a:prstGeom prst="rect">
            <a:avLst/>
          </a:prstGeom>
        </p:spPr>
        <p:txBody>
          <a:bodyPr wrap="square">
            <a:spAutoFit/>
          </a:bodyPr>
          <a:lstStyle/>
          <a:p>
            <a:r>
              <a:rPr lang="en-US" dirty="0" smtClean="0">
                <a:solidFill>
                  <a:srgbClr val="FF0000"/>
                </a:solidFill>
              </a:rPr>
              <a:t>Cutoff Wall with Minimal Degrade</a:t>
            </a:r>
            <a:endParaRPr lang="en-US" dirty="0">
              <a:solidFill>
                <a:srgbClr val="FF0000"/>
              </a:solidFill>
            </a:endParaRPr>
          </a:p>
        </p:txBody>
      </p:sp>
      <p:sp>
        <p:nvSpPr>
          <p:cNvPr id="8" name="Rectangle 7"/>
          <p:cNvSpPr/>
          <p:nvPr/>
        </p:nvSpPr>
        <p:spPr>
          <a:xfrm>
            <a:off x="381000" y="1447800"/>
            <a:ext cx="1133644" cy="369332"/>
          </a:xfrm>
          <a:prstGeom prst="rect">
            <a:avLst/>
          </a:prstGeom>
        </p:spPr>
        <p:txBody>
          <a:bodyPr wrap="none">
            <a:spAutoFit/>
          </a:bodyPr>
          <a:lstStyle/>
          <a:p>
            <a:r>
              <a:rPr lang="en-US" dirty="0" smtClean="0">
                <a:solidFill>
                  <a:srgbClr val="FF0000"/>
                </a:solidFill>
              </a:rPr>
              <a:t>Landside</a:t>
            </a:r>
            <a:endParaRPr lang="en-US" dirty="0">
              <a:solidFill>
                <a:srgbClr val="FF0000"/>
              </a:solidFill>
            </a:endParaRPr>
          </a:p>
        </p:txBody>
      </p:sp>
      <p:sp>
        <p:nvSpPr>
          <p:cNvPr id="9" name="Rectangle 8"/>
          <p:cNvSpPr/>
          <p:nvPr/>
        </p:nvSpPr>
        <p:spPr>
          <a:xfrm>
            <a:off x="6781800" y="1447800"/>
            <a:ext cx="1225015" cy="369332"/>
          </a:xfrm>
          <a:prstGeom prst="rect">
            <a:avLst/>
          </a:prstGeom>
        </p:spPr>
        <p:txBody>
          <a:bodyPr wrap="none">
            <a:spAutoFit/>
          </a:bodyPr>
          <a:lstStyle/>
          <a:p>
            <a:r>
              <a:rPr lang="en-US" smtClean="0">
                <a:solidFill>
                  <a:srgbClr val="FF0000"/>
                </a:solidFill>
              </a:rPr>
              <a:t>Waterside</a:t>
            </a:r>
            <a:endParaRPr lang="en-US" dirty="0">
              <a:solidFill>
                <a:srgbClr val="FF0000"/>
              </a:solidFill>
            </a:endParaRPr>
          </a:p>
        </p:txBody>
      </p:sp>
      <p:sp>
        <p:nvSpPr>
          <p:cNvPr id="10" name="Rectangle 9"/>
          <p:cNvSpPr/>
          <p:nvPr/>
        </p:nvSpPr>
        <p:spPr>
          <a:xfrm>
            <a:off x="3864500" y="4419600"/>
            <a:ext cx="228600" cy="152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4326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 BENTONITE CUTOFF WALLS</a:t>
            </a:r>
            <a:endParaRPr lang="en-US" dirty="0"/>
          </a:p>
        </p:txBody>
      </p:sp>
      <p:sp>
        <p:nvSpPr>
          <p:cNvPr id="3" name="Content Placeholder 2"/>
          <p:cNvSpPr>
            <a:spLocks noGrp="1"/>
          </p:cNvSpPr>
          <p:nvPr>
            <p:ph idx="1"/>
          </p:nvPr>
        </p:nvSpPr>
        <p:spPr/>
        <p:txBody>
          <a:bodyPr>
            <a:normAutofit/>
          </a:bodyPr>
          <a:lstStyle/>
          <a:p>
            <a:r>
              <a:rPr lang="en-US" dirty="0" smtClean="0"/>
              <a:t>The contractor has </a:t>
            </a:r>
            <a:r>
              <a:rPr lang="en-US" u="sng" dirty="0" smtClean="0"/>
              <a:t>four choices</a:t>
            </a:r>
            <a:r>
              <a:rPr lang="en-US" dirty="0" smtClean="0"/>
              <a:t> to install Soil Bentonite Slurry Cutoff Walls: Project depth range = 35 feet to 120 feet deep.</a:t>
            </a:r>
          </a:p>
          <a:p>
            <a:endParaRPr lang="en-US" sz="1600" dirty="0" smtClean="0">
              <a:solidFill>
                <a:srgbClr val="FFC000"/>
              </a:solidFill>
            </a:endParaRPr>
          </a:p>
          <a:p>
            <a:pPr marL="594360" indent="-457200">
              <a:buFont typeface="+mj-lt"/>
              <a:buAutoNum type="arabicPeriod"/>
            </a:pPr>
            <a:r>
              <a:rPr lang="en-US" dirty="0" smtClean="0"/>
              <a:t>Conventional; Open Trench Method (max. depth of 80 feet)</a:t>
            </a:r>
          </a:p>
          <a:p>
            <a:pPr marL="594360" indent="-457200">
              <a:buFont typeface="+mj-lt"/>
              <a:buAutoNum type="arabicPeriod"/>
            </a:pPr>
            <a:endParaRPr lang="en-US" sz="1600" dirty="0" smtClean="0"/>
          </a:p>
          <a:p>
            <a:pPr marL="594360" indent="-457200">
              <a:buFont typeface="+mj-lt"/>
              <a:buAutoNum type="arabicPeriod"/>
            </a:pPr>
            <a:r>
              <a:rPr lang="en-US" dirty="0" smtClean="0"/>
              <a:t>Cutter Soil Mixed (CSM); Non-conventional  (up to 180 feet)</a:t>
            </a:r>
          </a:p>
          <a:p>
            <a:pPr marL="594360" indent="-457200">
              <a:buFont typeface="+mj-lt"/>
              <a:buAutoNum type="arabicPeriod"/>
            </a:pPr>
            <a:endParaRPr lang="en-US" dirty="0" smtClean="0"/>
          </a:p>
          <a:p>
            <a:pPr marL="594360" indent="-457200">
              <a:buFont typeface="+mj-lt"/>
              <a:buAutoNum type="arabicPeriod"/>
            </a:pPr>
            <a:r>
              <a:rPr lang="en-US" dirty="0" smtClean="0"/>
              <a:t>Deep </a:t>
            </a:r>
            <a:r>
              <a:rPr lang="en-US" dirty="0"/>
              <a:t>Mix Method (DMM); Non-conventional (can exceed 120 </a:t>
            </a:r>
            <a:r>
              <a:rPr lang="en-US" dirty="0" smtClean="0"/>
              <a:t>feet)</a:t>
            </a:r>
          </a:p>
          <a:p>
            <a:pPr marL="594360" indent="-457200">
              <a:buFont typeface="+mj-lt"/>
              <a:buAutoNum type="arabicPeriod"/>
            </a:pPr>
            <a:endParaRPr lang="en-US" dirty="0"/>
          </a:p>
          <a:p>
            <a:pPr marL="594360" indent="-457200">
              <a:buFont typeface="+mj-lt"/>
              <a:buAutoNum type="arabicPeriod"/>
            </a:pPr>
            <a:r>
              <a:rPr lang="en-US" dirty="0" smtClean="0"/>
              <a:t>Trench </a:t>
            </a:r>
            <a:r>
              <a:rPr lang="en-US" dirty="0"/>
              <a:t>Remixing Deep (TRD); Non-conventional (50 to 80 feet</a:t>
            </a:r>
            <a:r>
              <a:rPr lang="en-US" dirty="0" smtClean="0"/>
              <a:t>)</a:t>
            </a:r>
          </a:p>
          <a:p>
            <a:pPr marL="594360" indent="-457200">
              <a:buAutoNum type="arabicPeriod" startAt="2"/>
            </a:pPr>
            <a:endParaRPr lang="en-US" dirty="0" smtClean="0"/>
          </a:p>
        </p:txBody>
      </p:sp>
      <p:sp>
        <p:nvSpPr>
          <p:cNvPr id="4" name="Slide Number Placeholder 3"/>
          <p:cNvSpPr>
            <a:spLocks noGrp="1"/>
          </p:cNvSpPr>
          <p:nvPr>
            <p:ph type="sldNum" sz="quarter" idx="4"/>
          </p:nvPr>
        </p:nvSpPr>
        <p:spPr/>
        <p:txBody>
          <a:bodyPr/>
          <a:lstStyle/>
          <a:p>
            <a:fld id="{9F1FB2E3-2BB6-40B9-8235-D524E987E6E0}" type="slidenum">
              <a:rPr lang="en-US" smtClean="0"/>
              <a:pPr/>
              <a:t>14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CCR Title 23 Variances</a:t>
            </a:r>
            <a:endParaRPr lang="en-US" dirty="0"/>
          </a:p>
        </p:txBody>
      </p:sp>
      <p:sp>
        <p:nvSpPr>
          <p:cNvPr id="3" name="Content Placeholder 2"/>
          <p:cNvSpPr>
            <a:spLocks noGrp="1"/>
          </p:cNvSpPr>
          <p:nvPr>
            <p:ph idx="1"/>
          </p:nvPr>
        </p:nvSpPr>
        <p:spPr/>
        <p:txBody>
          <a:bodyPr>
            <a:normAutofit lnSpcReduction="10000"/>
          </a:bodyPr>
          <a:lstStyle/>
          <a:p>
            <a:pPr marL="107950" indent="0">
              <a:buNone/>
            </a:pPr>
            <a:r>
              <a:rPr lang="en-US" dirty="0" smtClean="0">
                <a:solidFill>
                  <a:srgbClr val="FFFF00"/>
                </a:solidFill>
              </a:rPr>
              <a:t>Staff Report Section 8.5 – Variances from CCR 23, Section 11(a) &amp; (b)</a:t>
            </a:r>
          </a:p>
          <a:p>
            <a:pPr marL="290513" indent="-261938"/>
            <a:r>
              <a:rPr lang="en-US" i="1" dirty="0" smtClean="0"/>
              <a:t>“(a) An applicant for an encroachment permit for a use that is not consistent with the board’s standards as outlined in Article 8 of CCR 23 requires a variance approved by the board. </a:t>
            </a:r>
            <a:endParaRPr lang="en-US" dirty="0" smtClean="0"/>
          </a:p>
          <a:p>
            <a:pPr marL="290513" indent="-261938"/>
            <a:r>
              <a:rPr lang="en-US" i="1" dirty="0" smtClean="0"/>
              <a:t>(b) When approval of an encroachment requires a variance, the applicant must clearly state in the application why compliance with the board’s standards is infeasible or not appropriate.”</a:t>
            </a:r>
            <a:endParaRPr lang="en-US" dirty="0" smtClean="0"/>
          </a:p>
          <a:p>
            <a:pPr>
              <a:buNone/>
            </a:pPr>
            <a:r>
              <a:rPr lang="en-US" dirty="0" smtClean="0"/>
              <a:t> </a:t>
            </a:r>
          </a:p>
          <a:p>
            <a:pPr marL="114300" indent="0">
              <a:buNone/>
            </a:pPr>
            <a:r>
              <a:rPr lang="en-US" dirty="0" smtClean="0">
                <a:solidFill>
                  <a:srgbClr val="FFFF00"/>
                </a:solidFill>
              </a:rPr>
              <a:t>Variances to the following sections of Board Standards (CCR 23, Article 8) are required for construction:</a:t>
            </a:r>
          </a:p>
          <a:p>
            <a:r>
              <a:rPr lang="en-US" dirty="0"/>
              <a:t>CCR 23, § 112, Streams Regulated and </a:t>
            </a:r>
            <a:r>
              <a:rPr lang="en-US" dirty="0" err="1"/>
              <a:t>Nonpermissible</a:t>
            </a:r>
            <a:r>
              <a:rPr lang="en-US" dirty="0"/>
              <a:t> Work Periods</a:t>
            </a:r>
          </a:p>
          <a:p>
            <a:r>
              <a:rPr lang="en-US" dirty="0" smtClean="0"/>
              <a:t>CCR 23, </a:t>
            </a:r>
            <a:r>
              <a:rPr lang="en-US" dirty="0"/>
              <a:t>§ 120; Levees</a:t>
            </a:r>
          </a:p>
          <a:p>
            <a:r>
              <a:rPr lang="en-US" dirty="0"/>
              <a:t>CCR 23, § 123; Pipelines, Conduits, and Utility Lines</a:t>
            </a:r>
          </a:p>
          <a:p>
            <a:r>
              <a:rPr lang="en-US" dirty="0"/>
              <a:t>CCR 23, § 124; Abandoned Pipelines and Conduits</a:t>
            </a:r>
          </a:p>
          <a:p>
            <a:endParaRPr lang="en-US" dirty="0"/>
          </a:p>
        </p:txBody>
      </p:sp>
      <p:sp>
        <p:nvSpPr>
          <p:cNvPr id="4" name="Slide Number Placeholder 3"/>
          <p:cNvSpPr>
            <a:spLocks noGrp="1"/>
          </p:cNvSpPr>
          <p:nvPr>
            <p:ph type="sldNum" sz="quarter" idx="4"/>
          </p:nvPr>
        </p:nvSpPr>
        <p:spPr/>
        <p:txBody>
          <a:bodyPr/>
          <a:lstStyle/>
          <a:p>
            <a:fld id="{9F1FB2E3-2BB6-40B9-8235-D524E987E6E0}"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CCR 23 Variances (Category 1)</a:t>
            </a:r>
            <a:endParaRPr lang="en-US" dirty="0"/>
          </a:p>
        </p:txBody>
      </p:sp>
      <p:sp>
        <p:nvSpPr>
          <p:cNvPr id="3" name="Content Placeholder 2"/>
          <p:cNvSpPr>
            <a:spLocks noGrp="1"/>
          </p:cNvSpPr>
          <p:nvPr>
            <p:ph idx="1"/>
          </p:nvPr>
        </p:nvSpPr>
        <p:spPr/>
        <p:txBody>
          <a:bodyPr>
            <a:normAutofit fontScale="92500" lnSpcReduction="10000"/>
          </a:bodyPr>
          <a:lstStyle/>
          <a:p>
            <a:pPr marL="233363" indent="-4763">
              <a:buNone/>
            </a:pPr>
            <a:r>
              <a:rPr lang="en-US" b="1" dirty="0" smtClean="0"/>
              <a:t>	</a:t>
            </a:r>
            <a:r>
              <a:rPr lang="en-US" sz="2300" b="1" dirty="0" smtClean="0"/>
              <a:t>8.5.1 - </a:t>
            </a:r>
            <a:r>
              <a:rPr lang="en-US" sz="2300" b="1" u="sng" dirty="0" smtClean="0"/>
              <a:t>Variance Category 1</a:t>
            </a:r>
            <a:r>
              <a:rPr lang="en-US" sz="2300" b="1" dirty="0" smtClean="0"/>
              <a:t> </a:t>
            </a:r>
            <a:r>
              <a:rPr lang="en-US" b="1" dirty="0" smtClean="0"/>
              <a:t>- </a:t>
            </a:r>
            <a:r>
              <a:rPr lang="en-US" sz="2300" b="1" dirty="0" smtClean="0"/>
              <a:t>Issues raised by Board staff in our October 2012 Section 408 Request Staff Report </a:t>
            </a:r>
            <a:r>
              <a:rPr lang="en-US" sz="2300" b="1" i="1" dirty="0" smtClean="0"/>
              <a:t>(see Attachment – J)</a:t>
            </a:r>
          </a:p>
          <a:p>
            <a:pPr marL="233363" indent="-4763">
              <a:buNone/>
            </a:pPr>
            <a:endParaRPr lang="en-US" b="1" dirty="0" smtClean="0"/>
          </a:p>
          <a:p>
            <a:pPr marL="233363" indent="-4763">
              <a:buNone/>
            </a:pPr>
            <a:r>
              <a:rPr lang="en-US" b="1" dirty="0" smtClean="0"/>
              <a:t>	</a:t>
            </a:r>
            <a:r>
              <a:rPr lang="en-US" sz="2300" dirty="0" smtClean="0"/>
              <a:t>The October 2012 Section 408 request Staff Report listed 17 items that were to be resolved between Board and SBFCA staffs.  Attachment – J states Board staff’s </a:t>
            </a:r>
            <a:r>
              <a:rPr lang="en-US" sz="2300" dirty="0" smtClean="0">
                <a:solidFill>
                  <a:srgbClr val="FFFF00"/>
                </a:solidFill>
              </a:rPr>
              <a:t>original concerns</a:t>
            </a:r>
            <a:r>
              <a:rPr lang="en-US" sz="2300" dirty="0" smtClean="0"/>
              <a:t>, </a:t>
            </a:r>
            <a:r>
              <a:rPr lang="en-US" sz="2300" dirty="0" smtClean="0">
                <a:solidFill>
                  <a:srgbClr val="FFFF00"/>
                </a:solidFill>
              </a:rPr>
              <a:t>SBFCA responses</a:t>
            </a:r>
            <a:r>
              <a:rPr lang="en-US" sz="2300" dirty="0" smtClean="0"/>
              <a:t>, and Board </a:t>
            </a:r>
            <a:r>
              <a:rPr lang="en-US" sz="2300" dirty="0" smtClean="0">
                <a:solidFill>
                  <a:srgbClr val="FFFF00"/>
                </a:solidFill>
              </a:rPr>
              <a:t>staff’s final response</a:t>
            </a:r>
            <a:r>
              <a:rPr lang="en-US" sz="2300" dirty="0" smtClean="0"/>
              <a:t>.</a:t>
            </a:r>
            <a:endParaRPr lang="en-US" dirty="0" smtClean="0"/>
          </a:p>
          <a:p>
            <a:pPr marL="233363" indent="-4763">
              <a:buNone/>
            </a:pPr>
            <a:endParaRPr lang="en-US" dirty="0" smtClean="0"/>
          </a:p>
          <a:p>
            <a:pPr marL="233363" indent="-4763">
              <a:buNone/>
            </a:pPr>
            <a:r>
              <a:rPr lang="en-US" sz="2400" dirty="0"/>
              <a:t>	</a:t>
            </a:r>
            <a:r>
              <a:rPr lang="en-US" sz="2300" u="sng" dirty="0"/>
              <a:t>Nine</a:t>
            </a:r>
            <a:r>
              <a:rPr lang="en-US" sz="2300" dirty="0"/>
              <a:t> items (B, C, D, G, H, J, K, O, and P) have been resolved by Board and SBFCA staff collaboration.</a:t>
            </a:r>
            <a:endParaRPr lang="en-US" sz="2400" dirty="0"/>
          </a:p>
          <a:p>
            <a:pPr marL="233363" indent="-4763">
              <a:buNone/>
            </a:pPr>
            <a:r>
              <a:rPr lang="en-US" sz="2400" dirty="0"/>
              <a:t>	</a:t>
            </a:r>
          </a:p>
          <a:p>
            <a:pPr marL="233363" indent="-4763">
              <a:buNone/>
            </a:pPr>
            <a:r>
              <a:rPr lang="en-US" sz="2300" u="sng" dirty="0" smtClean="0"/>
              <a:t>Three</a:t>
            </a:r>
            <a:r>
              <a:rPr lang="en-US" sz="2300" dirty="0" smtClean="0"/>
              <a:t> </a:t>
            </a:r>
            <a:r>
              <a:rPr lang="en-US" sz="2300" dirty="0"/>
              <a:t>items </a:t>
            </a:r>
            <a:r>
              <a:rPr lang="en-US" sz="2300" dirty="0" smtClean="0"/>
              <a:t>are </a:t>
            </a:r>
            <a:r>
              <a:rPr lang="en-US" sz="2300" dirty="0"/>
              <a:t>addressed by draft permit conditions SEVENTY </a:t>
            </a:r>
            <a:r>
              <a:rPr lang="en-US" sz="2300" dirty="0" smtClean="0"/>
              <a:t>TWO (A, CVFED data), SEVENTY THREE (F,  Seismic Assessment) and EIGHTY </a:t>
            </a:r>
            <a:r>
              <a:rPr lang="en-US" sz="2300" dirty="0"/>
              <a:t>TWO </a:t>
            </a:r>
            <a:r>
              <a:rPr lang="en-US" sz="2300" dirty="0" smtClean="0"/>
              <a:t>(I, DWR / Sutter Butte Canal Maintenance Agreement) in </a:t>
            </a:r>
            <a:r>
              <a:rPr lang="en-US" sz="2300" dirty="0"/>
              <a:t>the draft permit (Attachment – B</a:t>
            </a:r>
            <a:r>
              <a:rPr lang="en-US" sz="2300" dirty="0" smtClean="0"/>
              <a:t>).</a:t>
            </a:r>
            <a:endParaRPr lang="en-US" dirty="0" smtClean="0"/>
          </a:p>
          <a:p>
            <a:endParaRPr lang="en-US" dirty="0"/>
          </a:p>
        </p:txBody>
      </p:sp>
      <p:sp>
        <p:nvSpPr>
          <p:cNvPr id="4" name="Slide Number Placeholder 3"/>
          <p:cNvSpPr>
            <a:spLocks noGrp="1"/>
          </p:cNvSpPr>
          <p:nvPr>
            <p:ph type="sldNum" sz="quarter" idx="4"/>
          </p:nvPr>
        </p:nvSpPr>
        <p:spPr/>
        <p:txBody>
          <a:bodyPr/>
          <a:lstStyle/>
          <a:p>
            <a:fld id="{9F1FB2E3-2BB6-40B9-8235-D524E987E6E0}"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CCR 23 Variances (Category 1)</a:t>
            </a:r>
            <a:endParaRPr lang="en-US" dirty="0"/>
          </a:p>
        </p:txBody>
      </p:sp>
      <p:sp>
        <p:nvSpPr>
          <p:cNvPr id="3" name="Content Placeholder 2"/>
          <p:cNvSpPr>
            <a:spLocks noGrp="1"/>
          </p:cNvSpPr>
          <p:nvPr>
            <p:ph idx="1"/>
          </p:nvPr>
        </p:nvSpPr>
        <p:spPr/>
        <p:txBody>
          <a:bodyPr>
            <a:normAutofit lnSpcReduction="10000"/>
          </a:bodyPr>
          <a:lstStyle/>
          <a:p>
            <a:pPr marL="233363" indent="-4763">
              <a:buNone/>
            </a:pPr>
            <a:r>
              <a:rPr lang="en-US" sz="2300" u="sng" dirty="0" smtClean="0"/>
              <a:t>Five</a:t>
            </a:r>
            <a:r>
              <a:rPr lang="en-US" sz="2300" dirty="0" smtClean="0"/>
              <a:t> items (E, L, M, N, and Q) are addressed through proposed variances to Board standards</a:t>
            </a:r>
            <a:r>
              <a:rPr lang="en-US" sz="2300" dirty="0"/>
              <a:t> </a:t>
            </a:r>
            <a:r>
              <a:rPr lang="en-US" sz="2300" dirty="0" smtClean="0"/>
              <a:t>as follows:</a:t>
            </a:r>
          </a:p>
          <a:p>
            <a:pPr marL="233363" indent="-4763">
              <a:buNone/>
            </a:pPr>
            <a:endParaRPr lang="en-US" sz="2300" dirty="0"/>
          </a:p>
          <a:p>
            <a:pPr marL="571500" indent="-342900"/>
            <a:r>
              <a:rPr lang="en-US" sz="2300" dirty="0" smtClean="0"/>
              <a:t>Item E, Levee slopes, </a:t>
            </a:r>
            <a:r>
              <a:rPr lang="en-US" sz="2400" dirty="0"/>
              <a:t>CCR 23, § </a:t>
            </a:r>
            <a:r>
              <a:rPr lang="en-US" sz="2400" dirty="0" smtClean="0"/>
              <a:t>120(a)(12)</a:t>
            </a:r>
          </a:p>
          <a:p>
            <a:pPr marL="571500" indent="-342900"/>
            <a:r>
              <a:rPr lang="en-US" sz="2400" dirty="0" smtClean="0"/>
              <a:t>Item L, Reuse of degrade materials, </a:t>
            </a:r>
            <a:r>
              <a:rPr lang="en-US" sz="2400" dirty="0"/>
              <a:t>CCR 23, § </a:t>
            </a:r>
            <a:r>
              <a:rPr lang="en-US" sz="2400" dirty="0" smtClean="0"/>
              <a:t>120(a)(12)</a:t>
            </a:r>
          </a:p>
          <a:p>
            <a:pPr marL="571500" indent="-342900"/>
            <a:r>
              <a:rPr lang="en-US" sz="2400" dirty="0" smtClean="0"/>
              <a:t>Item M, Sunset Pump </a:t>
            </a:r>
            <a:r>
              <a:rPr lang="en-US" sz="2400" dirty="0"/>
              <a:t>Station pipelines, CCR 23, § </a:t>
            </a:r>
            <a:r>
              <a:rPr lang="en-US" sz="2400" dirty="0" smtClean="0"/>
              <a:t>123(d)(7), (d)(9), (d)(11), and (d)(20)</a:t>
            </a:r>
          </a:p>
          <a:p>
            <a:pPr marL="571500" indent="-342900"/>
            <a:r>
              <a:rPr lang="en-US" sz="2400" dirty="0" smtClean="0"/>
              <a:t>Item N, Levee slopes at Yuba City 5</a:t>
            </a:r>
            <a:r>
              <a:rPr lang="en-US" sz="2400" baseline="30000" dirty="0" smtClean="0"/>
              <a:t>th</a:t>
            </a:r>
            <a:r>
              <a:rPr lang="en-US" sz="2400" dirty="0" smtClean="0"/>
              <a:t> and 10</a:t>
            </a:r>
            <a:r>
              <a:rPr lang="en-US" sz="2400" baseline="30000" dirty="0" smtClean="0"/>
              <a:t>th</a:t>
            </a:r>
            <a:r>
              <a:rPr lang="en-US" sz="2400" dirty="0" smtClean="0"/>
              <a:t> Street Bridges, </a:t>
            </a:r>
            <a:r>
              <a:rPr lang="en-US" sz="2400" dirty="0"/>
              <a:t>CCR 23, § </a:t>
            </a:r>
            <a:r>
              <a:rPr lang="en-US" sz="2400" dirty="0" smtClean="0"/>
              <a:t>120(a)(24)</a:t>
            </a:r>
          </a:p>
          <a:p>
            <a:pPr marL="571500" indent="-342900"/>
            <a:r>
              <a:rPr lang="en-US" sz="2400" dirty="0" smtClean="0"/>
              <a:t>Item Q, Existing Pipelines (included in Variance Category 2, Attachment K)</a:t>
            </a:r>
            <a:endParaRPr lang="en-US" sz="2300" dirty="0" smtClean="0"/>
          </a:p>
          <a:p>
            <a:pPr marL="233363" indent="-4763">
              <a:buNone/>
            </a:pPr>
            <a:r>
              <a:rPr lang="en-US" sz="2300" dirty="0" smtClean="0"/>
              <a:t>	</a:t>
            </a:r>
          </a:p>
          <a:p>
            <a:pPr marL="233363" indent="-4763">
              <a:buNone/>
            </a:pPr>
            <a:r>
              <a:rPr lang="en-US" dirty="0" smtClean="0"/>
              <a:t>	</a:t>
            </a:r>
            <a:endParaRPr lang="en-US" i="1" dirty="0" smtClean="0"/>
          </a:p>
          <a:p>
            <a:pPr>
              <a:buNone/>
            </a:pPr>
            <a:endParaRPr lang="en-US" dirty="0" smtClean="0"/>
          </a:p>
          <a:p>
            <a:endParaRPr lang="en-US" dirty="0"/>
          </a:p>
        </p:txBody>
      </p:sp>
      <p:sp>
        <p:nvSpPr>
          <p:cNvPr id="4" name="Slide Number Placeholder 3"/>
          <p:cNvSpPr>
            <a:spLocks noGrp="1"/>
          </p:cNvSpPr>
          <p:nvPr>
            <p:ph type="sldNum" sz="quarter" idx="4"/>
          </p:nvPr>
        </p:nvSpPr>
        <p:spPr/>
        <p:txBody>
          <a:bodyPr/>
          <a:lstStyle/>
          <a:p>
            <a:fld id="{9F1FB2E3-2BB6-40B9-8235-D524E987E6E0}" type="slidenum">
              <a:rPr lang="en-US" smtClean="0"/>
              <a:pPr/>
              <a:t>17</a:t>
            </a:fld>
            <a:endParaRPr lang="en-US"/>
          </a:p>
        </p:txBody>
      </p:sp>
    </p:spTree>
    <p:extLst>
      <p:ext uri="{BB962C8B-B14F-4D97-AF65-F5344CB8AC3E}">
        <p14:creationId xmlns:p14="http://schemas.microsoft.com/office/powerpoint/2010/main" val="289441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CCR 23 Variances (Category 2)</a:t>
            </a:r>
            <a:endParaRPr lang="en-US" dirty="0"/>
          </a:p>
        </p:txBody>
      </p:sp>
      <p:sp>
        <p:nvSpPr>
          <p:cNvPr id="3" name="Content Placeholder 2"/>
          <p:cNvSpPr>
            <a:spLocks noGrp="1"/>
          </p:cNvSpPr>
          <p:nvPr>
            <p:ph idx="1"/>
          </p:nvPr>
        </p:nvSpPr>
        <p:spPr/>
        <p:txBody>
          <a:bodyPr>
            <a:normAutofit/>
          </a:bodyPr>
          <a:lstStyle/>
          <a:p>
            <a:pPr marL="233363" indent="-4763">
              <a:buNone/>
            </a:pPr>
            <a:r>
              <a:rPr lang="en-US" sz="2300" b="1" dirty="0" smtClean="0"/>
              <a:t>8.5.2 - </a:t>
            </a:r>
            <a:r>
              <a:rPr lang="en-US" sz="2300" b="1" u="sng" dirty="0"/>
              <a:t>Variance</a:t>
            </a:r>
            <a:r>
              <a:rPr lang="en-US" sz="2300" b="1" u="sng" dirty="0" smtClean="0"/>
              <a:t> Category  2</a:t>
            </a:r>
            <a:r>
              <a:rPr lang="en-US" sz="2300" b="1" dirty="0" smtClean="0"/>
              <a:t>; -  Pipeline crossings deviating from CCR 23: </a:t>
            </a:r>
            <a:r>
              <a:rPr lang="en-US" sz="2300" b="1" i="1" dirty="0" smtClean="0"/>
              <a:t>(see Attachment – K)</a:t>
            </a:r>
          </a:p>
          <a:p>
            <a:pPr marL="233363" indent="-4763">
              <a:buNone/>
            </a:pPr>
            <a:endParaRPr lang="en-US" sz="2300" dirty="0" smtClean="0"/>
          </a:p>
          <a:p>
            <a:pPr marL="233363" indent="-4763">
              <a:buNone/>
            </a:pPr>
            <a:r>
              <a:rPr lang="en-US" sz="2300" b="1" dirty="0" smtClean="0"/>
              <a:t>	</a:t>
            </a:r>
            <a:r>
              <a:rPr lang="en-US" sz="2300" dirty="0" smtClean="0"/>
              <a:t>SBFCA is requesting construction variances to CCR 23 § 123 -Pipelines, Conduits, and Utility Lines to remove and replace </a:t>
            </a:r>
            <a:r>
              <a:rPr lang="en-US" sz="2300" dirty="0" smtClean="0">
                <a:solidFill>
                  <a:srgbClr val="FFC000"/>
                </a:solidFill>
              </a:rPr>
              <a:t>twenty-two</a:t>
            </a:r>
            <a:r>
              <a:rPr lang="en-US" sz="2300" dirty="0" smtClean="0"/>
              <a:t> existing pipeline crossings</a:t>
            </a:r>
            <a:endParaRPr lang="en-US" dirty="0" smtClean="0"/>
          </a:p>
        </p:txBody>
      </p:sp>
      <p:sp>
        <p:nvSpPr>
          <p:cNvPr id="4" name="Slide Number Placeholder 3"/>
          <p:cNvSpPr>
            <a:spLocks noGrp="1"/>
          </p:cNvSpPr>
          <p:nvPr>
            <p:ph type="sldNum" sz="quarter" idx="4"/>
          </p:nvPr>
        </p:nvSpPr>
        <p:spPr/>
        <p:txBody>
          <a:bodyPr/>
          <a:lstStyle/>
          <a:p>
            <a:fld id="{9F1FB2E3-2BB6-40B9-8235-D524E987E6E0}" type="slidenum">
              <a:rPr lang="en-US" smtClean="0"/>
              <a:pPr/>
              <a:t>18</a:t>
            </a:fld>
            <a:endParaRPr lang="en-US"/>
          </a:p>
        </p:txBody>
      </p:sp>
    </p:spTree>
    <p:extLst>
      <p:ext uri="{BB962C8B-B14F-4D97-AF65-F5344CB8AC3E}">
        <p14:creationId xmlns:p14="http://schemas.microsoft.com/office/powerpoint/2010/main" val="353688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CCR 23 Variances (Category </a:t>
            </a:r>
            <a:r>
              <a:rPr lang="en-US" dirty="0" smtClean="0"/>
              <a:t>3)</a:t>
            </a:r>
            <a:endParaRPr lang="en-US" dirty="0"/>
          </a:p>
        </p:txBody>
      </p:sp>
      <p:sp>
        <p:nvSpPr>
          <p:cNvPr id="3" name="Content Placeholder 2"/>
          <p:cNvSpPr>
            <a:spLocks noGrp="1"/>
          </p:cNvSpPr>
          <p:nvPr>
            <p:ph idx="1"/>
          </p:nvPr>
        </p:nvSpPr>
        <p:spPr/>
        <p:txBody>
          <a:bodyPr>
            <a:noAutofit/>
          </a:bodyPr>
          <a:lstStyle/>
          <a:p>
            <a:pPr marL="137160" indent="0">
              <a:spcBef>
                <a:spcPts val="600"/>
              </a:spcBef>
              <a:spcAft>
                <a:spcPts val="600"/>
              </a:spcAft>
              <a:buNone/>
            </a:pPr>
            <a:r>
              <a:rPr lang="en-US" sz="2000" b="1" dirty="0" smtClean="0"/>
              <a:t>8.5.3 - </a:t>
            </a:r>
            <a:r>
              <a:rPr lang="en-US" sz="2000" b="1" u="sng" dirty="0" smtClean="0"/>
              <a:t>Variance Category  3</a:t>
            </a:r>
            <a:r>
              <a:rPr lang="en-US" sz="2000" b="1" dirty="0" smtClean="0"/>
              <a:t>; Time Variance Requests: </a:t>
            </a:r>
            <a:r>
              <a:rPr lang="en-US" sz="2000" i="1" dirty="0" smtClean="0"/>
              <a:t>(See Attachment K)</a:t>
            </a:r>
          </a:p>
          <a:p>
            <a:pPr marL="119063" indent="-4763">
              <a:spcBef>
                <a:spcPts val="600"/>
              </a:spcBef>
              <a:spcAft>
                <a:spcPts val="600"/>
              </a:spcAft>
              <a:buNone/>
            </a:pPr>
            <a:r>
              <a:rPr lang="en-US" sz="2000" dirty="0" smtClean="0"/>
              <a:t>	Four variances  to CCR 23, § 112, Streams Regulated and </a:t>
            </a:r>
            <a:r>
              <a:rPr lang="en-US" sz="2000" dirty="0" err="1" smtClean="0"/>
              <a:t>Nonpermissible</a:t>
            </a:r>
            <a:r>
              <a:rPr lang="en-US" sz="2000" dirty="0" smtClean="0"/>
              <a:t> Work Periods are needed to work during the </a:t>
            </a:r>
            <a:r>
              <a:rPr lang="en-US" sz="2000" dirty="0" smtClean="0">
                <a:solidFill>
                  <a:srgbClr val="FFFF00"/>
                </a:solidFill>
              </a:rPr>
              <a:t>flood season (November 1 through April 15)</a:t>
            </a:r>
            <a:r>
              <a:rPr lang="en-US" sz="2000" dirty="0" smtClean="0"/>
              <a:t> at the following pipeline crossings:</a:t>
            </a:r>
          </a:p>
          <a:p>
            <a:pPr marL="457200" indent="-342900">
              <a:spcBef>
                <a:spcPts val="600"/>
              </a:spcBef>
              <a:spcAft>
                <a:spcPts val="600"/>
              </a:spcAft>
            </a:pPr>
            <a:r>
              <a:rPr lang="en-US" sz="2000" dirty="0" smtClean="0"/>
              <a:t>Sunset Pump Station		36”, 60”, 60” low pressure water lines</a:t>
            </a:r>
            <a:endParaRPr lang="en-US" sz="2000" dirty="0"/>
          </a:p>
          <a:p>
            <a:pPr marL="457200" indent="-342900">
              <a:spcBef>
                <a:spcPts val="600"/>
              </a:spcBef>
              <a:spcAft>
                <a:spcPts val="600"/>
              </a:spcAft>
            </a:pPr>
            <a:r>
              <a:rPr lang="en-US" sz="2000" dirty="0" smtClean="0"/>
              <a:t>Campbell Road Storm Drain	36” gravity line</a:t>
            </a:r>
          </a:p>
          <a:p>
            <a:pPr marL="137160" indent="0">
              <a:spcBef>
                <a:spcPts val="600"/>
              </a:spcBef>
              <a:spcAft>
                <a:spcPts val="600"/>
              </a:spcAft>
              <a:buNone/>
            </a:pPr>
            <a:r>
              <a:rPr lang="en-US" sz="2000" dirty="0"/>
              <a:t>The canal can only be shut down from </a:t>
            </a:r>
            <a:r>
              <a:rPr lang="en-US" sz="2000" dirty="0">
                <a:solidFill>
                  <a:srgbClr val="FFFF00"/>
                </a:solidFill>
              </a:rPr>
              <a:t>February 1 through March 20</a:t>
            </a:r>
            <a:r>
              <a:rPr lang="en-US" sz="2000" dirty="0"/>
              <a:t> to complete this work.</a:t>
            </a:r>
          </a:p>
          <a:p>
            <a:pPr marL="137160" indent="0">
              <a:spcBef>
                <a:spcPts val="600"/>
              </a:spcBef>
              <a:spcAft>
                <a:spcPts val="600"/>
              </a:spcAft>
              <a:buNone/>
            </a:pPr>
            <a:r>
              <a:rPr lang="en-US" sz="2000" dirty="0" smtClean="0"/>
              <a:t>These crossings are </a:t>
            </a:r>
            <a:r>
              <a:rPr lang="en-US" sz="2000" dirty="0" smtClean="0">
                <a:solidFill>
                  <a:srgbClr val="FFFF00"/>
                </a:solidFill>
              </a:rPr>
              <a:t>critical to staying on the construction schedule</a:t>
            </a:r>
            <a:r>
              <a:rPr lang="en-US" sz="2000" dirty="0" smtClean="0"/>
              <a:t> and require draining the Sutter Butte Main Canal to remove and replace the lines</a:t>
            </a:r>
          </a:p>
          <a:p>
            <a:pPr marL="137160" indent="0">
              <a:spcBef>
                <a:spcPts val="600"/>
              </a:spcBef>
              <a:spcAft>
                <a:spcPts val="600"/>
              </a:spcAft>
              <a:buNone/>
            </a:pPr>
            <a:r>
              <a:rPr lang="en-US" sz="2000" dirty="0" smtClean="0"/>
              <a:t>Board staff has the authority to stop work due to </a:t>
            </a:r>
            <a:r>
              <a:rPr lang="en-US" sz="2000" dirty="0" smtClean="0">
                <a:solidFill>
                  <a:srgbClr val="FFFF00"/>
                </a:solidFill>
              </a:rPr>
              <a:t>inclement weather.</a:t>
            </a:r>
          </a:p>
        </p:txBody>
      </p:sp>
      <p:sp>
        <p:nvSpPr>
          <p:cNvPr id="4" name="Slide Number Placeholder 3"/>
          <p:cNvSpPr>
            <a:spLocks noGrp="1"/>
          </p:cNvSpPr>
          <p:nvPr>
            <p:ph type="sldNum" sz="quarter" idx="4"/>
          </p:nvPr>
        </p:nvSpPr>
        <p:spPr/>
        <p:txBody>
          <a:bodyPr/>
          <a:lstStyle/>
          <a:p>
            <a:fld id="{9F1FB2E3-2BB6-40B9-8235-D524E987E6E0}"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2012 PROJECT 408 REQUEST</a:t>
            </a:r>
            <a:endParaRPr lang="en-US" dirty="0">
              <a:solidFill>
                <a:schemeClr val="tx1"/>
              </a:solidFill>
            </a:endParaRPr>
          </a:p>
        </p:txBody>
      </p:sp>
      <p:sp>
        <p:nvSpPr>
          <p:cNvPr id="3" name="Content Placeholder 2"/>
          <p:cNvSpPr>
            <a:spLocks noGrp="1"/>
          </p:cNvSpPr>
          <p:nvPr>
            <p:ph idx="1"/>
          </p:nvPr>
        </p:nvSpPr>
        <p:spPr/>
        <p:txBody>
          <a:bodyPr>
            <a:normAutofit/>
          </a:bodyPr>
          <a:lstStyle/>
          <a:p>
            <a:pPr>
              <a:spcBef>
                <a:spcPts val="1600"/>
              </a:spcBef>
              <a:buNone/>
            </a:pPr>
            <a:r>
              <a:rPr lang="en-US" sz="2000" u="sng" dirty="0" smtClean="0">
                <a:solidFill>
                  <a:srgbClr val="FFFF00"/>
                </a:solidFill>
              </a:rPr>
              <a:t>On October 26, 2012 the Board:</a:t>
            </a:r>
            <a:endParaRPr lang="en-US" sz="2000" dirty="0" smtClean="0">
              <a:solidFill>
                <a:srgbClr val="FFFF00"/>
              </a:solidFill>
            </a:endParaRPr>
          </a:p>
          <a:p>
            <a:pPr>
              <a:spcBef>
                <a:spcPts val="1600"/>
              </a:spcBef>
            </a:pPr>
            <a:r>
              <a:rPr lang="en-US" sz="2000" dirty="0" smtClean="0"/>
              <a:t>approved a letter to the U.S. Army Corps of Engineers (USACE) requesting Section 408 approval to alter approximately 41 miles of federal flood control project levee on the west side (right bank) of the Feather River in Butte and Sutter Counties,</a:t>
            </a:r>
          </a:p>
          <a:p>
            <a:pPr>
              <a:spcBef>
                <a:spcPts val="1600"/>
              </a:spcBef>
            </a:pPr>
            <a:r>
              <a:rPr lang="en-US" sz="2000" dirty="0" smtClean="0"/>
              <a:t>directed the Executive Officer to send the letter and Project Summary Report to the USACE Sacramento District Engineer, and</a:t>
            </a:r>
          </a:p>
          <a:p>
            <a:pPr>
              <a:spcBef>
                <a:spcPts val="1600"/>
              </a:spcBef>
            </a:pPr>
            <a:r>
              <a:rPr lang="en-US" sz="2000" dirty="0" smtClean="0"/>
              <a:t>agreed that subject to USACE Section 408 approval the Sutter Butte Flood Control Agency (SBFCA) will submit individual construction permit applications to seek Board approval for each phase of project construction planned over the next 3 years</a:t>
            </a:r>
          </a:p>
          <a:p>
            <a:pPr>
              <a:spcBef>
                <a:spcPts val="1600"/>
              </a:spcBef>
            </a:pPr>
            <a:r>
              <a:rPr lang="en-US" sz="2000" dirty="0" smtClean="0"/>
              <a:t>a Record of Decision from USACE headquarters and a Letter of Permission from USACE Sacramento District are anticipated this July</a:t>
            </a:r>
          </a:p>
        </p:txBody>
      </p:sp>
      <p:sp>
        <p:nvSpPr>
          <p:cNvPr id="5" name="Slide Number Placeholder 4"/>
          <p:cNvSpPr>
            <a:spLocks noGrp="1"/>
          </p:cNvSpPr>
          <p:nvPr>
            <p:ph type="sldNum" sz="quarter" idx="4"/>
          </p:nvPr>
        </p:nvSpPr>
        <p:spPr/>
        <p:txBody>
          <a:bodyPr/>
          <a:lstStyle/>
          <a:p>
            <a:fld id="{9F1FB2E3-2BB6-40B9-8235-D524E987E6E0}" type="slidenum">
              <a:rPr lang="en-US" smtClean="0"/>
              <a:pPr/>
              <a:t>2</a:t>
            </a:fld>
            <a:endParaRPr lang="en-US"/>
          </a:p>
        </p:txBody>
      </p:sp>
    </p:spTree>
    <p:extLst>
      <p:ext uri="{BB962C8B-B14F-4D97-AF65-F5344CB8AC3E}">
        <p14:creationId xmlns:p14="http://schemas.microsoft.com/office/powerpoint/2010/main" val="378901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CCR 23 Variances (Category </a:t>
            </a:r>
            <a:r>
              <a:rPr lang="en-US" dirty="0" smtClean="0"/>
              <a:t>4)</a:t>
            </a:r>
            <a:endParaRPr lang="en-US" dirty="0"/>
          </a:p>
        </p:txBody>
      </p:sp>
      <p:sp>
        <p:nvSpPr>
          <p:cNvPr id="3" name="Content Placeholder 2"/>
          <p:cNvSpPr>
            <a:spLocks noGrp="1"/>
          </p:cNvSpPr>
          <p:nvPr>
            <p:ph idx="1"/>
          </p:nvPr>
        </p:nvSpPr>
        <p:spPr>
          <a:xfrm>
            <a:off x="228600" y="1295400"/>
            <a:ext cx="8991600" cy="5181600"/>
          </a:xfrm>
        </p:spPr>
        <p:txBody>
          <a:bodyPr>
            <a:normAutofit/>
          </a:bodyPr>
          <a:lstStyle/>
          <a:p>
            <a:pPr marL="137160" indent="0">
              <a:spcBef>
                <a:spcPts val="600"/>
              </a:spcBef>
              <a:spcAft>
                <a:spcPts val="600"/>
              </a:spcAft>
              <a:buNone/>
            </a:pPr>
            <a:r>
              <a:rPr lang="en-US" sz="2800" b="1" dirty="0" smtClean="0"/>
              <a:t>8.5.4 – </a:t>
            </a:r>
            <a:r>
              <a:rPr lang="en-US" sz="2800" b="1" u="sng" dirty="0" smtClean="0"/>
              <a:t>Variance Category  4</a:t>
            </a:r>
            <a:r>
              <a:rPr lang="en-US" sz="2800" b="1" dirty="0" smtClean="0"/>
              <a:t>; Levee Earthwork Variances: deviating from CCR 23, § 120 Levees</a:t>
            </a:r>
            <a:r>
              <a:rPr lang="en-US" sz="2800" dirty="0" smtClean="0"/>
              <a:t> </a:t>
            </a:r>
            <a:r>
              <a:rPr lang="en-US" sz="2800" i="1" dirty="0" smtClean="0"/>
              <a:t>(see Attachment L)</a:t>
            </a:r>
          </a:p>
          <a:p>
            <a:pPr marL="119063" indent="-4763">
              <a:spcBef>
                <a:spcPts val="600"/>
              </a:spcBef>
              <a:spcAft>
                <a:spcPts val="600"/>
              </a:spcAft>
              <a:buNone/>
            </a:pPr>
            <a:r>
              <a:rPr lang="en-US" sz="2800" b="1" dirty="0" smtClean="0"/>
              <a:t>	</a:t>
            </a:r>
            <a:r>
              <a:rPr lang="en-US" sz="2800" dirty="0" smtClean="0"/>
              <a:t>Detailed descriptions of the following three earthwork variances are provided in Staff Report Attachment L:</a:t>
            </a:r>
          </a:p>
          <a:p>
            <a:pPr marL="571500" lvl="1" indent="-457200">
              <a:spcBef>
                <a:spcPts val="600"/>
              </a:spcBef>
              <a:spcAft>
                <a:spcPts val="600"/>
              </a:spcAft>
            </a:pPr>
            <a:r>
              <a:rPr lang="en-US" sz="2800" dirty="0" smtClean="0">
                <a:solidFill>
                  <a:schemeClr val="tx1"/>
                </a:solidFill>
              </a:rPr>
              <a:t>EW-1:  Use of Non-Impervious Soil in Outer Shells for Reconstructed Zoned Levee</a:t>
            </a:r>
          </a:p>
          <a:p>
            <a:pPr marL="571500" lvl="1" indent="-457200">
              <a:spcBef>
                <a:spcPts val="600"/>
              </a:spcBef>
              <a:spcAft>
                <a:spcPts val="600"/>
              </a:spcAft>
            </a:pPr>
            <a:r>
              <a:rPr lang="en-US" sz="2800" dirty="0" smtClean="0">
                <a:solidFill>
                  <a:schemeClr val="tx1"/>
                </a:solidFill>
              </a:rPr>
              <a:t>EW-2:  Compaction Requirements for </a:t>
            </a:r>
            <a:r>
              <a:rPr lang="en-US" sz="2800" dirty="0" err="1" smtClean="0">
                <a:solidFill>
                  <a:schemeClr val="tx1"/>
                </a:solidFill>
              </a:rPr>
              <a:t>Cohesionless</a:t>
            </a:r>
            <a:r>
              <a:rPr lang="en-US" sz="2800" dirty="0" smtClean="0">
                <a:solidFill>
                  <a:schemeClr val="tx1"/>
                </a:solidFill>
              </a:rPr>
              <a:t> Fill</a:t>
            </a:r>
            <a:endParaRPr lang="en-US" sz="2800" dirty="0">
              <a:solidFill>
                <a:schemeClr val="tx1"/>
              </a:solidFill>
            </a:endParaRPr>
          </a:p>
          <a:p>
            <a:pPr marL="571500" lvl="1" indent="-457200">
              <a:spcBef>
                <a:spcPts val="600"/>
              </a:spcBef>
              <a:spcAft>
                <a:spcPts val="600"/>
              </a:spcAft>
            </a:pPr>
            <a:r>
              <a:rPr lang="en-US" sz="2800" dirty="0" smtClean="0">
                <a:solidFill>
                  <a:schemeClr val="tx1"/>
                </a:solidFill>
              </a:rPr>
              <a:t>EW-3:  Moisture Content for Cohesive Fill</a:t>
            </a:r>
          </a:p>
          <a:p>
            <a:pPr marL="119063" indent="-4763">
              <a:buNone/>
            </a:pPr>
            <a:r>
              <a:rPr lang="en-US" dirty="0" smtClean="0"/>
              <a:t>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sp>
        <p:nvSpPr>
          <p:cNvPr id="4" name="Slide Number Placeholder 3"/>
          <p:cNvSpPr>
            <a:spLocks noGrp="1"/>
          </p:cNvSpPr>
          <p:nvPr>
            <p:ph type="sldNum" sz="quarter" idx="4"/>
          </p:nvPr>
        </p:nvSpPr>
        <p:spPr/>
        <p:txBody>
          <a:bodyPr/>
          <a:lstStyle/>
          <a:p>
            <a:fld id="{9F1FB2E3-2BB6-40B9-8235-D524E987E6E0}"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Pipelines</a:t>
            </a:r>
            <a:endParaRPr lang="en-US" dirty="0"/>
          </a:p>
        </p:txBody>
      </p:sp>
      <p:sp>
        <p:nvSpPr>
          <p:cNvPr id="3" name="Content Placeholder 2"/>
          <p:cNvSpPr>
            <a:spLocks noGrp="1"/>
          </p:cNvSpPr>
          <p:nvPr>
            <p:ph idx="1"/>
          </p:nvPr>
        </p:nvSpPr>
        <p:spPr>
          <a:xfrm>
            <a:off x="228600" y="1295400"/>
            <a:ext cx="8991600" cy="5181600"/>
          </a:xfrm>
        </p:spPr>
        <p:txBody>
          <a:bodyPr>
            <a:normAutofit fontScale="25000" lnSpcReduction="20000"/>
          </a:bodyPr>
          <a:lstStyle/>
          <a:p>
            <a:pPr>
              <a:buNone/>
            </a:pPr>
            <a:endParaRPr lang="en-US" sz="4000" dirty="0" smtClean="0"/>
          </a:p>
          <a:p>
            <a:pPr marL="137160" indent="0">
              <a:lnSpc>
                <a:spcPct val="120000"/>
              </a:lnSpc>
              <a:spcAft>
                <a:spcPts val="600"/>
              </a:spcAft>
              <a:buNone/>
            </a:pPr>
            <a:r>
              <a:rPr lang="en-US" sz="6400" b="1" dirty="0" smtClean="0"/>
              <a:t>8.5.5 – </a:t>
            </a:r>
            <a:r>
              <a:rPr lang="en-US" sz="6400" b="1" u="sng" dirty="0" smtClean="0"/>
              <a:t>Pipe Owner Permits</a:t>
            </a:r>
            <a:r>
              <a:rPr lang="en-US" sz="6400" b="1" dirty="0" smtClean="0"/>
              <a:t>; (excluding PG&amp;E and AT&amp;T)</a:t>
            </a:r>
          </a:p>
          <a:p>
            <a:pPr marL="137160" indent="0">
              <a:lnSpc>
                <a:spcPct val="120000"/>
              </a:lnSpc>
              <a:spcAft>
                <a:spcPts val="600"/>
              </a:spcAft>
              <a:buNone/>
            </a:pPr>
            <a:r>
              <a:rPr lang="en-US" sz="6400" dirty="0" smtClean="0"/>
              <a:t>38 pipeline encroachments within Area C  - SBFCA proposes to:</a:t>
            </a:r>
          </a:p>
          <a:p>
            <a:pPr marL="508000" indent="-336550">
              <a:lnSpc>
                <a:spcPct val="120000"/>
              </a:lnSpc>
              <a:spcAft>
                <a:spcPts val="600"/>
              </a:spcAft>
            </a:pPr>
            <a:r>
              <a:rPr lang="en-US" sz="6400" dirty="0"/>
              <a:t>remove</a:t>
            </a:r>
            <a:r>
              <a:rPr lang="en-US" sz="6400" dirty="0" smtClean="0">
                <a:solidFill>
                  <a:schemeClr val="tx1"/>
                </a:solidFill>
              </a:rPr>
              <a:t> or replace 22 pipelines (Variance Category 2)</a:t>
            </a:r>
          </a:p>
          <a:p>
            <a:pPr marL="508000" indent="-336550">
              <a:lnSpc>
                <a:spcPct val="120000"/>
              </a:lnSpc>
              <a:spcAft>
                <a:spcPts val="600"/>
              </a:spcAft>
            </a:pPr>
            <a:r>
              <a:rPr lang="en-US" sz="6400" dirty="0" smtClean="0">
                <a:solidFill>
                  <a:schemeClr val="tx1"/>
                </a:solidFill>
              </a:rPr>
              <a:t>remove and dispose 15 pipelines</a:t>
            </a:r>
          </a:p>
          <a:p>
            <a:pPr marL="508000" indent="-336550">
              <a:lnSpc>
                <a:spcPct val="120000"/>
              </a:lnSpc>
              <a:spcAft>
                <a:spcPts val="600"/>
              </a:spcAft>
            </a:pPr>
            <a:r>
              <a:rPr lang="en-US" sz="6400" dirty="0" smtClean="0">
                <a:solidFill>
                  <a:schemeClr val="tx1"/>
                </a:solidFill>
              </a:rPr>
              <a:t>abandon in place 1 pipeline</a:t>
            </a:r>
          </a:p>
          <a:p>
            <a:pPr>
              <a:lnSpc>
                <a:spcPct val="120000"/>
              </a:lnSpc>
              <a:spcAft>
                <a:spcPts val="600"/>
              </a:spcAft>
              <a:buNone/>
            </a:pPr>
            <a:r>
              <a:rPr lang="en-US" sz="6400" dirty="0" smtClean="0"/>
              <a:t>Crossings fall into the following categories:</a:t>
            </a:r>
          </a:p>
          <a:p>
            <a:pPr>
              <a:lnSpc>
                <a:spcPct val="120000"/>
              </a:lnSpc>
              <a:spcAft>
                <a:spcPts val="600"/>
              </a:spcAft>
            </a:pPr>
            <a:r>
              <a:rPr lang="en-US" sz="6400" dirty="0" smtClean="0">
                <a:solidFill>
                  <a:schemeClr val="tx1"/>
                </a:solidFill>
              </a:rPr>
              <a:t>Owner has an existing Board permit</a:t>
            </a:r>
          </a:p>
          <a:p>
            <a:pPr>
              <a:lnSpc>
                <a:spcPct val="120000"/>
              </a:lnSpc>
              <a:spcAft>
                <a:spcPts val="600"/>
              </a:spcAft>
            </a:pPr>
            <a:r>
              <a:rPr lang="en-US" sz="6400" dirty="0" smtClean="0">
                <a:solidFill>
                  <a:schemeClr val="tx1"/>
                </a:solidFill>
              </a:rPr>
              <a:t>Owner does not have an existing Board permit</a:t>
            </a:r>
          </a:p>
          <a:p>
            <a:pPr>
              <a:lnSpc>
                <a:spcPct val="120000"/>
              </a:lnSpc>
              <a:spcAft>
                <a:spcPts val="600"/>
              </a:spcAft>
            </a:pPr>
            <a:r>
              <a:rPr lang="en-US" sz="6400" dirty="0" smtClean="0">
                <a:solidFill>
                  <a:schemeClr val="tx1"/>
                </a:solidFill>
              </a:rPr>
              <a:t>The pre-existing pipeline was incorporated into the </a:t>
            </a:r>
            <a:r>
              <a:rPr lang="en-US" sz="6400" dirty="0" smtClean="0"/>
              <a:t>U</a:t>
            </a:r>
            <a:r>
              <a:rPr lang="en-US" sz="6400" dirty="0" smtClean="0">
                <a:solidFill>
                  <a:schemeClr val="tx1"/>
                </a:solidFill>
              </a:rPr>
              <a:t>SACE O&amp;M Manual</a:t>
            </a:r>
            <a:endParaRPr lang="en-US" sz="6400" dirty="0"/>
          </a:p>
          <a:p>
            <a:pPr>
              <a:lnSpc>
                <a:spcPct val="120000"/>
              </a:lnSpc>
              <a:spcAft>
                <a:spcPts val="600"/>
              </a:spcAft>
            </a:pPr>
            <a:r>
              <a:rPr lang="en-US" sz="6400" dirty="0" smtClean="0">
                <a:solidFill>
                  <a:schemeClr val="tx1"/>
                </a:solidFill>
              </a:rPr>
              <a:t>Permit status or owner has not been confirmed</a:t>
            </a:r>
            <a:endParaRPr lang="en-US" sz="6400" dirty="0"/>
          </a:p>
          <a:p>
            <a:pPr marL="137160" indent="0">
              <a:lnSpc>
                <a:spcPct val="120000"/>
              </a:lnSpc>
              <a:spcAft>
                <a:spcPts val="600"/>
              </a:spcAft>
              <a:buNone/>
            </a:pPr>
            <a:r>
              <a:rPr lang="en-US" sz="6400" dirty="0" smtClean="0">
                <a:solidFill>
                  <a:schemeClr val="tx1"/>
                </a:solidFill>
              </a:rPr>
              <a:t>Board and SBFCA staffs will work together to: </a:t>
            </a:r>
          </a:p>
          <a:p>
            <a:pPr>
              <a:lnSpc>
                <a:spcPct val="120000"/>
              </a:lnSpc>
              <a:spcAft>
                <a:spcPts val="600"/>
              </a:spcAft>
            </a:pPr>
            <a:r>
              <a:rPr lang="en-US" sz="6400" dirty="0" smtClean="0">
                <a:solidFill>
                  <a:schemeClr val="tx1"/>
                </a:solidFill>
              </a:rPr>
              <a:t>Update existing permits so they conform to current CCR 23 regulations and USACE policies, or</a:t>
            </a:r>
          </a:p>
          <a:p>
            <a:pPr>
              <a:lnSpc>
                <a:spcPct val="120000"/>
              </a:lnSpc>
              <a:spcAft>
                <a:spcPts val="600"/>
              </a:spcAft>
            </a:pPr>
            <a:r>
              <a:rPr lang="en-US" sz="6400" dirty="0" smtClean="0">
                <a:solidFill>
                  <a:schemeClr val="tx1"/>
                </a:solidFill>
              </a:rPr>
              <a:t>Process applications  for previously unpermitted encroachments so that all regulatory parties can effectively track and inspect future operations and maintenance of these encroachments</a:t>
            </a:r>
            <a:endParaRPr lang="en-US" sz="6400" dirty="0" smtClean="0"/>
          </a:p>
        </p:txBody>
      </p:sp>
      <p:sp>
        <p:nvSpPr>
          <p:cNvPr id="4" name="Slide Number Placeholder 3"/>
          <p:cNvSpPr>
            <a:spLocks noGrp="1"/>
          </p:cNvSpPr>
          <p:nvPr>
            <p:ph type="sldNum" sz="quarter" idx="4"/>
          </p:nvPr>
        </p:nvSpPr>
        <p:spPr/>
        <p:txBody>
          <a:bodyPr/>
          <a:lstStyle/>
          <a:p>
            <a:fld id="{9F1FB2E3-2BB6-40B9-8235-D524E987E6E0}" type="slidenum">
              <a:rPr lang="en-US" smtClean="0"/>
              <a:pPr/>
              <a:t>21</a:t>
            </a:fld>
            <a:endParaRPr lang="en-US"/>
          </a:p>
        </p:txBody>
      </p:sp>
    </p:spTree>
    <p:extLst>
      <p:ext uri="{BB962C8B-B14F-4D97-AF65-F5344CB8AC3E}">
        <p14:creationId xmlns:p14="http://schemas.microsoft.com/office/powerpoint/2010/main" val="151504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CEQA FINDINGS &amp; WC 8610.5 CONSIDERATIONS</a:t>
            </a:r>
            <a:endParaRPr lang="en-US" sz="3200" dirty="0"/>
          </a:p>
        </p:txBody>
      </p:sp>
      <p:sp>
        <p:nvSpPr>
          <p:cNvPr id="3" name="Content Placeholder 2"/>
          <p:cNvSpPr>
            <a:spLocks noGrp="1"/>
          </p:cNvSpPr>
          <p:nvPr>
            <p:ph idx="1"/>
          </p:nvPr>
        </p:nvSpPr>
        <p:spPr/>
        <p:txBody>
          <a:bodyPr>
            <a:noAutofit/>
          </a:bodyPr>
          <a:lstStyle/>
          <a:p>
            <a:pPr>
              <a:spcAft>
                <a:spcPts val="1200"/>
              </a:spcAft>
            </a:pPr>
            <a:r>
              <a:rPr lang="en-US" sz="3200" dirty="0" smtClean="0">
                <a:solidFill>
                  <a:schemeClr val="tx1"/>
                </a:solidFill>
              </a:rPr>
              <a:t>Responsible Agency CEQA Findings </a:t>
            </a:r>
            <a:r>
              <a:rPr lang="en-US" sz="3200" dirty="0" smtClean="0"/>
              <a:t>are provided </a:t>
            </a:r>
            <a:r>
              <a:rPr lang="en-US" sz="3200" dirty="0" smtClean="0">
                <a:solidFill>
                  <a:schemeClr val="tx1"/>
                </a:solidFill>
              </a:rPr>
              <a:t>in Staff Report Section 9.0 and included in Resolution 2013-07</a:t>
            </a:r>
          </a:p>
          <a:p>
            <a:pPr>
              <a:spcAft>
                <a:spcPts val="1200"/>
              </a:spcAft>
            </a:pPr>
            <a:r>
              <a:rPr lang="en-US" sz="3200" dirty="0" smtClean="0"/>
              <a:t>Water Code </a:t>
            </a:r>
            <a:r>
              <a:rPr lang="en-US" sz="3200" dirty="0"/>
              <a:t>Section 8610.5 </a:t>
            </a:r>
            <a:r>
              <a:rPr lang="en-US" sz="3200" dirty="0" smtClean="0"/>
              <a:t>Considerations are provided in Staff Report Section 10.0 and included in Resolution 2013-07</a:t>
            </a:r>
            <a:endParaRPr lang="en-US" sz="3200" dirty="0"/>
          </a:p>
        </p:txBody>
      </p:sp>
      <p:sp>
        <p:nvSpPr>
          <p:cNvPr id="5" name="Slide Number Placeholder 4"/>
          <p:cNvSpPr>
            <a:spLocks noGrp="1"/>
          </p:cNvSpPr>
          <p:nvPr>
            <p:ph type="sldNum" sz="quarter" idx="4"/>
          </p:nvPr>
        </p:nvSpPr>
        <p:spPr/>
        <p:txBody>
          <a:bodyPr/>
          <a:lstStyle/>
          <a:p>
            <a:fld id="{9F1FB2E3-2BB6-40B9-8235-D524E987E6E0}" type="slidenum">
              <a:rPr lang="en-US" smtClean="0"/>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CONCLUSIONS</a:t>
            </a:r>
            <a:endParaRPr lang="en-US" dirty="0"/>
          </a:p>
        </p:txBody>
      </p:sp>
      <p:sp>
        <p:nvSpPr>
          <p:cNvPr id="3" name="Content Placeholder 2"/>
          <p:cNvSpPr>
            <a:spLocks noGrp="1"/>
          </p:cNvSpPr>
          <p:nvPr>
            <p:ph idx="1"/>
          </p:nvPr>
        </p:nvSpPr>
        <p:spPr/>
        <p:txBody>
          <a:bodyPr>
            <a:normAutofit fontScale="85000" lnSpcReduction="10000"/>
          </a:bodyPr>
          <a:lstStyle/>
          <a:p>
            <a:r>
              <a:rPr lang="en-US" sz="3000" dirty="0" smtClean="0"/>
              <a:t>Staff concludes that the proposed Area C construction phase of the FRWLP, to be constructed as described in SBFCA’s 100 percent “Issued For Bid Set”, dated March 13, 2013, and in Addenda Nos. 1 and 2, will result in an overall betterment to the Sacramento River Flood Control Project and State Plan of Flood Control, and will be consistent with the adopted 2012 Central Valley Flood Protection Plan.</a:t>
            </a:r>
          </a:p>
          <a:p>
            <a:endParaRPr lang="en-US" sz="3000" dirty="0" smtClean="0"/>
          </a:p>
          <a:p>
            <a:r>
              <a:rPr lang="en-US" sz="3000" dirty="0" smtClean="0"/>
              <a:t>Staff further concludes that the proposed project alterations can be constructed in a manner not injurious to the public interest and that will not impair the usefulness of the SRFCP.</a:t>
            </a:r>
          </a:p>
          <a:p>
            <a:pPr>
              <a:buNone/>
            </a:pPr>
            <a:r>
              <a:rPr lang="en-US" dirty="0" smtClean="0"/>
              <a:t> </a:t>
            </a:r>
          </a:p>
          <a:p>
            <a:pPr>
              <a:buNone/>
            </a:pPr>
            <a:r>
              <a:rPr lang="en-US" dirty="0" smtClean="0"/>
              <a:t>	</a:t>
            </a:r>
            <a:endParaRPr lang="en-US" dirty="0"/>
          </a:p>
        </p:txBody>
      </p:sp>
      <p:sp>
        <p:nvSpPr>
          <p:cNvPr id="5" name="Slide Number Placeholder 4"/>
          <p:cNvSpPr>
            <a:spLocks noGrp="1"/>
          </p:cNvSpPr>
          <p:nvPr>
            <p:ph type="sldNum" sz="quarter" idx="4"/>
          </p:nvPr>
        </p:nvSpPr>
        <p:spPr/>
        <p:txBody>
          <a:bodyPr/>
          <a:lstStyle/>
          <a:p>
            <a:fld id="{9F1FB2E3-2BB6-40B9-8235-D524E987E6E0}" type="slidenum">
              <a:rPr lang="en-US" smtClean="0"/>
              <a:pPr/>
              <a:t>23</a:t>
            </a:fld>
            <a:endParaRPr lang="en-US"/>
          </a:p>
        </p:txBody>
      </p:sp>
    </p:spTree>
    <p:extLst>
      <p:ext uri="{BB962C8B-B14F-4D97-AF65-F5344CB8AC3E}">
        <p14:creationId xmlns:p14="http://schemas.microsoft.com/office/powerpoint/2010/main" val="127033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RECOMMENDATIONS (1 of 2)</a:t>
            </a:r>
            <a:endParaRPr lang="en-US" dirty="0"/>
          </a:p>
        </p:txBody>
      </p:sp>
      <p:sp>
        <p:nvSpPr>
          <p:cNvPr id="3" name="Content Placeholder 2"/>
          <p:cNvSpPr>
            <a:spLocks noGrp="1"/>
          </p:cNvSpPr>
          <p:nvPr>
            <p:ph idx="1"/>
          </p:nvPr>
        </p:nvSpPr>
        <p:spPr/>
        <p:txBody>
          <a:bodyPr>
            <a:normAutofit/>
          </a:bodyPr>
          <a:lstStyle/>
          <a:p>
            <a:pPr marL="176213" indent="-33338">
              <a:spcAft>
                <a:spcPts val="1200"/>
              </a:spcAft>
              <a:buNone/>
            </a:pPr>
            <a:r>
              <a:rPr lang="en-US" sz="2000" dirty="0" smtClean="0"/>
              <a:t>	</a:t>
            </a:r>
            <a:r>
              <a:rPr lang="en-US" sz="2000" u="sng" dirty="0" smtClean="0">
                <a:solidFill>
                  <a:srgbClr val="FFFF00"/>
                </a:solidFill>
              </a:rPr>
              <a:t>Staff recommends that the Board:</a:t>
            </a:r>
          </a:p>
          <a:p>
            <a:pPr>
              <a:lnSpc>
                <a:spcPct val="120000"/>
              </a:lnSpc>
              <a:spcBef>
                <a:spcPts val="600"/>
              </a:spcBef>
              <a:spcAft>
                <a:spcPts val="1200"/>
              </a:spcAft>
            </a:pPr>
            <a:r>
              <a:rPr lang="en-US" sz="2000" dirty="0" smtClean="0">
                <a:solidFill>
                  <a:srgbClr val="FFFF00"/>
                </a:solidFill>
              </a:rPr>
              <a:t>approve </a:t>
            </a:r>
            <a:r>
              <a:rPr lang="en-US" sz="2000" dirty="0"/>
              <a:t>Draft</a:t>
            </a:r>
            <a:r>
              <a:rPr lang="en-US" sz="2000" dirty="0">
                <a:solidFill>
                  <a:srgbClr val="FFFF00"/>
                </a:solidFill>
              </a:rPr>
              <a:t> Permit No. 18793-1</a:t>
            </a:r>
            <a:r>
              <a:rPr lang="en-US" sz="2000" dirty="0"/>
              <a:t>, conditioned upon receipt of Section 408 Record of Decision and Letter of Permission from the USACE when received,</a:t>
            </a:r>
          </a:p>
          <a:p>
            <a:pPr lvl="0">
              <a:lnSpc>
                <a:spcPct val="120000"/>
              </a:lnSpc>
              <a:spcBef>
                <a:spcPts val="600"/>
              </a:spcBef>
              <a:spcAft>
                <a:spcPts val="1200"/>
              </a:spcAft>
            </a:pPr>
            <a:r>
              <a:rPr lang="en-US" sz="2000" dirty="0" smtClean="0">
                <a:solidFill>
                  <a:srgbClr val="FFFF00"/>
                </a:solidFill>
              </a:rPr>
              <a:t>approve</a:t>
            </a:r>
            <a:r>
              <a:rPr lang="en-US" sz="2000" dirty="0" smtClean="0"/>
              <a:t>, pursuant to CCR 23, §§ 11(a) and (b), with regard to Variances to Board Standards, the </a:t>
            </a:r>
            <a:r>
              <a:rPr lang="en-US" sz="2000" dirty="0" smtClean="0">
                <a:solidFill>
                  <a:srgbClr val="FFFF00"/>
                </a:solidFill>
              </a:rPr>
              <a:t>requested construction variances </a:t>
            </a:r>
            <a:r>
              <a:rPr lang="en-US" sz="2000" dirty="0" smtClean="0"/>
              <a:t>summarized in Staff Report Section 8.5 and further detailed in Attachments – J, – K, and – L,</a:t>
            </a:r>
          </a:p>
          <a:p>
            <a:pPr lvl="0">
              <a:lnSpc>
                <a:spcPct val="120000"/>
              </a:lnSpc>
              <a:spcBef>
                <a:spcPts val="600"/>
              </a:spcBef>
              <a:spcAft>
                <a:spcPts val="600"/>
              </a:spcAft>
            </a:pPr>
            <a:r>
              <a:rPr lang="en-US" sz="2000" dirty="0" smtClean="0">
                <a:solidFill>
                  <a:srgbClr val="FFFF00"/>
                </a:solidFill>
              </a:rPr>
              <a:t>delegate </a:t>
            </a:r>
            <a:r>
              <a:rPr lang="en-US" sz="2000" dirty="0">
                <a:solidFill>
                  <a:srgbClr val="FFFF00"/>
                </a:solidFill>
              </a:rPr>
              <a:t>authority to the Executive Officer to make non-substantive changes to the draft permit</a:t>
            </a:r>
            <a:r>
              <a:rPr lang="en-US" sz="2000" dirty="0"/>
              <a:t> as needed to incorporate additional design changes submitted by SBFCA prior to receipt of the USACE Record of Decision </a:t>
            </a:r>
            <a:r>
              <a:rPr lang="en-US" sz="2000" dirty="0" smtClean="0"/>
              <a:t>and </a:t>
            </a:r>
            <a:r>
              <a:rPr lang="en-US" sz="2000" dirty="0"/>
              <a:t>Letter Of </a:t>
            </a:r>
            <a:r>
              <a:rPr lang="en-US" sz="2000" dirty="0" smtClean="0"/>
              <a:t>Permission.  </a:t>
            </a:r>
            <a:r>
              <a:rPr lang="en-US" sz="2000" dirty="0"/>
              <a:t>If substantive changes to the draft permit are required, the Board staff will bring the permit back to the Board at a future meeting to seek approval for substantive changes</a:t>
            </a:r>
            <a:r>
              <a:rPr lang="en-US" sz="2000" dirty="0" smtClean="0"/>
              <a:t>,</a:t>
            </a:r>
            <a:endParaRPr lang="en-US" sz="2000" dirty="0"/>
          </a:p>
        </p:txBody>
      </p:sp>
      <p:sp>
        <p:nvSpPr>
          <p:cNvPr id="5" name="Slide Number Placeholder 4"/>
          <p:cNvSpPr>
            <a:spLocks noGrp="1"/>
          </p:cNvSpPr>
          <p:nvPr>
            <p:ph type="sldNum" sz="quarter" idx="4"/>
          </p:nvPr>
        </p:nvSpPr>
        <p:spPr/>
        <p:txBody>
          <a:bodyPr/>
          <a:lstStyle/>
          <a:p>
            <a:fld id="{9F1FB2E3-2BB6-40B9-8235-D524E987E6E0}" type="slidenum">
              <a:rPr lang="en-US" smtClean="0"/>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RECOMMENDATION (2 of 2)</a:t>
            </a:r>
            <a:endParaRPr lang="en-US" dirty="0"/>
          </a:p>
        </p:txBody>
      </p:sp>
      <p:sp>
        <p:nvSpPr>
          <p:cNvPr id="3" name="Content Placeholder 2"/>
          <p:cNvSpPr>
            <a:spLocks noGrp="1"/>
          </p:cNvSpPr>
          <p:nvPr>
            <p:ph idx="1"/>
          </p:nvPr>
        </p:nvSpPr>
        <p:spPr/>
        <p:txBody>
          <a:bodyPr>
            <a:normAutofit fontScale="92500"/>
          </a:bodyPr>
          <a:lstStyle/>
          <a:p>
            <a:pPr marL="176213" indent="-33338">
              <a:lnSpc>
                <a:spcPct val="120000"/>
              </a:lnSpc>
              <a:spcAft>
                <a:spcPts val="1200"/>
              </a:spcAft>
              <a:buNone/>
            </a:pPr>
            <a:r>
              <a:rPr lang="en-US" u="sng" dirty="0" smtClean="0">
                <a:solidFill>
                  <a:srgbClr val="FFFF00"/>
                </a:solidFill>
              </a:rPr>
              <a:t>Staff </a:t>
            </a:r>
            <a:r>
              <a:rPr lang="en-US" u="sng" dirty="0">
                <a:solidFill>
                  <a:srgbClr val="FFFF00"/>
                </a:solidFill>
              </a:rPr>
              <a:t>recommends that the Board:</a:t>
            </a:r>
          </a:p>
          <a:p>
            <a:pPr lvl="0">
              <a:lnSpc>
                <a:spcPct val="120000"/>
              </a:lnSpc>
              <a:spcAft>
                <a:spcPts val="1200"/>
              </a:spcAft>
            </a:pPr>
            <a:r>
              <a:rPr lang="en-US" dirty="0" smtClean="0">
                <a:solidFill>
                  <a:srgbClr val="FFFF00"/>
                </a:solidFill>
              </a:rPr>
              <a:t>adopt the CEQA findings and Resolution 2013-07</a:t>
            </a:r>
            <a:r>
              <a:rPr lang="en-US" dirty="0" smtClean="0"/>
              <a:t> (Attachment C), and direct staff to </a:t>
            </a:r>
            <a:r>
              <a:rPr lang="en-US" dirty="0" smtClean="0">
                <a:solidFill>
                  <a:srgbClr val="FFFF00"/>
                </a:solidFill>
              </a:rPr>
              <a:t>file a Notice of Determination</a:t>
            </a:r>
            <a:r>
              <a:rPr lang="en-US" dirty="0" smtClean="0"/>
              <a:t> with the State Clearinghouse.</a:t>
            </a:r>
          </a:p>
          <a:p>
            <a:pPr lvl="0">
              <a:lnSpc>
                <a:spcPct val="120000"/>
              </a:lnSpc>
              <a:spcAft>
                <a:spcPts val="1200"/>
              </a:spcAft>
            </a:pPr>
            <a:r>
              <a:rPr lang="en-US" dirty="0" smtClean="0"/>
              <a:t>direct the Executive Officer to </a:t>
            </a:r>
            <a:r>
              <a:rPr lang="en-US" dirty="0" smtClean="0">
                <a:solidFill>
                  <a:srgbClr val="FFFF00"/>
                </a:solidFill>
              </a:rPr>
              <a:t>process applications to amend existing or issue new encroachment permits to owners of pipeline crossings</a:t>
            </a:r>
            <a:r>
              <a:rPr lang="en-US" dirty="0" smtClean="0"/>
              <a:t> within Project Area C that will be reconstructed as part of the Area C project, and as detailed in Section 8.5.5 herein,</a:t>
            </a:r>
          </a:p>
          <a:p>
            <a:pPr lvl="0"/>
            <a:r>
              <a:rPr lang="en-US" dirty="0" smtClean="0">
                <a:solidFill>
                  <a:srgbClr val="FFFF00"/>
                </a:solidFill>
              </a:rPr>
              <a:t>direct the Executive Officer</a:t>
            </a:r>
            <a:r>
              <a:rPr lang="en-US" dirty="0" smtClean="0"/>
              <a:t> that if, during construction, additional non-conforming encroachments or constructability issues are discovered by any party, SBFCA will consider whether or not they can be brought into compliance during construction.  Board staff will evaluate the proposal(s) for Board approval to be made either by direct Board action or by delegation to the Executive Officer as appropriate.</a:t>
            </a:r>
            <a:endParaRPr lang="en-US" dirty="0"/>
          </a:p>
        </p:txBody>
      </p:sp>
      <p:sp>
        <p:nvSpPr>
          <p:cNvPr id="5" name="Slide Number Placeholder 4"/>
          <p:cNvSpPr>
            <a:spLocks noGrp="1"/>
          </p:cNvSpPr>
          <p:nvPr>
            <p:ph type="sldNum" sz="quarter" idx="4"/>
          </p:nvPr>
        </p:nvSpPr>
        <p:spPr/>
        <p:txBody>
          <a:bodyPr/>
          <a:lstStyle/>
          <a:p>
            <a:fld id="{9F1FB2E3-2BB6-40B9-8235-D524E987E6E0}" type="slidenum">
              <a:rPr lang="en-US" smtClean="0"/>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5" name="Slide Number Placeholder 4"/>
          <p:cNvSpPr>
            <a:spLocks noGrp="1"/>
          </p:cNvSpPr>
          <p:nvPr>
            <p:ph type="sldNum" sz="quarter" idx="4"/>
          </p:nvPr>
        </p:nvSpPr>
        <p:spPr/>
        <p:txBody>
          <a:bodyPr/>
          <a:lstStyle/>
          <a:p>
            <a:fld id="{9F1FB2E3-2BB6-40B9-8235-D524E987E6E0}" type="slidenum">
              <a:rPr lang="en-US" smtClean="0"/>
              <a:pPr/>
              <a:t>26</a:t>
            </a:fld>
            <a:endParaRPr lang="en-US"/>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990599"/>
            <a:ext cx="8382000" cy="5867401"/>
          </a:xfrm>
          <a:prstGeom prst="rect">
            <a:avLst/>
          </a:prstGeom>
          <a:noFill/>
          <a:ln w="9525">
            <a:noFill/>
            <a:miter lim="800000"/>
            <a:headEnd/>
            <a:tailEnd/>
          </a:ln>
        </p:spPr>
      </p:pic>
      <p:sp>
        <p:nvSpPr>
          <p:cNvPr id="6" name="Title 6"/>
          <p:cNvSpPr>
            <a:spLocks noGrp="1"/>
          </p:cNvSpPr>
          <p:nvPr>
            <p:ph idx="1"/>
          </p:nvPr>
        </p:nvSpPr>
        <p:spPr>
          <a:xfrm>
            <a:off x="4876800" y="4495800"/>
            <a:ext cx="3657600" cy="1143000"/>
          </a:xfrm>
        </p:spPr>
        <p:txBody>
          <a:bodyPr>
            <a:normAutofit fontScale="77500" lnSpcReduction="20000"/>
          </a:bodyPr>
          <a:lstStyle/>
          <a:p>
            <a:pPr>
              <a:buNone/>
            </a:pPr>
            <a:r>
              <a:rPr lang="en-US" sz="1800" dirty="0" smtClean="0"/>
              <a:t>Presented &amp; Prepared by: </a:t>
            </a:r>
          </a:p>
          <a:p>
            <a:r>
              <a:rPr lang="en-US" sz="1800" dirty="0" smtClean="0"/>
              <a:t>David R. Williams, P.E.</a:t>
            </a:r>
          </a:p>
          <a:p>
            <a:r>
              <a:rPr lang="en-US" sz="1800" dirty="0" err="1" smtClean="0"/>
              <a:t>Debabrata</a:t>
            </a:r>
            <a:r>
              <a:rPr lang="en-US" sz="1800" dirty="0" smtClean="0"/>
              <a:t> </a:t>
            </a:r>
            <a:r>
              <a:rPr lang="en-US" sz="1800" dirty="0" err="1" smtClean="0"/>
              <a:t>Biswas</a:t>
            </a:r>
            <a:r>
              <a:rPr lang="en-US" sz="1800" dirty="0" smtClean="0"/>
              <a:t>, P.E.</a:t>
            </a:r>
          </a:p>
          <a:p>
            <a:r>
              <a:rPr lang="en-US" sz="1800" dirty="0" smtClean="0"/>
              <a:t>Reviewed by: Eric Butler, P.E.</a:t>
            </a:r>
          </a:p>
          <a:p>
            <a:pPr>
              <a:buNone/>
            </a:pPr>
            <a:r>
              <a:rPr lang="en-US" sz="1800" dirty="0" smtClean="0"/>
              <a:t>	Reviewed by: Len Marino, P.E. </a:t>
            </a:r>
            <a:endParaRPr lang="en-US" sz="2000" dirty="0"/>
          </a:p>
        </p:txBody>
      </p:sp>
    </p:spTree>
    <p:extLst>
      <p:ext uri="{BB962C8B-B14F-4D97-AF65-F5344CB8AC3E}">
        <p14:creationId xmlns:p14="http://schemas.microsoft.com/office/powerpoint/2010/main" val="131867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381000" y="304800"/>
            <a:ext cx="7467600" cy="7620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b="1" dirty="0" smtClean="0">
                <a:solidFill>
                  <a:schemeClr val="tx1"/>
                </a:solidFill>
              </a:rPr>
              <a:t>BOARD ACTION</a:t>
            </a:r>
          </a:p>
        </p:txBody>
      </p:sp>
      <p:sp>
        <p:nvSpPr>
          <p:cNvPr id="137219" name="Rectangle 3"/>
          <p:cNvSpPr>
            <a:spLocks noGrp="1" noChangeArrowheads="1"/>
          </p:cNvSpPr>
          <p:nvPr>
            <p:ph type="body" idx="1"/>
          </p:nvPr>
        </p:nvSpPr>
        <p:spPr/>
        <p:txBody>
          <a:bodyPr>
            <a:noAutofit/>
          </a:bodyPr>
          <a:lstStyle/>
          <a:p>
            <a:pPr>
              <a:spcBef>
                <a:spcPts val="1200"/>
              </a:spcBef>
              <a:buNone/>
              <a:defRPr/>
            </a:pPr>
            <a:r>
              <a:rPr lang="en-US" sz="2000" u="sng" dirty="0" smtClean="0">
                <a:solidFill>
                  <a:srgbClr val="FFFF00"/>
                </a:solidFill>
              </a:rPr>
              <a:t>Today’s Board action is to consider approval of Permit No. 18793-1  to: </a:t>
            </a:r>
          </a:p>
          <a:p>
            <a:pPr eaLnBrk="1" hangingPunct="1">
              <a:spcBef>
                <a:spcPts val="1200"/>
              </a:spcBef>
              <a:defRPr/>
            </a:pPr>
            <a:r>
              <a:rPr lang="en-US" sz="2000" dirty="0" smtClean="0"/>
              <a:t>Alter approximately </a:t>
            </a:r>
            <a:r>
              <a:rPr lang="en-US" sz="2000" dirty="0" smtClean="0">
                <a:solidFill>
                  <a:srgbClr val="FFFF00"/>
                </a:solidFill>
              </a:rPr>
              <a:t>15 miles (Project Area C, Reaches 13 - 24) </a:t>
            </a:r>
            <a:r>
              <a:rPr lang="en-US" sz="2000" dirty="0" smtClean="0"/>
              <a:t>of federal flood control project levee on the right (west) bank of the Feather River in Sutter County</a:t>
            </a:r>
          </a:p>
          <a:p>
            <a:pPr>
              <a:spcBef>
                <a:spcPts val="1200"/>
              </a:spcBef>
              <a:defRPr/>
            </a:pPr>
            <a:r>
              <a:rPr lang="en-US" sz="2000" dirty="0" smtClean="0"/>
              <a:t>Install seepage cutoff wall </a:t>
            </a:r>
            <a:r>
              <a:rPr lang="en-US" sz="2000" dirty="0">
                <a:solidFill>
                  <a:srgbClr val="FFFF00"/>
                </a:solidFill>
              </a:rPr>
              <a:t>35 to 120 </a:t>
            </a:r>
            <a:r>
              <a:rPr lang="en-US" sz="2000" dirty="0" smtClean="0">
                <a:solidFill>
                  <a:srgbClr val="FFFF00"/>
                </a:solidFill>
              </a:rPr>
              <a:t>feet in depth</a:t>
            </a:r>
            <a:endParaRPr lang="en-US" sz="2000" dirty="0" smtClean="0"/>
          </a:p>
          <a:p>
            <a:pPr>
              <a:spcBef>
                <a:spcPts val="1200"/>
              </a:spcBef>
              <a:defRPr/>
            </a:pPr>
            <a:r>
              <a:rPr lang="en-US" sz="2000" dirty="0" smtClean="0"/>
              <a:t>partially degrade </a:t>
            </a:r>
            <a:r>
              <a:rPr lang="en-US" sz="2000" dirty="0"/>
              <a:t>and </a:t>
            </a:r>
            <a:r>
              <a:rPr lang="en-US" sz="2000" dirty="0" smtClean="0"/>
              <a:t>reconstruct approximately </a:t>
            </a:r>
            <a:r>
              <a:rPr lang="en-US" sz="2000" dirty="0" smtClean="0">
                <a:solidFill>
                  <a:srgbClr val="FFFF00"/>
                </a:solidFill>
              </a:rPr>
              <a:t>13 miles</a:t>
            </a:r>
          </a:p>
          <a:p>
            <a:pPr>
              <a:spcBef>
                <a:spcPts val="1200"/>
              </a:spcBef>
              <a:defRPr/>
            </a:pPr>
            <a:r>
              <a:rPr lang="en-US" sz="2000" dirty="0" smtClean="0"/>
              <a:t>fully degrade and reconstruction approximately </a:t>
            </a:r>
            <a:r>
              <a:rPr lang="en-US" sz="2000" dirty="0" smtClean="0">
                <a:solidFill>
                  <a:srgbClr val="FFFF00"/>
                </a:solidFill>
              </a:rPr>
              <a:t>600 feet</a:t>
            </a:r>
          </a:p>
          <a:p>
            <a:pPr>
              <a:spcBef>
                <a:spcPts val="1200"/>
              </a:spcBef>
              <a:defRPr/>
            </a:pPr>
            <a:r>
              <a:rPr lang="en-US" sz="2000" dirty="0" smtClean="0"/>
              <a:t>Remove and reconstruct various </a:t>
            </a:r>
            <a:r>
              <a:rPr lang="en-US" sz="2000" dirty="0" smtClean="0">
                <a:solidFill>
                  <a:srgbClr val="FFFF00"/>
                </a:solidFill>
              </a:rPr>
              <a:t>utilities</a:t>
            </a:r>
            <a:r>
              <a:rPr lang="en-US" sz="2000" dirty="0" smtClean="0"/>
              <a:t> and </a:t>
            </a:r>
            <a:r>
              <a:rPr lang="en-US" sz="2000" dirty="0" smtClean="0">
                <a:solidFill>
                  <a:srgbClr val="FFFF00"/>
                </a:solidFill>
              </a:rPr>
              <a:t>drainage </a:t>
            </a:r>
            <a:r>
              <a:rPr lang="en-US" sz="2000" dirty="0" smtClean="0"/>
              <a:t>structures</a:t>
            </a:r>
          </a:p>
          <a:p>
            <a:pPr marL="137160" indent="0">
              <a:spcBef>
                <a:spcPts val="1200"/>
              </a:spcBef>
              <a:buNone/>
              <a:defRPr/>
            </a:pPr>
            <a:r>
              <a:rPr lang="en-US" sz="2000" u="sng" dirty="0">
                <a:solidFill>
                  <a:srgbClr val="FFFF00"/>
                </a:solidFill>
              </a:rPr>
              <a:t>Today’s </a:t>
            </a:r>
            <a:r>
              <a:rPr lang="en-US" sz="2000" u="sng" dirty="0" smtClean="0">
                <a:solidFill>
                  <a:srgbClr val="FFFF00"/>
                </a:solidFill>
              </a:rPr>
              <a:t>action also includes requests to approve several variances to Board Standards</a:t>
            </a:r>
            <a:r>
              <a:rPr lang="en-US" sz="2000" dirty="0" smtClean="0">
                <a:solidFill>
                  <a:srgbClr val="FFFF00"/>
                </a:solidFill>
              </a:rPr>
              <a:t> pursuant to California Code of Regulations, Title 23 (CCR 23) </a:t>
            </a:r>
            <a:r>
              <a:rPr lang="en-US" sz="2000" dirty="0">
                <a:solidFill>
                  <a:srgbClr val="FFFF00"/>
                </a:solidFill>
              </a:rPr>
              <a:t>§ </a:t>
            </a:r>
            <a:r>
              <a:rPr lang="en-US" sz="2000" dirty="0" smtClean="0">
                <a:solidFill>
                  <a:srgbClr val="FFFF00"/>
                </a:solidFill>
              </a:rPr>
              <a:t>11(a) and (b) to construct various project features</a:t>
            </a:r>
            <a:endParaRPr lang="en-US" sz="2000" dirty="0">
              <a:solidFill>
                <a:srgbClr val="FF9900"/>
              </a:solidFill>
            </a:endParaRPr>
          </a:p>
        </p:txBody>
      </p:sp>
      <p:sp>
        <p:nvSpPr>
          <p:cNvPr id="5" name="Slide Number Placeholder 4"/>
          <p:cNvSpPr>
            <a:spLocks noGrp="1"/>
          </p:cNvSpPr>
          <p:nvPr>
            <p:ph type="sldNum" sz="quarter" idx="4"/>
          </p:nvPr>
        </p:nvSpPr>
        <p:spPr/>
        <p:txBody>
          <a:bodyPr/>
          <a:lstStyle/>
          <a:p>
            <a:fld id="{9F1FB2E3-2BB6-40B9-8235-D524E987E6E0}"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721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7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72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7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MAP</a:t>
            </a:r>
            <a:endParaRPr lang="en-US" dirty="0"/>
          </a:p>
        </p:txBody>
      </p:sp>
      <p:sp>
        <p:nvSpPr>
          <p:cNvPr id="4" name="Slide Number Placeholder 3"/>
          <p:cNvSpPr>
            <a:spLocks noGrp="1"/>
          </p:cNvSpPr>
          <p:nvPr>
            <p:ph type="sldNum" sz="quarter" idx="4"/>
          </p:nvPr>
        </p:nvSpPr>
        <p:spPr/>
        <p:txBody>
          <a:bodyPr/>
          <a:lstStyle/>
          <a:p>
            <a:fld id="{9F1FB2E3-2BB6-40B9-8235-D524E987E6E0}" type="slidenum">
              <a:rPr lang="en-US" smtClean="0"/>
              <a:pPr/>
              <a:t>4</a:t>
            </a:fld>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990600"/>
            <a:ext cx="4199076" cy="5484196"/>
          </a:xfrm>
          <a:prstGeom prst="rect">
            <a:avLst/>
          </a:prstGeom>
          <a:noFill/>
          <a:ln>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257800" y="1447800"/>
            <a:ext cx="1828800" cy="261610"/>
          </a:xfrm>
          <a:prstGeom prst="rect">
            <a:avLst/>
          </a:prstGeom>
          <a:noFill/>
        </p:spPr>
        <p:txBody>
          <a:bodyPr wrap="square" rtlCol="0">
            <a:spAutoFit/>
          </a:bodyPr>
          <a:lstStyle/>
          <a:p>
            <a:r>
              <a:rPr lang="en-US" sz="1100" dirty="0" smtClean="0">
                <a:solidFill>
                  <a:schemeClr val="bg1"/>
                </a:solidFill>
                <a:latin typeface="Arial" pitchFamily="34" charset="0"/>
                <a:cs typeface="Arial" pitchFamily="34" charset="0"/>
              </a:rPr>
              <a:t>FEATHER RIVER</a:t>
            </a:r>
            <a:endParaRPr lang="en-US" sz="1100" dirty="0">
              <a:solidFill>
                <a:schemeClr val="bg1"/>
              </a:solidFill>
              <a:latin typeface="Arial" pitchFamily="34" charset="0"/>
              <a:cs typeface="Arial" pitchFamily="34" charset="0"/>
            </a:endParaRPr>
          </a:p>
        </p:txBody>
      </p:sp>
      <p:sp>
        <p:nvSpPr>
          <p:cNvPr id="7" name="Rectangle 6"/>
          <p:cNvSpPr/>
          <p:nvPr/>
        </p:nvSpPr>
        <p:spPr>
          <a:xfrm>
            <a:off x="5334000" y="1447800"/>
            <a:ext cx="1219200" cy="2286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34000" y="1447800"/>
            <a:ext cx="1219200" cy="228600"/>
          </a:xfrm>
          <a:prstGeom prst="rect">
            <a:avLst/>
          </a:prstGeom>
          <a:solidFill>
            <a:schemeClr val="tx1">
              <a:alpha val="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81400" y="4114800"/>
            <a:ext cx="990600" cy="228600"/>
          </a:xfrm>
          <a:prstGeom prst="rect">
            <a:avLst/>
          </a:prstGeom>
          <a:solidFill>
            <a:schemeClr val="tx1">
              <a:alpha val="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latin typeface="Arial" pitchFamily="34" charset="0"/>
                <a:cs typeface="Arial" pitchFamily="34" charset="0"/>
              </a:rPr>
              <a:t>YUBA CITY</a:t>
            </a:r>
            <a:endParaRPr lang="en-US" sz="1100" dirty="0">
              <a:solidFill>
                <a:schemeClr val="bg1"/>
              </a:solidFill>
              <a:latin typeface="Arial" pitchFamily="34" charset="0"/>
              <a:cs typeface="Arial" pitchFamily="34" charset="0"/>
            </a:endParaRPr>
          </a:p>
        </p:txBody>
      </p:sp>
      <p:sp>
        <p:nvSpPr>
          <p:cNvPr id="11" name="Rectangle 10"/>
          <p:cNvSpPr/>
          <p:nvPr/>
        </p:nvSpPr>
        <p:spPr>
          <a:xfrm>
            <a:off x="5638800" y="3657600"/>
            <a:ext cx="1219200" cy="228600"/>
          </a:xfrm>
          <a:prstGeom prst="rect">
            <a:avLst/>
          </a:prstGeom>
          <a:solidFill>
            <a:schemeClr val="tx1">
              <a:alpha val="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latin typeface="Arial" pitchFamily="34" charset="0"/>
                <a:cs typeface="Arial" pitchFamily="34" charset="0"/>
              </a:rPr>
              <a:t>MARYSVILLE</a:t>
            </a:r>
            <a:endParaRPr lang="en-US" sz="1100" dirty="0">
              <a:solidFill>
                <a:schemeClr val="bg1"/>
              </a:solidFill>
              <a:latin typeface="Arial" pitchFamily="34" charset="0"/>
              <a:cs typeface="Arial" pitchFamily="34" charset="0"/>
            </a:endParaRPr>
          </a:p>
        </p:txBody>
      </p:sp>
      <p:cxnSp>
        <p:nvCxnSpPr>
          <p:cNvPr id="13" name="Straight Arrow Connector 12"/>
          <p:cNvCxnSpPr/>
          <p:nvPr/>
        </p:nvCxnSpPr>
        <p:spPr>
          <a:xfrm flipH="1" flipV="1">
            <a:off x="5334000" y="3810000"/>
            <a:ext cx="304800" cy="762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572000" y="3810000"/>
            <a:ext cx="304800" cy="3048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FRWLP - VICINITY MAP</a:t>
            </a:r>
            <a:endParaRPr lang="en-US" dirty="0"/>
          </a:p>
        </p:txBody>
      </p:sp>
      <p:sp>
        <p:nvSpPr>
          <p:cNvPr id="4" name="Slide Number Placeholder 3"/>
          <p:cNvSpPr>
            <a:spLocks noGrp="1"/>
          </p:cNvSpPr>
          <p:nvPr>
            <p:ph type="sldNum" sz="quarter" idx="4"/>
          </p:nvPr>
        </p:nvSpPr>
        <p:spPr/>
        <p:txBody>
          <a:bodyPr/>
          <a:lstStyle/>
          <a:p>
            <a:fld id="{9F1FB2E3-2BB6-40B9-8235-D524E987E6E0}" type="slidenum">
              <a:rPr lang="en-US" smtClean="0"/>
              <a:pPr/>
              <a:t>5</a:t>
            </a:fld>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066800"/>
            <a:ext cx="4191000" cy="547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381000" y="304800"/>
            <a:ext cx="7467600" cy="762000"/>
          </a:xfrm>
          <a:ln>
            <a:miter lim="800000"/>
            <a:headEnd/>
            <a:tailEnd/>
          </a:ln>
        </p:spPr>
        <p:txBody>
          <a:bodyPr vert="horz" wrap="square" lIns="91440" tIns="45720" rIns="91440" bIns="45720" numCol="1" anchor="t" anchorCtr="0" compatLnSpc="1">
            <a:prstTxWarp prst="textNoShape">
              <a:avLst/>
            </a:prstTxWarp>
          </a:bodyPr>
          <a:lstStyle/>
          <a:p>
            <a:pPr>
              <a:defRPr/>
            </a:pPr>
            <a:r>
              <a:rPr lang="en-US" b="1" dirty="0" smtClean="0">
                <a:solidFill>
                  <a:schemeClr val="tx1"/>
                </a:solidFill>
              </a:rPr>
              <a:t>AUTHORITY OF THE BOARD</a:t>
            </a:r>
          </a:p>
        </p:txBody>
      </p:sp>
      <p:sp>
        <p:nvSpPr>
          <p:cNvPr id="137219" name="Rectangle 3"/>
          <p:cNvSpPr>
            <a:spLocks noGrp="1" noChangeArrowheads="1"/>
          </p:cNvSpPr>
          <p:nvPr>
            <p:ph type="body" idx="1"/>
          </p:nvPr>
        </p:nvSpPr>
        <p:spPr>
          <a:xfrm>
            <a:off x="228600" y="1219200"/>
            <a:ext cx="8686800" cy="5257800"/>
          </a:xfrm>
        </p:spPr>
        <p:txBody>
          <a:bodyPr>
            <a:noAutofit/>
          </a:bodyPr>
          <a:lstStyle/>
          <a:p>
            <a:pPr lvl="0">
              <a:spcBef>
                <a:spcPts val="1200"/>
              </a:spcBef>
            </a:pPr>
            <a:r>
              <a:rPr lang="en-US" sz="2000" dirty="0" smtClean="0"/>
              <a:t>CCR 23, § 106, Existing Encroachments within an Adopted Plan of Flood Control</a:t>
            </a:r>
          </a:p>
          <a:p>
            <a:pPr>
              <a:spcBef>
                <a:spcPts val="1200"/>
              </a:spcBef>
            </a:pPr>
            <a:r>
              <a:rPr lang="en-US" sz="2000" dirty="0"/>
              <a:t>CCR 23, § </a:t>
            </a:r>
            <a:r>
              <a:rPr lang="en-US" sz="2000" dirty="0" smtClean="0"/>
              <a:t>112, Streams Regulated and </a:t>
            </a:r>
            <a:r>
              <a:rPr lang="en-US" sz="2000" dirty="0" err="1" smtClean="0"/>
              <a:t>Nonpermissible</a:t>
            </a:r>
            <a:r>
              <a:rPr lang="en-US" sz="2000" dirty="0" smtClean="0"/>
              <a:t> Work Periods</a:t>
            </a:r>
            <a:endParaRPr lang="en-US" sz="2000" dirty="0"/>
          </a:p>
          <a:p>
            <a:pPr lvl="0">
              <a:spcBef>
                <a:spcPts val="1200"/>
              </a:spcBef>
            </a:pPr>
            <a:r>
              <a:rPr lang="en-US" sz="2000" dirty="0" smtClean="0"/>
              <a:t>CCR 23, § 116, Borrow and Excavation Activities – Land and Channel</a:t>
            </a:r>
          </a:p>
          <a:p>
            <a:pPr lvl="0">
              <a:spcBef>
                <a:spcPts val="1200"/>
              </a:spcBef>
            </a:pPr>
            <a:r>
              <a:rPr lang="en-US" sz="2000" dirty="0" smtClean="0"/>
              <a:t>CCR 23, § 120, Levees</a:t>
            </a:r>
          </a:p>
          <a:p>
            <a:pPr lvl="0">
              <a:spcBef>
                <a:spcPts val="1200"/>
              </a:spcBef>
            </a:pPr>
            <a:r>
              <a:rPr lang="en-US" sz="2000" dirty="0" smtClean="0"/>
              <a:t>CCR 23, § 121, Erosion Control</a:t>
            </a:r>
          </a:p>
          <a:p>
            <a:pPr lvl="0">
              <a:spcBef>
                <a:spcPts val="1200"/>
              </a:spcBef>
            </a:pPr>
            <a:r>
              <a:rPr lang="en-US" sz="2000" dirty="0" smtClean="0"/>
              <a:t>CCR 23, § 123, Pipelines, Conduits and Utility Lines</a:t>
            </a:r>
          </a:p>
          <a:p>
            <a:pPr lvl="0">
              <a:spcBef>
                <a:spcPts val="1200"/>
              </a:spcBef>
            </a:pPr>
            <a:r>
              <a:rPr lang="en-US" sz="2000" dirty="0" smtClean="0"/>
              <a:t>CCR 23, § 124, Abandonment of Pipelines</a:t>
            </a:r>
          </a:p>
          <a:p>
            <a:pPr>
              <a:spcBef>
                <a:spcPts val="1200"/>
              </a:spcBef>
            </a:pPr>
            <a:r>
              <a:rPr lang="en-US" sz="2000" dirty="0" smtClean="0"/>
              <a:t>Rivers and Harbors Act of 1899, Title 33 United States Code, Section 408, hereafter referred to as Section 408</a:t>
            </a:r>
          </a:p>
        </p:txBody>
      </p:sp>
      <p:sp>
        <p:nvSpPr>
          <p:cNvPr id="5" name="Slide Number Placeholder 4"/>
          <p:cNvSpPr>
            <a:spLocks noGrp="1"/>
          </p:cNvSpPr>
          <p:nvPr>
            <p:ph type="sldNum" sz="quarter" idx="4"/>
          </p:nvPr>
        </p:nvSpPr>
        <p:spPr/>
        <p:txBody>
          <a:bodyPr/>
          <a:lstStyle/>
          <a:p>
            <a:fld id="{9F1FB2E3-2BB6-40B9-8235-D524E987E6E0}" type="slidenum">
              <a:rPr lang="en-US" smtClean="0"/>
              <a:pPr/>
              <a:t>6</a:t>
            </a:fld>
            <a:endParaRPr lang="en-US"/>
          </a:p>
        </p:txBody>
      </p:sp>
    </p:spTree>
    <p:extLst>
      <p:ext uri="{BB962C8B-B14F-4D97-AF65-F5344CB8AC3E}">
        <p14:creationId xmlns:p14="http://schemas.microsoft.com/office/powerpoint/2010/main" val="112213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7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7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72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72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72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REVIEW</a:t>
            </a:r>
            <a:endParaRPr lang="en-US" dirty="0"/>
          </a:p>
        </p:txBody>
      </p:sp>
      <p:sp>
        <p:nvSpPr>
          <p:cNvPr id="3" name="Content Placeholder 2"/>
          <p:cNvSpPr>
            <a:spLocks noGrp="1"/>
          </p:cNvSpPr>
          <p:nvPr>
            <p:ph idx="1"/>
          </p:nvPr>
        </p:nvSpPr>
        <p:spPr/>
        <p:txBody>
          <a:bodyPr>
            <a:normAutofit/>
          </a:bodyPr>
          <a:lstStyle/>
          <a:p>
            <a:pPr>
              <a:buNone/>
            </a:pPr>
            <a:r>
              <a:rPr lang="en-US" u="sng" dirty="0" smtClean="0">
                <a:solidFill>
                  <a:srgbClr val="FFFF00"/>
                </a:solidFill>
              </a:rPr>
              <a:t>The following documents have been reviewed by Board staff</a:t>
            </a:r>
            <a:r>
              <a:rPr lang="en-US" dirty="0" smtClean="0">
                <a:solidFill>
                  <a:srgbClr val="FFFF00"/>
                </a:solidFill>
              </a:rPr>
              <a:t>:</a:t>
            </a:r>
          </a:p>
          <a:p>
            <a:pPr>
              <a:spcBef>
                <a:spcPts val="1200"/>
              </a:spcBef>
            </a:pPr>
            <a:r>
              <a:rPr lang="en-US" dirty="0" smtClean="0"/>
              <a:t>65%, 90%, 100%, and 100% “Issued for Bid” Plans and Specifications</a:t>
            </a:r>
          </a:p>
          <a:p>
            <a:pPr>
              <a:spcBef>
                <a:spcPts val="1200"/>
              </a:spcBef>
            </a:pPr>
            <a:r>
              <a:rPr lang="en-US" dirty="0" smtClean="0"/>
              <a:t>Design Documentation Report </a:t>
            </a:r>
          </a:p>
          <a:p>
            <a:pPr>
              <a:spcBef>
                <a:spcPts val="1200"/>
              </a:spcBef>
            </a:pPr>
            <a:r>
              <a:rPr lang="en-US" dirty="0" smtClean="0"/>
              <a:t>Geotechnical Data Report</a:t>
            </a:r>
          </a:p>
          <a:p>
            <a:pPr>
              <a:spcBef>
                <a:spcPts val="1200"/>
              </a:spcBef>
            </a:pPr>
            <a:r>
              <a:rPr lang="en-US" dirty="0" smtClean="0"/>
              <a:t>Geotechnical Design Recommendations Report</a:t>
            </a:r>
          </a:p>
          <a:p>
            <a:pPr>
              <a:spcBef>
                <a:spcPts val="1200"/>
              </a:spcBef>
            </a:pPr>
            <a:r>
              <a:rPr lang="en-US" dirty="0" smtClean="0"/>
              <a:t>Hydrology/Hydraulic Analysis</a:t>
            </a:r>
          </a:p>
          <a:p>
            <a:pPr>
              <a:spcBef>
                <a:spcPts val="1200"/>
              </a:spcBef>
            </a:pPr>
            <a:r>
              <a:rPr lang="en-US" dirty="0" smtClean="0"/>
              <a:t>Draft and Final Environmental Impact Report</a:t>
            </a:r>
          </a:p>
          <a:p>
            <a:pPr>
              <a:spcBef>
                <a:spcPts val="1200"/>
              </a:spcBef>
            </a:pPr>
            <a:r>
              <a:rPr lang="en-US" dirty="0" smtClean="0"/>
              <a:t>Addenda Nos. 1 and 2</a:t>
            </a:r>
            <a:endParaRPr lang="en-US" dirty="0"/>
          </a:p>
        </p:txBody>
      </p:sp>
      <p:sp>
        <p:nvSpPr>
          <p:cNvPr id="5" name="Slide Number Placeholder 4"/>
          <p:cNvSpPr>
            <a:spLocks noGrp="1"/>
          </p:cNvSpPr>
          <p:nvPr>
            <p:ph type="sldNum" sz="quarter" idx="4"/>
          </p:nvPr>
        </p:nvSpPr>
        <p:spPr/>
        <p:txBody>
          <a:bodyPr/>
          <a:lstStyle/>
          <a:p>
            <a:fld id="{9F1FB2E3-2BB6-40B9-8235-D524E987E6E0}"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FEATURES (1 of 2)</a:t>
            </a:r>
            <a:endParaRPr lang="en-US" dirty="0"/>
          </a:p>
        </p:txBody>
      </p:sp>
      <p:sp>
        <p:nvSpPr>
          <p:cNvPr id="4" name="Slide Number Placeholder 3"/>
          <p:cNvSpPr>
            <a:spLocks noGrp="1"/>
          </p:cNvSpPr>
          <p:nvPr>
            <p:ph type="sldNum" sz="quarter" idx="4"/>
          </p:nvPr>
        </p:nvSpPr>
        <p:spPr/>
        <p:txBody>
          <a:bodyPr/>
          <a:lstStyle/>
          <a:p>
            <a:fld id="{9F1FB2E3-2BB6-40B9-8235-D524E987E6E0}" type="slidenum">
              <a:rPr lang="en-US" smtClean="0"/>
              <a:pPr/>
              <a:t>8</a:t>
            </a:fld>
            <a:endParaRPr lang="en-US"/>
          </a:p>
        </p:txBody>
      </p:sp>
      <p:sp>
        <p:nvSpPr>
          <p:cNvPr id="3" name="Content Placeholder 2"/>
          <p:cNvSpPr>
            <a:spLocks noGrp="1"/>
          </p:cNvSpPr>
          <p:nvPr>
            <p:ph idx="1"/>
          </p:nvPr>
        </p:nvSpPr>
        <p:spPr/>
        <p:txBody>
          <a:bodyPr>
            <a:noAutofit/>
          </a:bodyPr>
          <a:lstStyle/>
          <a:p>
            <a:r>
              <a:rPr lang="en-US" dirty="0" smtClean="0"/>
              <a:t>Reaches 13 </a:t>
            </a:r>
            <a:r>
              <a:rPr lang="en-US" dirty="0"/>
              <a:t>thru 17 (Shanghai Bend to UPRR Crossing)</a:t>
            </a:r>
          </a:p>
          <a:p>
            <a:pPr lvl="1"/>
            <a:r>
              <a:rPr lang="en-US" dirty="0">
                <a:solidFill>
                  <a:schemeClr val="tx1"/>
                </a:solidFill>
              </a:rPr>
              <a:t>Approximately 5.4 </a:t>
            </a:r>
            <a:r>
              <a:rPr lang="en-US" dirty="0" smtClean="0">
                <a:solidFill>
                  <a:schemeClr val="tx1"/>
                </a:solidFill>
              </a:rPr>
              <a:t>miles</a:t>
            </a:r>
            <a:endParaRPr lang="en-US" dirty="0">
              <a:solidFill>
                <a:schemeClr val="tx1"/>
              </a:solidFill>
            </a:endParaRPr>
          </a:p>
          <a:p>
            <a:pPr lvl="1"/>
            <a:r>
              <a:rPr lang="en-US" dirty="0" smtClean="0">
                <a:solidFill>
                  <a:schemeClr val="tx1"/>
                </a:solidFill>
              </a:rPr>
              <a:t>Conventional cutoff walls with 50% levee degrade &amp; rebuild</a:t>
            </a:r>
          </a:p>
          <a:p>
            <a:pPr lvl="1"/>
            <a:r>
              <a:rPr lang="en-US" dirty="0">
                <a:solidFill>
                  <a:schemeClr val="tx1"/>
                </a:solidFill>
              </a:rPr>
              <a:t>Reach 13 </a:t>
            </a:r>
            <a:r>
              <a:rPr lang="en-US" dirty="0" smtClean="0">
                <a:solidFill>
                  <a:schemeClr val="tx1"/>
                </a:solidFill>
              </a:rPr>
              <a:t>– investigation </a:t>
            </a:r>
            <a:r>
              <a:rPr lang="en-US" dirty="0">
                <a:solidFill>
                  <a:schemeClr val="tx1"/>
                </a:solidFill>
              </a:rPr>
              <a:t>of existing relief </a:t>
            </a:r>
            <a:r>
              <a:rPr lang="en-US" dirty="0" smtClean="0">
                <a:solidFill>
                  <a:schemeClr val="tx1"/>
                </a:solidFill>
              </a:rPr>
              <a:t>wells</a:t>
            </a:r>
          </a:p>
          <a:p>
            <a:pPr lvl="1"/>
            <a:r>
              <a:rPr lang="en-US" dirty="0" smtClean="0">
                <a:solidFill>
                  <a:schemeClr val="tx1"/>
                </a:solidFill>
              </a:rPr>
              <a:t>Reaches 14 and 15 – no work due to existing cutoff wall</a:t>
            </a:r>
            <a:endParaRPr lang="en-US" dirty="0">
              <a:solidFill>
                <a:schemeClr val="tx1"/>
              </a:solidFill>
            </a:endParaRPr>
          </a:p>
          <a:p>
            <a:pPr lvl="1"/>
            <a:r>
              <a:rPr lang="en-US" dirty="0" smtClean="0">
                <a:solidFill>
                  <a:schemeClr val="tx1"/>
                </a:solidFill>
              </a:rPr>
              <a:t>Reach 16 – closure </a:t>
            </a:r>
            <a:r>
              <a:rPr lang="en-US" dirty="0">
                <a:solidFill>
                  <a:schemeClr val="tx1"/>
                </a:solidFill>
              </a:rPr>
              <a:t>of </a:t>
            </a:r>
            <a:r>
              <a:rPr lang="en-US" dirty="0" smtClean="0">
                <a:solidFill>
                  <a:schemeClr val="tx1"/>
                </a:solidFill>
              </a:rPr>
              <a:t>gap </a:t>
            </a:r>
            <a:r>
              <a:rPr lang="en-US" dirty="0">
                <a:solidFill>
                  <a:schemeClr val="tx1"/>
                </a:solidFill>
              </a:rPr>
              <a:t>in cutoff </a:t>
            </a:r>
            <a:r>
              <a:rPr lang="en-US" dirty="0" smtClean="0">
                <a:solidFill>
                  <a:schemeClr val="tx1"/>
                </a:solidFill>
              </a:rPr>
              <a:t>wall at Yuba City 10th Street  (SR 20) Bridge</a:t>
            </a:r>
            <a:endParaRPr lang="en-US" dirty="0">
              <a:solidFill>
                <a:schemeClr val="tx1"/>
              </a:solidFill>
            </a:endParaRPr>
          </a:p>
          <a:p>
            <a:pPr marL="585216" lvl="1" indent="0">
              <a:buNone/>
            </a:pPr>
            <a:endParaRPr lang="en-US" dirty="0" smtClean="0">
              <a:solidFill>
                <a:schemeClr val="tx1"/>
              </a:solidFill>
            </a:endParaRPr>
          </a:p>
          <a:p>
            <a:pPr marL="585216" lvl="1" indent="0">
              <a:buNone/>
            </a:pPr>
            <a:r>
              <a:rPr lang="en-US" dirty="0" smtClean="0">
                <a:solidFill>
                  <a:schemeClr val="tx1"/>
                </a:solidFill>
              </a:rPr>
              <a:t>Two features within Project </a:t>
            </a:r>
            <a:r>
              <a:rPr lang="en-US" dirty="0">
                <a:solidFill>
                  <a:schemeClr val="tx1"/>
                </a:solidFill>
              </a:rPr>
              <a:t>Area C </a:t>
            </a:r>
            <a:r>
              <a:rPr lang="en-US" dirty="0" smtClean="0">
                <a:solidFill>
                  <a:schemeClr val="tx1"/>
                </a:solidFill>
              </a:rPr>
              <a:t>will be constructed in </a:t>
            </a:r>
            <a:r>
              <a:rPr lang="en-US" dirty="0">
                <a:solidFill>
                  <a:schemeClr val="tx1"/>
                </a:solidFill>
              </a:rPr>
              <a:t>future </a:t>
            </a:r>
            <a:r>
              <a:rPr lang="en-US" dirty="0" smtClean="0">
                <a:solidFill>
                  <a:schemeClr val="tx1"/>
                </a:solidFill>
              </a:rPr>
              <a:t>work:</a:t>
            </a:r>
            <a:endParaRPr lang="en-US" dirty="0">
              <a:solidFill>
                <a:schemeClr val="tx1"/>
              </a:solidFill>
            </a:endParaRPr>
          </a:p>
          <a:p>
            <a:pPr lvl="1"/>
            <a:r>
              <a:rPr lang="en-US" dirty="0">
                <a:solidFill>
                  <a:schemeClr val="tx1"/>
                </a:solidFill>
              </a:rPr>
              <a:t>Reach 16 – closure of gap in cutoff wall at Yuba City 5th </a:t>
            </a:r>
            <a:r>
              <a:rPr lang="en-US" dirty="0" smtClean="0">
                <a:solidFill>
                  <a:schemeClr val="tx1"/>
                </a:solidFill>
              </a:rPr>
              <a:t>St. </a:t>
            </a:r>
            <a:r>
              <a:rPr lang="en-US" dirty="0">
                <a:solidFill>
                  <a:schemeClr val="tx1"/>
                </a:solidFill>
              </a:rPr>
              <a:t>Bridge</a:t>
            </a:r>
          </a:p>
          <a:p>
            <a:pPr lvl="1"/>
            <a:r>
              <a:rPr lang="en-US" dirty="0" smtClean="0">
                <a:solidFill>
                  <a:schemeClr val="tx1"/>
                </a:solidFill>
              </a:rPr>
              <a:t>Reach 19 – closure </a:t>
            </a:r>
            <a:r>
              <a:rPr lang="en-US" dirty="0">
                <a:solidFill>
                  <a:schemeClr val="tx1"/>
                </a:solidFill>
              </a:rPr>
              <a:t>structure at UPRR </a:t>
            </a:r>
            <a:r>
              <a:rPr lang="en-US" dirty="0" smtClean="0">
                <a:solidFill>
                  <a:schemeClr val="tx1"/>
                </a:solidFill>
              </a:rPr>
              <a:t>crossing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FEATURES (2 of 2)</a:t>
            </a:r>
            <a:endParaRPr lang="en-US" dirty="0"/>
          </a:p>
        </p:txBody>
      </p:sp>
      <p:sp>
        <p:nvSpPr>
          <p:cNvPr id="4" name="Slide Number Placeholder 3"/>
          <p:cNvSpPr>
            <a:spLocks noGrp="1"/>
          </p:cNvSpPr>
          <p:nvPr>
            <p:ph type="sldNum" sz="quarter" idx="4"/>
          </p:nvPr>
        </p:nvSpPr>
        <p:spPr/>
        <p:txBody>
          <a:bodyPr/>
          <a:lstStyle/>
          <a:p>
            <a:fld id="{9F1FB2E3-2BB6-40B9-8235-D524E987E6E0}" type="slidenum">
              <a:rPr lang="en-US" smtClean="0"/>
              <a:pPr/>
              <a:t>9</a:t>
            </a:fld>
            <a:endParaRPr lang="en-US"/>
          </a:p>
        </p:txBody>
      </p:sp>
      <p:sp>
        <p:nvSpPr>
          <p:cNvPr id="3" name="Content Placeholder 2"/>
          <p:cNvSpPr>
            <a:spLocks noGrp="1"/>
          </p:cNvSpPr>
          <p:nvPr>
            <p:ph idx="1"/>
          </p:nvPr>
        </p:nvSpPr>
        <p:spPr/>
        <p:txBody>
          <a:bodyPr>
            <a:noAutofit/>
          </a:bodyPr>
          <a:lstStyle/>
          <a:p>
            <a:pPr>
              <a:spcAft>
                <a:spcPts val="600"/>
              </a:spcAft>
            </a:pPr>
            <a:r>
              <a:rPr lang="en-US" sz="2400" dirty="0"/>
              <a:t>Reaches 18 thru 24 (UPRR Crossing to </a:t>
            </a:r>
            <a:r>
              <a:rPr lang="en-US" sz="2400" dirty="0" smtClean="0"/>
              <a:t>Northern Live Oak)</a:t>
            </a:r>
            <a:endParaRPr lang="en-US" sz="2400" dirty="0"/>
          </a:p>
          <a:p>
            <a:pPr lvl="1">
              <a:spcAft>
                <a:spcPts val="600"/>
              </a:spcAft>
            </a:pPr>
            <a:r>
              <a:rPr lang="en-US" sz="2400" dirty="0">
                <a:solidFill>
                  <a:schemeClr val="tx1"/>
                </a:solidFill>
              </a:rPr>
              <a:t>Approximately 9.3 </a:t>
            </a:r>
            <a:r>
              <a:rPr lang="en-US" sz="2400" dirty="0" smtClean="0">
                <a:solidFill>
                  <a:schemeClr val="tx1"/>
                </a:solidFill>
              </a:rPr>
              <a:t>miles</a:t>
            </a:r>
            <a:endParaRPr lang="en-US" sz="2400" dirty="0">
              <a:solidFill>
                <a:schemeClr val="tx1"/>
              </a:solidFill>
            </a:endParaRPr>
          </a:p>
          <a:p>
            <a:pPr lvl="1">
              <a:spcAft>
                <a:spcPts val="600"/>
              </a:spcAft>
            </a:pPr>
            <a:r>
              <a:rPr lang="en-US" sz="2400" dirty="0">
                <a:solidFill>
                  <a:schemeClr val="tx1"/>
                </a:solidFill>
              </a:rPr>
              <a:t>Conventional cutoff walls with 50% levee degrade &amp; rebuild</a:t>
            </a:r>
          </a:p>
          <a:p>
            <a:pPr lvl="1">
              <a:spcAft>
                <a:spcPts val="600"/>
              </a:spcAft>
            </a:pPr>
            <a:r>
              <a:rPr lang="en-US" sz="2400" dirty="0">
                <a:solidFill>
                  <a:schemeClr val="tx1"/>
                </a:solidFill>
              </a:rPr>
              <a:t>Reach 22 </a:t>
            </a:r>
            <a:r>
              <a:rPr lang="en-US" sz="2400" dirty="0" smtClean="0">
                <a:solidFill>
                  <a:schemeClr val="tx1"/>
                </a:solidFill>
              </a:rPr>
              <a:t>– approximately </a:t>
            </a:r>
            <a:r>
              <a:rPr lang="en-US" sz="2400" dirty="0">
                <a:solidFill>
                  <a:schemeClr val="tx1"/>
                </a:solidFill>
              </a:rPr>
              <a:t>600 </a:t>
            </a:r>
            <a:r>
              <a:rPr lang="en-US" sz="2400" dirty="0" smtClean="0">
                <a:solidFill>
                  <a:schemeClr val="tx1"/>
                </a:solidFill>
              </a:rPr>
              <a:t>feet of full levee degrade and reconstruction to eliminate severe </a:t>
            </a:r>
            <a:r>
              <a:rPr lang="en-US" sz="2400" dirty="0">
                <a:solidFill>
                  <a:schemeClr val="tx1"/>
                </a:solidFill>
              </a:rPr>
              <a:t>animal burrowing</a:t>
            </a:r>
          </a:p>
          <a:p>
            <a:pPr lvl="1">
              <a:spcAft>
                <a:spcPts val="600"/>
              </a:spcAft>
            </a:pPr>
            <a:r>
              <a:rPr lang="en-US" sz="2400" dirty="0" smtClean="0">
                <a:solidFill>
                  <a:schemeClr val="tx1"/>
                </a:solidFill>
              </a:rPr>
              <a:t>Variances </a:t>
            </a:r>
            <a:r>
              <a:rPr lang="en-US" sz="2400" dirty="0">
                <a:solidFill>
                  <a:schemeClr val="tx1"/>
                </a:solidFill>
              </a:rPr>
              <a:t>for work </a:t>
            </a:r>
            <a:r>
              <a:rPr lang="en-US" sz="2400" dirty="0" smtClean="0">
                <a:solidFill>
                  <a:schemeClr val="tx1"/>
                </a:solidFill>
              </a:rPr>
              <a:t>during the flood season (currently estimated to be scheduled between February 1 and March 20) are needed to reconstruct Sunset Pump Station pipelines and Campbell Road Storm Drain</a:t>
            </a:r>
            <a:endParaRPr lang="en-US" sz="2400" dirty="0">
              <a:solidFill>
                <a:schemeClr val="tx1"/>
              </a:solidFill>
            </a:endParaRPr>
          </a:p>
        </p:txBody>
      </p:sp>
    </p:spTree>
    <p:extLst>
      <p:ext uri="{BB962C8B-B14F-4D97-AF65-F5344CB8AC3E}">
        <p14:creationId xmlns:p14="http://schemas.microsoft.com/office/powerpoint/2010/main" val="57596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solidFill>
          <a:srgbClr val="03187F">
            <a:alpha val="20000"/>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5361</TotalTime>
  <Words>1683</Words>
  <Application>Microsoft Office PowerPoint</Application>
  <PresentationFormat>On-screen Show (4:3)</PresentationFormat>
  <Paragraphs>205</Paragraphs>
  <Slides>26</Slides>
  <Notes>7</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Apex</vt:lpstr>
      <vt:lpstr>Sutter butte flood control agency (sbfca)  FEATHER RIVER WEST LEVEE PROJECT  project area c sutter county   May 24, 2013         </vt:lpstr>
      <vt:lpstr>2012 PROJECT 408 REQUEST</vt:lpstr>
      <vt:lpstr>BOARD ACTION</vt:lpstr>
      <vt:lpstr>LOCATION MAP</vt:lpstr>
      <vt:lpstr>FRWLP - VICINITY MAP</vt:lpstr>
      <vt:lpstr>AUTHORITY OF THE BOARD</vt:lpstr>
      <vt:lpstr>DESIGN REVIEW</vt:lpstr>
      <vt:lpstr>DESIGN FEATURES (1 of 2)</vt:lpstr>
      <vt:lpstr>DESIGN FEATURES (2 of 2)</vt:lpstr>
      <vt:lpstr>PROJECT BENEFITS</vt:lpstr>
      <vt:lpstr>A TYPICAL CUTOFF WALL METHOD</vt:lpstr>
      <vt:lpstr>TYPICAL CROSS SECTIONS (1 of 2)</vt:lpstr>
      <vt:lpstr>TYPICAL CROSS SECTIONS (2 of 2)</vt:lpstr>
      <vt:lpstr>SOIL BENTONITE CUTOFF WALLS</vt:lpstr>
      <vt:lpstr>CCR Title 23 Variances</vt:lpstr>
      <vt:lpstr>CCR 23 Variances (Category 1)</vt:lpstr>
      <vt:lpstr>CCR 23 Variances (Category 1)</vt:lpstr>
      <vt:lpstr>CCR 23 Variances (Category 2)</vt:lpstr>
      <vt:lpstr>CCR 23 Variances (Category 3)</vt:lpstr>
      <vt:lpstr>CCR 23 Variances (Category 4)</vt:lpstr>
      <vt:lpstr>Existing Pipelines</vt:lpstr>
      <vt:lpstr>CEQA FINDINGS &amp; WC 8610.5 CONSIDERATIONS</vt:lpstr>
      <vt:lpstr>STAFF CONCLUSIONS</vt:lpstr>
      <vt:lpstr>STAFF RECOMMENDATIONS (1 of 2)</vt:lpstr>
      <vt:lpstr>STAFF RECOMMENDATION (2 of 2)</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nmoricz</dc:creator>
  <cp:lastModifiedBy>Butler, Eric@DWR</cp:lastModifiedBy>
  <cp:revision>441</cp:revision>
  <cp:lastPrinted>2013-05-24T00:48:58Z</cp:lastPrinted>
  <dcterms:created xsi:type="dcterms:W3CDTF">2010-03-04T17:56:25Z</dcterms:created>
  <dcterms:modified xsi:type="dcterms:W3CDTF">2013-05-24T00:50:17Z</dcterms:modified>
</cp:coreProperties>
</file>