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7" r:id="rId2"/>
    <p:sldId id="343" r:id="rId3"/>
    <p:sldId id="344" r:id="rId4"/>
    <p:sldId id="347" r:id="rId5"/>
    <p:sldId id="348" r:id="rId6"/>
    <p:sldId id="349" r:id="rId7"/>
    <p:sldId id="342" r:id="rId8"/>
    <p:sldId id="340" r:id="rId9"/>
    <p:sldId id="341" r:id="rId10"/>
    <p:sldId id="317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3187F"/>
    <a:srgbClr val="F3F7C3"/>
    <a:srgbClr val="004A82"/>
    <a:srgbClr val="820000"/>
    <a:srgbClr val="99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1786" autoAdjust="0"/>
  </p:normalViewPr>
  <p:slideViewPr>
    <p:cSldViewPr>
      <p:cViewPr>
        <p:scale>
          <a:sx n="100" d="100"/>
          <a:sy n="100" d="100"/>
        </p:scale>
        <p:origin x="-73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388" y="-1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B9AE0760-5D37-4F09-B591-C63087B252AE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6"/>
            <a:ext cx="3038475" cy="465138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BCEB438B-29CB-4AF0-B528-2CA98A9A49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745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8FDB1EA0-47C7-4CEE-8CB5-FFFCA7020C63}" type="datetimeFigureOut">
              <a:rPr lang="en-US" smtClean="0"/>
              <a:pPr/>
              <a:t>9/25/2013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5DA1BCFE-8DEC-415F-9950-CB51D84C6D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81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229600" cy="3733800"/>
          </a:xfrm>
        </p:spPr>
        <p:txBody>
          <a:bodyPr vert="horz" lIns="45720" tIns="0" rIns="45720" bIns="0" anchor="ctr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0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7" name="Title Placeholder 21"/>
          <p:cNvSpPr txBox="1">
            <a:spLocks/>
          </p:cNvSpPr>
          <p:nvPr userDrawn="1"/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7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Blue Highway" pitchFamily="2" charset="0"/>
                <a:ea typeface="+mj-ea"/>
                <a:cs typeface="+mj-cs"/>
              </a:rPr>
              <a:t> </a:t>
            </a:r>
            <a:endParaRPr kumimoji="0" lang="en-US" sz="45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Blue Highway" pitchFamily="2" charset="0"/>
              <a:ea typeface="+mj-ea"/>
              <a:cs typeface="+mj-cs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600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52400" y="6629400"/>
            <a:ext cx="8763000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304800"/>
            <a:ext cx="7620000" cy="8382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b="1" dirty="0">
                <a:latin typeface="Calibri" pitchFamily="34" charset="0"/>
              </a:rPr>
              <a:t/>
            </a:r>
            <a:br>
              <a:rPr lang="en-US" altLang="en-US" sz="4000" b="1" dirty="0">
                <a:latin typeface="Calibri" pitchFamily="34" charset="0"/>
              </a:rPr>
            </a:br>
            <a:endParaRPr lang="en-US" altLang="en-US" sz="4000" b="1" dirty="0">
              <a:latin typeface="Calibri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2362200"/>
            <a:ext cx="8305800" cy="342900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sz="1800" dirty="0">
              <a:latin typeface="Calibri" pitchFamily="34" charset="0"/>
            </a:endParaRPr>
          </a:p>
        </p:txBody>
      </p:sp>
      <p:sp>
        <p:nvSpPr>
          <p:cNvPr id="5" name="Freeform 5"/>
          <p:cNvSpPr>
            <a:spLocks noChangeArrowheads="1"/>
          </p:cNvSpPr>
          <p:nvPr/>
        </p:nvSpPr>
        <p:spPr bwMode="auto">
          <a:xfrm>
            <a:off x="228600" y="2286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3333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81000" y="2133600"/>
            <a:ext cx="8321675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8600" y="6553200"/>
            <a:ext cx="525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200" i="1" dirty="0">
                <a:latin typeface="Garamond" pitchFamily="18" charset="0"/>
              </a:rPr>
              <a:t>Central Valley Flood Protection Board Meeting – Agenda Item No. </a:t>
            </a:r>
            <a:r>
              <a:rPr lang="en-US" altLang="en-US" sz="1200" i="1" dirty="0" smtClean="0">
                <a:latin typeface="Garamond" pitchFamily="18" charset="0"/>
              </a:rPr>
              <a:t>8</a:t>
            </a:r>
            <a:endParaRPr lang="en-US" altLang="en-US" sz="1200" i="1" dirty="0">
              <a:latin typeface="Garamond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67818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spcBef>
                <a:spcPct val="0"/>
              </a:spcBef>
              <a:buClrTx/>
              <a:buSzTx/>
              <a:buFontTx/>
              <a:buNone/>
              <a:defRPr/>
            </a:pPr>
            <a:fld id="{1FB973E5-D437-4106-8FBC-D84C508B6EC8}" type="slidenum">
              <a:rPr lang="en-US" altLang="en-US" sz="1200">
                <a:latin typeface="Garamond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1200" dirty="0">
              <a:latin typeface="Garamond" pitchFamily="18" charset="0"/>
            </a:endParaRPr>
          </a:p>
        </p:txBody>
      </p:sp>
      <p:pic>
        <p:nvPicPr>
          <p:cNvPr id="9" name="Picture 10" descr="CVFPB_logo_update3"/>
          <p:cNvPicPr preferRelativeResize="0">
            <a:picLocks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01000" y="152400"/>
            <a:ext cx="10239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 userDrawn="1"/>
        </p:nvSpPr>
        <p:spPr>
          <a:xfrm>
            <a:off x="7086600" y="6583680"/>
            <a:ext cx="9144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00B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MOU</a:t>
            </a:r>
            <a:endParaRPr lang="en-US" sz="1400" b="1" dirty="0">
              <a:ln w="11430"/>
              <a:solidFill>
                <a:srgbClr val="00B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583680" y="6583680"/>
            <a:ext cx="4572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SR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7909560" y="6583680"/>
            <a:ext cx="762000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LD1</a:t>
            </a:r>
            <a:endParaRPr lang="en-US" sz="1400" b="1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dirty="0" smtClean="0"/>
              <a:t>ENFORCEMENT REPORT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buClr>
                <a:srgbClr val="FFFF00"/>
              </a:buClr>
              <a:buSzPct val="80000"/>
              <a:buFont typeface="Wingdings" pitchFamily="2" charset="2"/>
              <a:buChar char="§"/>
              <a:defRPr sz="2400">
                <a:latin typeface="Calibri" pitchFamily="34" charset="0"/>
              </a:defRPr>
            </a:lvl1pPr>
            <a:lvl2pPr>
              <a:buClr>
                <a:srgbClr val="FFC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accent1"/>
                </a:solidFill>
                <a:latin typeface="Calibri" pitchFamily="34" charset="0"/>
              </a:defRPr>
            </a:lvl2pPr>
            <a:lvl3pPr>
              <a:buClr>
                <a:srgbClr val="FF66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buClr>
                <a:srgbClr val="FF0000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buClr>
                <a:srgbClr val="D00028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5105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rgbClr val="FFFF00"/>
              </a:buClr>
              <a:buSzPct val="80000"/>
              <a:buFont typeface="Wingdings" pitchFamily="2" charset="2"/>
              <a:buChar char="§"/>
              <a:defRPr sz="2200">
                <a:latin typeface="Calibri" pitchFamily="34" charset="0"/>
              </a:defRPr>
            </a:lvl1pPr>
            <a:lvl2pPr>
              <a:spcBef>
                <a:spcPts val="1200"/>
              </a:spcBef>
              <a:buClr>
                <a:srgbClr val="FFC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2"/>
                </a:solidFill>
                <a:latin typeface="Calibri" pitchFamily="34" charset="0"/>
              </a:defRPr>
            </a:lvl2pPr>
            <a:lvl3pPr>
              <a:spcBef>
                <a:spcPts val="1200"/>
              </a:spcBef>
              <a:buClr>
                <a:srgbClr val="FF66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4"/>
                </a:solidFill>
                <a:latin typeface="Calibri" pitchFamily="34" charset="0"/>
              </a:defRPr>
            </a:lvl3pPr>
            <a:lvl4pPr>
              <a:spcBef>
                <a:spcPts val="1200"/>
              </a:spcBef>
              <a:buClr>
                <a:srgbClr val="FF0000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5"/>
                </a:solidFill>
                <a:latin typeface="Calibri" pitchFamily="34" charset="0"/>
              </a:defRPr>
            </a:lvl4pPr>
            <a:lvl5pPr>
              <a:spcBef>
                <a:spcPts val="1200"/>
              </a:spcBef>
              <a:buClr>
                <a:srgbClr val="A500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accent6"/>
                </a:solidFill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5105401"/>
          </a:xfrm>
          <a:solidFill>
            <a:srgbClr val="03187F">
              <a:alpha val="50000"/>
            </a:srgbClr>
          </a:solidFill>
        </p:spPr>
        <p:txBody>
          <a:bodyPr vert="horz">
            <a:normAutofit/>
          </a:bodyPr>
          <a:lstStyle>
            <a:lvl1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None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algn="l" rtl="0" eaLnBrk="1" latinLnBrk="0" hangingPunct="1">
              <a:spcBef>
                <a:spcPts val="1200"/>
              </a:spcBef>
              <a:buSzPct val="80000"/>
              <a:buFont typeface="Wingdings" pitchFamily="2" charset="2"/>
              <a:buChar char="§"/>
              <a:defRPr kumimoji="0" lang="en-US" sz="2200" kern="1200" dirty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5029200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9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Executive%20Officer's%20Report_2012_7.27.pptx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70000"/>
            </a:srgbClr>
          </a:solid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686800" cy="5181600"/>
          </a:xfrm>
          <a:prstGeom prst="rect">
            <a:avLst/>
          </a:prstGeom>
          <a:solidFill>
            <a:srgbClr val="03187F">
              <a:alpha val="70000"/>
            </a:srgbClr>
          </a:solidFill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</p:txBody>
      </p:sp>
      <p:pic>
        <p:nvPicPr>
          <p:cNvPr id="7" name="Picture 6" descr="CVFPB_logo_update3"/>
          <p:cNvPicPr preferRelativeResize="0">
            <a:picLocks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8001000" y="152400"/>
            <a:ext cx="102393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7"/>
          <p:cNvSpPr/>
          <p:nvPr userDrawn="1"/>
        </p:nvSpPr>
        <p:spPr>
          <a:xfrm>
            <a:off x="178025" y="137565"/>
            <a:ext cx="7986839" cy="930584"/>
          </a:xfrm>
          <a:custGeom>
            <a:avLst/>
            <a:gdLst>
              <a:gd name="connsiteX0" fmla="*/ 0 w 7986839"/>
              <a:gd name="connsiteY0" fmla="*/ 930584 h 930584"/>
              <a:gd name="connsiteX1" fmla="*/ 0 w 7986839"/>
              <a:gd name="connsiteY1" fmla="*/ 0 h 930584"/>
              <a:gd name="connsiteX2" fmla="*/ 7986839 w 7986839"/>
              <a:gd name="connsiteY2" fmla="*/ 0 h 93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6839" h="930584">
                <a:moveTo>
                  <a:pt x="0" y="930584"/>
                </a:moveTo>
                <a:lnTo>
                  <a:pt x="0" y="0"/>
                </a:lnTo>
                <a:lnTo>
                  <a:pt x="7986839" y="0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6553200"/>
            <a:ext cx="88392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52400" y="6581001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Central Valley Flood Protection Board Meeting –</a:t>
            </a:r>
            <a:r>
              <a:rPr lang="en-US" sz="1200" baseline="0" dirty="0" smtClean="0">
                <a:solidFill>
                  <a:schemeClr val="accent1"/>
                </a:solidFill>
              </a:rPr>
              <a:t> September 27</a:t>
            </a:r>
            <a:r>
              <a:rPr lang="en-US" sz="1200" dirty="0" smtClean="0">
                <a:solidFill>
                  <a:schemeClr val="accent1"/>
                </a:solidFill>
              </a:rPr>
              <a:t>, 2013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hlinkClick r:id="rId15" action="ppaction://hlinkpres?slideindex=1&amp;slidetitle="/>
          </p:cNvPr>
          <p:cNvSpPr/>
          <p:nvPr userDrawn="1"/>
        </p:nvSpPr>
        <p:spPr>
          <a:xfrm>
            <a:off x="6096000" y="6550223"/>
            <a:ext cx="16002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6" action="ppaction://hlinksldjump"/>
              </a:rPr>
              <a:t>Requirements</a:t>
            </a:r>
            <a:endParaRPr lang="en-US" sz="1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>
            <a:hlinkClick r:id="" action="ppaction://noaction"/>
          </p:cNvPr>
          <p:cNvSpPr/>
          <p:nvPr userDrawn="1"/>
        </p:nvSpPr>
        <p:spPr>
          <a:xfrm>
            <a:off x="7538258" y="6550223"/>
            <a:ext cx="1600200" cy="30777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17" action="ppaction://hlinksldjump"/>
              </a:rPr>
              <a:t>X</a:t>
            </a:r>
            <a:endParaRPr lang="en-US" sz="1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500" b="1" u="none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Blue Highway" pitchFamily="2" charset="0"/>
          <a:ea typeface="+mj-ea"/>
          <a:cs typeface="+mj-cs"/>
        </a:defRPr>
      </a:lvl1pPr>
    </p:titleStyle>
    <p:bodyStyle>
      <a:lvl1pPr marL="651510" indent="-514350" algn="l" rtl="0" eaLnBrk="1" latinLnBrk="0" hangingPunct="1">
        <a:spcBef>
          <a:spcPct val="20000"/>
        </a:spcBef>
        <a:buClr>
          <a:schemeClr val="tx1"/>
        </a:buClr>
        <a:buSzPct val="65000"/>
        <a:buFont typeface="+mj-lt"/>
        <a:buAutoNum type="arabicParenR"/>
        <a:defRPr kumimoji="0"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1042416" indent="-457200" algn="l" rtl="0" eaLnBrk="1" latinLnBrk="0" hangingPunct="1">
        <a:spcBef>
          <a:spcPct val="20000"/>
        </a:spcBef>
        <a:buClr>
          <a:schemeClr val="tx1">
            <a:lumMod val="65000"/>
          </a:schemeClr>
        </a:buClr>
        <a:buSzPct val="80000"/>
        <a:buFont typeface="+mj-lt"/>
        <a:buAutoNum type="arabicParenR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362456" indent="-457200" algn="l" rtl="0" eaLnBrk="1" latinLnBrk="0" hangingPunct="1">
        <a:spcBef>
          <a:spcPct val="20000"/>
        </a:spcBef>
        <a:buClr>
          <a:schemeClr val="tx1"/>
        </a:buClr>
        <a:buSzPct val="95000"/>
        <a:buFont typeface="+mj-lt"/>
        <a:buAutoNum type="arabicPeriod"/>
        <a:defRPr kumimoji="0" sz="2200" kern="1200">
          <a:solidFill>
            <a:schemeClr val="tx1">
              <a:lumMod val="50000"/>
            </a:schemeClr>
          </a:solidFill>
          <a:latin typeface="Calibri" pitchFamily="34" charset="0"/>
          <a:ea typeface="+mn-ea"/>
          <a:cs typeface="+mn-cs"/>
        </a:defRPr>
      </a:lvl3pPr>
      <a:lvl4pPr marL="1627632" indent="-457200" algn="l" rtl="0" eaLnBrk="1" latinLnBrk="0" hangingPunct="1">
        <a:spcBef>
          <a:spcPct val="20000"/>
        </a:spcBef>
        <a:buClr>
          <a:schemeClr val="tx1"/>
        </a:buClr>
        <a:buSzPct val="100000"/>
        <a:buFont typeface="+mj-lt"/>
        <a:buAutoNum type="arabicParenR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819656" indent="-457200" algn="l" rtl="0" eaLnBrk="1" latinLnBrk="0" hangingPunct="1">
        <a:spcBef>
          <a:spcPct val="20000"/>
        </a:spcBef>
        <a:buClr>
          <a:schemeClr val="tx1"/>
        </a:buClr>
        <a:buFont typeface="+mj-lt"/>
        <a:buAutoNum type="arabicParenR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76400"/>
            <a:ext cx="8686800" cy="48768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>AGENDA ITEM NO. 7A:</a:t>
            </a:r>
            <a:br>
              <a:rPr lang="en-US" dirty="0" smtClean="0"/>
            </a:br>
            <a:r>
              <a:rPr lang="en-US" dirty="0" smtClean="0"/>
              <a:t>Letter of intent to develop and implement </a:t>
            </a:r>
            <a:br>
              <a:rPr lang="en-US" dirty="0" smtClean="0"/>
            </a:br>
            <a:r>
              <a:rPr lang="en-US" dirty="0" smtClean="0"/>
              <a:t>a system-wide improvement framework plan</a:t>
            </a:r>
            <a:br>
              <a:rPr lang="en-US" dirty="0" smtClean="0"/>
            </a:br>
            <a:r>
              <a:rPr lang="en-US" dirty="0" smtClean="0"/>
              <a:t>for the</a:t>
            </a:r>
            <a:br>
              <a:rPr lang="en-US" dirty="0" smtClean="0"/>
            </a:br>
            <a:r>
              <a:rPr lang="en-US" dirty="0" smtClean="0"/>
              <a:t>MA-09 – City of Sacramento, American River left bank levee system</a:t>
            </a:r>
            <a:br>
              <a:rPr lang="en-US" dirty="0" smtClean="0"/>
            </a:br>
            <a:r>
              <a:rPr lang="en-US" sz="3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300" dirty="0" smtClean="0">
                <a:solidFill>
                  <a:schemeClr val="tx1"/>
                </a:solidFill>
              </a:rPr>
              <a:t>ALISON TANG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Enforcement Section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3300" dirty="0" smtClean="0">
                <a:solidFill>
                  <a:schemeClr val="tx1"/>
                </a:solidFill>
              </a:rPr>
              <a:t>SEPTEMBER 27,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/>
          <a:lstStyle/>
          <a:p>
            <a:fld id="{9F1FB2E3-2BB6-40B9-8235-D524E987E6E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274638"/>
            <a:ext cx="7620000" cy="792162"/>
          </a:xfrm>
          <a:prstGeom prst="rect">
            <a:avLst/>
          </a:prstGeom>
          <a:solidFill>
            <a:srgbClr val="03187F">
              <a:alpha val="0"/>
            </a:srgbClr>
          </a:solidFill>
        </p:spPr>
        <p:txBody>
          <a:bodyPr vert="horz" lIns="45720" tIns="0" rIns="45720" bIns="0" anchor="ctr">
            <a:normAutofit fontScale="850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Blue Highway" pitchFamily="2" charset="0"/>
                <a:ea typeface="+mj-ea"/>
                <a:cs typeface="+mj-cs"/>
              </a:rPr>
              <a:t>MA09 - City of Sac, ARCFCD: </a:t>
            </a:r>
            <a:r>
              <a:rPr kumimoji="0" lang="en-US" sz="40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lue Highway" pitchFamily="2" charset="0"/>
                <a:ea typeface="+mj-ea"/>
                <a:cs typeface="+mj-cs"/>
              </a:rPr>
              <a:t>letter of intent</a:t>
            </a:r>
            <a:endParaRPr kumimoji="0" lang="en-US" sz="40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lue Highway" pitchFamily="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</p:spPr>
        <p:txBody>
          <a:bodyPr/>
          <a:lstStyle/>
          <a:p>
            <a:pPr lvl="0">
              <a:defRPr/>
            </a:pPr>
            <a:r>
              <a:rPr lang="en-US" sz="34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MA09 - City of Sac, ARFCD: letter of intent</a:t>
            </a:r>
            <a:endParaRPr lang="en-US" sz="3400" cap="all" dirty="0"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indent="-287338"/>
            <a:r>
              <a:rPr lang="en-US" sz="2800" dirty="0" smtClean="0">
                <a:solidFill>
                  <a:srgbClr val="FFFF00"/>
                </a:solidFill>
              </a:rPr>
              <a:t>USACE Policy for Development and Implementation of System-Wide Improvement Frameworks (SWIFs)</a:t>
            </a:r>
          </a:p>
          <a:p>
            <a:pPr marL="344488" lvl="1" indent="-287338">
              <a:spcBef>
                <a:spcPts val="800"/>
              </a:spcBef>
            </a:pPr>
            <a:r>
              <a:rPr lang="en-US" dirty="0" smtClean="0"/>
              <a:t>Section 7.  Requirements for Development and Submittal of a SWIF</a:t>
            </a:r>
          </a:p>
          <a:p>
            <a:pPr marL="461963" lvl="2" indent="-404813">
              <a:spcBef>
                <a:spcPts val="800"/>
              </a:spcBef>
            </a:pPr>
            <a:r>
              <a:rPr lang="en-US" dirty="0" smtClean="0"/>
              <a:t>a. Requirements for Submitting a Letter of Intent for a SWIF.  A letter of Intent must be signed by all associated levee sponsors.</a:t>
            </a:r>
          </a:p>
          <a:p>
            <a:pPr marL="569913" lvl="3" indent="-512763">
              <a:spcBef>
                <a:spcPts val="800"/>
              </a:spcBef>
            </a:pPr>
            <a:r>
              <a:rPr lang="en-US" sz="1700" dirty="0" smtClean="0"/>
              <a:t>(1) Identification of levee systems to be covered as listed in the NLD;</a:t>
            </a:r>
          </a:p>
          <a:p>
            <a:pPr marL="569913" lvl="3" indent="-512763">
              <a:spcBef>
                <a:spcPts val="800"/>
              </a:spcBef>
            </a:pPr>
            <a:r>
              <a:rPr lang="en-US" sz="1700" dirty="0" smtClean="0"/>
              <a:t>(2) Brief description of deficiencies or issues that will be included in the SWIF and discussion of how a system-wide approach will improve flood risk reduction;</a:t>
            </a:r>
          </a:p>
          <a:p>
            <a:pPr marL="569913" lvl="3" indent="-512763">
              <a:spcBef>
                <a:spcPts val="800"/>
              </a:spcBef>
            </a:pPr>
            <a:r>
              <a:rPr lang="en-US" sz="1700" dirty="0" smtClean="0"/>
              <a:t>(3) Demonstration that significant non-federal resources have been, or will be committed;</a:t>
            </a:r>
          </a:p>
          <a:p>
            <a:pPr marL="569913" lvl="3" indent="-512763">
              <a:spcBef>
                <a:spcPts val="800"/>
              </a:spcBef>
            </a:pPr>
            <a:r>
              <a:rPr lang="en-US" sz="1700" dirty="0" smtClean="0"/>
              <a:t>(4) Anticipated interim risk reduction measures that will be implemented throughout the SWIF process</a:t>
            </a:r>
          </a:p>
          <a:p>
            <a:pPr marL="569913" lvl="3" indent="-512763">
              <a:spcBef>
                <a:spcPts val="800"/>
              </a:spcBef>
            </a:pPr>
            <a:r>
              <a:rPr lang="en-US" sz="1700" dirty="0" smtClean="0"/>
              <a:t>(5) Brief description of existing or planned interagency collaborative efforts;</a:t>
            </a:r>
          </a:p>
          <a:p>
            <a:pPr marL="569913" lvl="3" indent="-512763">
              <a:spcBef>
                <a:spcPts val="800"/>
              </a:spcBef>
            </a:pPr>
            <a:r>
              <a:rPr lang="en-US" sz="1700" dirty="0" smtClean="0"/>
              <a:t>(6) List of anticipated state and federal permits and consultation requirements, needed to implement the SWIF. </a:t>
            </a:r>
          </a:p>
          <a:p>
            <a:pPr marL="642366" lvl="3" indent="0">
              <a:spcBef>
                <a:spcPts val="800"/>
              </a:spcBef>
              <a:buNone/>
            </a:pPr>
            <a:endParaRPr lang="en-US" dirty="0" smtClean="0"/>
          </a:p>
          <a:p>
            <a:pPr marL="571500" lvl="1" indent="-514350">
              <a:spcBef>
                <a:spcPts val="800"/>
              </a:spcBef>
            </a:pPr>
            <a:endParaRPr lang="en-US" dirty="0" smtClean="0"/>
          </a:p>
          <a:p>
            <a:pPr lvl="1">
              <a:spcBef>
                <a:spcPts val="800"/>
              </a:spcBef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2677" y="1295400"/>
            <a:ext cx="4442723" cy="5057969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</p:spPr>
        <p:txBody>
          <a:bodyPr/>
          <a:lstStyle/>
          <a:p>
            <a:pPr lvl="0">
              <a:defRPr/>
            </a:pPr>
            <a:r>
              <a:rPr lang="en-US" sz="34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MA09 - City of Sac, ARFCD: letter of intent</a:t>
            </a:r>
            <a:endParaRPr lang="en-US" sz="3400" cap="all" dirty="0"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3962400" cy="5105400"/>
          </a:xfrm>
        </p:spPr>
        <p:txBody>
          <a:bodyPr>
            <a:normAutofit fontScale="62500" lnSpcReduction="20000"/>
          </a:bodyPr>
          <a:lstStyle/>
          <a:p>
            <a:pPr marL="339725" indent="-282575"/>
            <a:r>
              <a:rPr lang="en-US" sz="2800" dirty="0" smtClean="0">
                <a:solidFill>
                  <a:srgbClr val="FFFF00"/>
                </a:solidFill>
              </a:rPr>
              <a:t>Location</a:t>
            </a:r>
          </a:p>
          <a:p>
            <a:pPr marL="730631" lvl="1" indent="-282575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</a:rPr>
              <a:t>Sacramento County</a:t>
            </a:r>
          </a:p>
          <a:p>
            <a:pPr marL="730631" lvl="1" indent="-282575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</a:rPr>
              <a:t>Partially in City of Sacramento</a:t>
            </a:r>
          </a:p>
          <a:p>
            <a:pPr marL="730631" lvl="1" indent="-282575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</a:rPr>
              <a:t>Mix of urban and non-urban areas</a:t>
            </a:r>
          </a:p>
          <a:p>
            <a:pPr marL="339725" indent="-282575">
              <a:lnSpc>
                <a:spcPct val="120000"/>
              </a:lnSpc>
              <a:spcBef>
                <a:spcPts val="0"/>
              </a:spcBef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339725" indent="-282575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Description</a:t>
            </a:r>
          </a:p>
          <a:p>
            <a:pPr marL="730631" lvl="1" indent="-282575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</a:rPr>
              <a:t>One levee system, 5 levee segments, three LMAs</a:t>
            </a:r>
          </a:p>
          <a:p>
            <a:pPr marL="730631" lvl="1" indent="-282575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</a:rPr>
              <a:t>34 miles of levee embankments, ½-mile of floodwall</a:t>
            </a:r>
          </a:p>
          <a:p>
            <a:pPr marL="730631" lvl="1" indent="-282575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</a:rPr>
              <a:t>Protects population of 450k and $70 billion in property</a:t>
            </a:r>
          </a:p>
          <a:p>
            <a:pPr marL="730631" lvl="1" indent="-282575">
              <a:lnSpc>
                <a:spcPct val="120000"/>
              </a:lnSpc>
              <a:spcBef>
                <a:spcPts val="0"/>
              </a:spcBef>
            </a:pPr>
            <a:endParaRPr lang="en-US" sz="2600" dirty="0" smtClean="0">
              <a:solidFill>
                <a:srgbClr val="FFFF00"/>
              </a:solidFill>
            </a:endParaRPr>
          </a:p>
          <a:p>
            <a:pPr marL="339725" indent="-282575">
              <a:lnSpc>
                <a:spcPct val="12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FFFF00"/>
                </a:solidFill>
              </a:rPr>
              <a:t>Local Maintaining Agencies (LMA)</a:t>
            </a:r>
          </a:p>
          <a:p>
            <a:pPr marL="730631" lvl="1" indent="-282575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</a:rPr>
              <a:t>City of Sacramento Department of Utilities</a:t>
            </a:r>
          </a:p>
          <a:p>
            <a:pPr marL="730631" lvl="1" indent="-282575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</a:rPr>
              <a:t>American River Flood Control District (ARFCD)</a:t>
            </a:r>
          </a:p>
          <a:p>
            <a:pPr marL="730631" lvl="1" indent="-282575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>
                <a:solidFill>
                  <a:schemeClr val="tx1"/>
                </a:solidFill>
              </a:rPr>
              <a:t>DWR State Maintenance Area 09 (MA 09)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339725" indent="-282575"/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696200" y="2971800"/>
            <a:ext cx="958158" cy="55399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Sac County</a:t>
            </a:r>
            <a:endParaRPr lang="en-US" sz="1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53000" y="2286000"/>
            <a:ext cx="685800" cy="492443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HWY 80</a:t>
            </a:r>
            <a:endParaRPr lang="en-US" sz="13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81800" y="5486400"/>
            <a:ext cx="685800" cy="492443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HWY 5</a:t>
            </a:r>
            <a:endParaRPr lang="en-US" sz="13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24400" y="4038600"/>
            <a:ext cx="1491558" cy="55399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City of Sacramento</a:t>
            </a:r>
            <a:endParaRPr lang="en-US" sz="15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46" name="Straight Arrow Connector 45"/>
          <p:cNvCxnSpPr>
            <a:stCxn id="45" idx="0"/>
          </p:cNvCxnSpPr>
          <p:nvPr/>
        </p:nvCxnSpPr>
        <p:spPr>
          <a:xfrm flipV="1">
            <a:off x="5470179" y="3200400"/>
            <a:ext cx="1464021" cy="8382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419600" y="58674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Map Source: Google Earth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3800" y="4114800"/>
            <a:ext cx="685800" cy="492443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HWY 99</a:t>
            </a:r>
            <a:endParaRPr lang="en-US" sz="13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5" name="Up Arrow 24"/>
          <p:cNvSpPr/>
          <p:nvPr/>
        </p:nvSpPr>
        <p:spPr>
          <a:xfrm>
            <a:off x="8382000" y="1447800"/>
            <a:ext cx="457200" cy="609600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2" grpId="0" animBg="1"/>
      <p:bldP spid="44" grpId="0" animBg="1"/>
      <p:bldP spid="45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458200" cy="5257800"/>
          </a:xfrm>
        </p:spPr>
        <p:txBody>
          <a:bodyPr/>
          <a:lstStyle/>
          <a:p>
            <a:pPr marL="339725" indent="-282575"/>
            <a:r>
              <a:rPr lang="en-US" sz="2800" dirty="0" smtClean="0">
                <a:solidFill>
                  <a:srgbClr val="FFFF00"/>
                </a:solidFill>
              </a:rPr>
              <a:t>Levee Segments</a:t>
            </a:r>
          </a:p>
          <a:p>
            <a:pPr marL="730631" lvl="1" indent="-282575"/>
            <a:r>
              <a:rPr lang="en-US" dirty="0" smtClean="0">
                <a:solidFill>
                  <a:srgbClr val="00B0F0"/>
                </a:solidFill>
              </a:rPr>
              <a:t>Unit 4, American River left bank (ARFCD) – 10.7 mi</a:t>
            </a:r>
          </a:p>
          <a:p>
            <a:pPr marL="730631" lvl="1" indent="-282575"/>
            <a:r>
              <a:rPr lang="en-US" dirty="0" smtClean="0">
                <a:solidFill>
                  <a:srgbClr val="92D050"/>
                </a:solidFill>
              </a:rPr>
              <a:t>Unit 5, Sacramento River (ARFCD) – 0.4 mi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8720138" cy="373066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</p:spPr>
        <p:txBody>
          <a:bodyPr/>
          <a:lstStyle/>
          <a:p>
            <a:pPr lvl="0">
              <a:defRPr/>
            </a:pPr>
            <a:r>
              <a:rPr lang="en-US" sz="34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MA09 - City of Sac, ARFCD: letter of intent</a:t>
            </a:r>
            <a:endParaRPr lang="en-US" sz="3400" cap="all" dirty="0"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3200" y="4343400"/>
            <a:ext cx="2286000" cy="338554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AMERICAN RIVER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819400" y="4953000"/>
            <a:ext cx="1828800" cy="58477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SACRAMENTO RIVER</a:t>
            </a:r>
            <a:endParaRPr lang="en-US" sz="16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40" name="Straight Arrow Connector 39"/>
          <p:cNvCxnSpPr>
            <a:stCxn id="38" idx="1"/>
          </p:cNvCxnSpPr>
          <p:nvPr/>
        </p:nvCxnSpPr>
        <p:spPr>
          <a:xfrm flipH="1" flipV="1">
            <a:off x="1524000" y="5181600"/>
            <a:ext cx="1295400" cy="637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7" idx="1"/>
          </p:cNvCxnSpPr>
          <p:nvPr/>
        </p:nvCxnSpPr>
        <p:spPr>
          <a:xfrm flipH="1">
            <a:off x="5562600" y="4512677"/>
            <a:ext cx="990600" cy="287923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838200" y="2438400"/>
            <a:ext cx="3810000" cy="58477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CONFLUENCE OF SACRAMENTO &amp; AMERICAN RIVERS</a:t>
            </a:r>
            <a:endParaRPr lang="en-US" dirty="0"/>
          </a:p>
        </p:txBody>
      </p:sp>
      <p:sp>
        <p:nvSpPr>
          <p:cNvPr id="87" name="Freeform 86"/>
          <p:cNvSpPr/>
          <p:nvPr/>
        </p:nvSpPr>
        <p:spPr>
          <a:xfrm>
            <a:off x="1676400" y="4057650"/>
            <a:ext cx="107950" cy="781050"/>
          </a:xfrm>
          <a:custGeom>
            <a:avLst/>
            <a:gdLst>
              <a:gd name="connsiteX0" fmla="*/ 0 w 107950"/>
              <a:gd name="connsiteY0" fmla="*/ 0 h 781050"/>
              <a:gd name="connsiteX1" fmla="*/ 76200 w 107950"/>
              <a:gd name="connsiteY1" fmla="*/ 209550 h 781050"/>
              <a:gd name="connsiteX2" fmla="*/ 95250 w 107950"/>
              <a:gd name="connsiteY2" fmla="*/ 409575 h 781050"/>
              <a:gd name="connsiteX3" fmla="*/ 0 w 107950"/>
              <a:gd name="connsiteY3" fmla="*/ 78105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50" h="781050">
                <a:moveTo>
                  <a:pt x="0" y="0"/>
                </a:moveTo>
                <a:cubicBezTo>
                  <a:pt x="30162" y="70644"/>
                  <a:pt x="60325" y="141288"/>
                  <a:pt x="76200" y="209550"/>
                </a:cubicBezTo>
                <a:cubicBezTo>
                  <a:pt x="92075" y="277812"/>
                  <a:pt x="107950" y="314325"/>
                  <a:pt x="95250" y="409575"/>
                </a:cubicBezTo>
                <a:cubicBezTo>
                  <a:pt x="82550" y="504825"/>
                  <a:pt x="12700" y="657225"/>
                  <a:pt x="0" y="781050"/>
                </a:cubicBezTo>
              </a:path>
            </a:pathLst>
          </a:cu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1652588" y="3600450"/>
            <a:ext cx="7110412" cy="2486025"/>
          </a:xfrm>
          <a:custGeom>
            <a:avLst/>
            <a:gdLst>
              <a:gd name="connsiteX0" fmla="*/ 23812 w 7110412"/>
              <a:gd name="connsiteY0" fmla="*/ 428625 h 2486025"/>
              <a:gd name="connsiteX1" fmla="*/ 14287 w 7110412"/>
              <a:gd name="connsiteY1" fmla="*/ 314325 h 2486025"/>
              <a:gd name="connsiteX2" fmla="*/ 109537 w 7110412"/>
              <a:gd name="connsiteY2" fmla="*/ 152400 h 2486025"/>
              <a:gd name="connsiteX3" fmla="*/ 528637 w 7110412"/>
              <a:gd name="connsiteY3" fmla="*/ 9525 h 2486025"/>
              <a:gd name="connsiteX4" fmla="*/ 1081087 w 7110412"/>
              <a:gd name="connsiteY4" fmla="*/ 95250 h 2486025"/>
              <a:gd name="connsiteX5" fmla="*/ 1271587 w 7110412"/>
              <a:gd name="connsiteY5" fmla="*/ 238125 h 2486025"/>
              <a:gd name="connsiteX6" fmla="*/ 1481137 w 7110412"/>
              <a:gd name="connsiteY6" fmla="*/ 561975 h 2486025"/>
              <a:gd name="connsiteX7" fmla="*/ 1509712 w 7110412"/>
              <a:gd name="connsiteY7" fmla="*/ 561975 h 2486025"/>
              <a:gd name="connsiteX8" fmla="*/ 1728787 w 7110412"/>
              <a:gd name="connsiteY8" fmla="*/ 742950 h 2486025"/>
              <a:gd name="connsiteX9" fmla="*/ 1966912 w 7110412"/>
              <a:gd name="connsiteY9" fmla="*/ 828675 h 2486025"/>
              <a:gd name="connsiteX10" fmla="*/ 2290762 w 7110412"/>
              <a:gd name="connsiteY10" fmla="*/ 714375 h 2486025"/>
              <a:gd name="connsiteX11" fmla="*/ 2433637 w 7110412"/>
              <a:gd name="connsiteY11" fmla="*/ 666750 h 2486025"/>
              <a:gd name="connsiteX12" fmla="*/ 2557462 w 7110412"/>
              <a:gd name="connsiteY12" fmla="*/ 714375 h 2486025"/>
              <a:gd name="connsiteX13" fmla="*/ 2871787 w 7110412"/>
              <a:gd name="connsiteY13" fmla="*/ 1009650 h 2486025"/>
              <a:gd name="connsiteX14" fmla="*/ 3062287 w 7110412"/>
              <a:gd name="connsiteY14" fmla="*/ 1133475 h 2486025"/>
              <a:gd name="connsiteX15" fmla="*/ 3338512 w 7110412"/>
              <a:gd name="connsiteY15" fmla="*/ 1181100 h 2486025"/>
              <a:gd name="connsiteX16" fmla="*/ 3576637 w 7110412"/>
              <a:gd name="connsiteY16" fmla="*/ 1162050 h 2486025"/>
              <a:gd name="connsiteX17" fmla="*/ 3748087 w 7110412"/>
              <a:gd name="connsiteY17" fmla="*/ 1247775 h 2486025"/>
              <a:gd name="connsiteX18" fmla="*/ 3833812 w 7110412"/>
              <a:gd name="connsiteY18" fmla="*/ 1371600 h 2486025"/>
              <a:gd name="connsiteX19" fmla="*/ 3824287 w 7110412"/>
              <a:gd name="connsiteY19" fmla="*/ 1590675 h 2486025"/>
              <a:gd name="connsiteX20" fmla="*/ 3795712 w 7110412"/>
              <a:gd name="connsiteY20" fmla="*/ 1857375 h 2486025"/>
              <a:gd name="connsiteX21" fmla="*/ 3862387 w 7110412"/>
              <a:gd name="connsiteY21" fmla="*/ 2133600 h 2486025"/>
              <a:gd name="connsiteX22" fmla="*/ 3929062 w 7110412"/>
              <a:gd name="connsiteY22" fmla="*/ 2266950 h 2486025"/>
              <a:gd name="connsiteX23" fmla="*/ 4090987 w 7110412"/>
              <a:gd name="connsiteY23" fmla="*/ 2438400 h 2486025"/>
              <a:gd name="connsiteX24" fmla="*/ 4214812 w 7110412"/>
              <a:gd name="connsiteY24" fmla="*/ 2476500 h 2486025"/>
              <a:gd name="connsiteX25" fmla="*/ 4443412 w 7110412"/>
              <a:gd name="connsiteY25" fmla="*/ 2476500 h 2486025"/>
              <a:gd name="connsiteX26" fmla="*/ 4710112 w 7110412"/>
              <a:gd name="connsiteY26" fmla="*/ 2419350 h 2486025"/>
              <a:gd name="connsiteX27" fmla="*/ 4910137 w 7110412"/>
              <a:gd name="connsiteY27" fmla="*/ 2400300 h 2486025"/>
              <a:gd name="connsiteX28" fmla="*/ 5186362 w 7110412"/>
              <a:gd name="connsiteY28" fmla="*/ 2238375 h 2486025"/>
              <a:gd name="connsiteX29" fmla="*/ 5472112 w 7110412"/>
              <a:gd name="connsiteY29" fmla="*/ 2095500 h 2486025"/>
              <a:gd name="connsiteX30" fmla="*/ 5700712 w 7110412"/>
              <a:gd name="connsiteY30" fmla="*/ 2038350 h 2486025"/>
              <a:gd name="connsiteX31" fmla="*/ 5929312 w 7110412"/>
              <a:gd name="connsiteY31" fmla="*/ 1962150 h 2486025"/>
              <a:gd name="connsiteX32" fmla="*/ 6129337 w 7110412"/>
              <a:gd name="connsiteY32" fmla="*/ 1933575 h 2486025"/>
              <a:gd name="connsiteX33" fmla="*/ 6910387 w 7110412"/>
              <a:gd name="connsiteY33" fmla="*/ 1714500 h 2486025"/>
              <a:gd name="connsiteX34" fmla="*/ 6977062 w 7110412"/>
              <a:gd name="connsiteY34" fmla="*/ 1714500 h 2486025"/>
              <a:gd name="connsiteX35" fmla="*/ 7110412 w 7110412"/>
              <a:gd name="connsiteY35" fmla="*/ 1990725 h 248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10412" h="2486025">
                <a:moveTo>
                  <a:pt x="23812" y="428625"/>
                </a:moveTo>
                <a:cubicBezTo>
                  <a:pt x="11906" y="394493"/>
                  <a:pt x="0" y="360362"/>
                  <a:pt x="14287" y="314325"/>
                </a:cubicBezTo>
                <a:cubicBezTo>
                  <a:pt x="28574" y="268288"/>
                  <a:pt x="23812" y="203200"/>
                  <a:pt x="109537" y="152400"/>
                </a:cubicBezTo>
                <a:cubicBezTo>
                  <a:pt x="195262" y="101600"/>
                  <a:pt x="366712" y="19050"/>
                  <a:pt x="528637" y="9525"/>
                </a:cubicBezTo>
                <a:cubicBezTo>
                  <a:pt x="690562" y="0"/>
                  <a:pt x="957262" y="57150"/>
                  <a:pt x="1081087" y="95250"/>
                </a:cubicBezTo>
                <a:cubicBezTo>
                  <a:pt x="1204912" y="133350"/>
                  <a:pt x="1204912" y="160338"/>
                  <a:pt x="1271587" y="238125"/>
                </a:cubicBezTo>
                <a:cubicBezTo>
                  <a:pt x="1338262" y="315913"/>
                  <a:pt x="1441450" y="508000"/>
                  <a:pt x="1481137" y="561975"/>
                </a:cubicBezTo>
                <a:cubicBezTo>
                  <a:pt x="1520825" y="615950"/>
                  <a:pt x="1468437" y="531813"/>
                  <a:pt x="1509712" y="561975"/>
                </a:cubicBezTo>
                <a:cubicBezTo>
                  <a:pt x="1550987" y="592137"/>
                  <a:pt x="1652587" y="698500"/>
                  <a:pt x="1728787" y="742950"/>
                </a:cubicBezTo>
                <a:cubicBezTo>
                  <a:pt x="1804987" y="787400"/>
                  <a:pt x="1873250" y="833437"/>
                  <a:pt x="1966912" y="828675"/>
                </a:cubicBezTo>
                <a:cubicBezTo>
                  <a:pt x="2060574" y="823913"/>
                  <a:pt x="2212975" y="741362"/>
                  <a:pt x="2290762" y="714375"/>
                </a:cubicBezTo>
                <a:cubicBezTo>
                  <a:pt x="2368549" y="687388"/>
                  <a:pt x="2389187" y="666750"/>
                  <a:pt x="2433637" y="666750"/>
                </a:cubicBezTo>
                <a:cubicBezTo>
                  <a:pt x="2478087" y="666750"/>
                  <a:pt x="2484437" y="657225"/>
                  <a:pt x="2557462" y="714375"/>
                </a:cubicBezTo>
                <a:cubicBezTo>
                  <a:pt x="2630487" y="771525"/>
                  <a:pt x="2787650" y="939800"/>
                  <a:pt x="2871787" y="1009650"/>
                </a:cubicBezTo>
                <a:cubicBezTo>
                  <a:pt x="2955925" y="1079500"/>
                  <a:pt x="2984500" y="1104900"/>
                  <a:pt x="3062287" y="1133475"/>
                </a:cubicBezTo>
                <a:cubicBezTo>
                  <a:pt x="3140074" y="1162050"/>
                  <a:pt x="3252787" y="1176338"/>
                  <a:pt x="3338512" y="1181100"/>
                </a:cubicBezTo>
                <a:cubicBezTo>
                  <a:pt x="3424237" y="1185862"/>
                  <a:pt x="3508375" y="1150938"/>
                  <a:pt x="3576637" y="1162050"/>
                </a:cubicBezTo>
                <a:cubicBezTo>
                  <a:pt x="3644899" y="1173162"/>
                  <a:pt x="3705225" y="1212850"/>
                  <a:pt x="3748087" y="1247775"/>
                </a:cubicBezTo>
                <a:cubicBezTo>
                  <a:pt x="3790949" y="1282700"/>
                  <a:pt x="3821112" y="1314450"/>
                  <a:pt x="3833812" y="1371600"/>
                </a:cubicBezTo>
                <a:cubicBezTo>
                  <a:pt x="3846512" y="1428750"/>
                  <a:pt x="3830637" y="1509713"/>
                  <a:pt x="3824287" y="1590675"/>
                </a:cubicBezTo>
                <a:cubicBezTo>
                  <a:pt x="3817937" y="1671637"/>
                  <a:pt x="3789362" y="1766888"/>
                  <a:pt x="3795712" y="1857375"/>
                </a:cubicBezTo>
                <a:cubicBezTo>
                  <a:pt x="3802062" y="1947862"/>
                  <a:pt x="3840162" y="2065338"/>
                  <a:pt x="3862387" y="2133600"/>
                </a:cubicBezTo>
                <a:cubicBezTo>
                  <a:pt x="3884612" y="2201862"/>
                  <a:pt x="3890962" y="2216150"/>
                  <a:pt x="3929062" y="2266950"/>
                </a:cubicBezTo>
                <a:cubicBezTo>
                  <a:pt x="3967162" y="2317750"/>
                  <a:pt x="4043362" y="2403475"/>
                  <a:pt x="4090987" y="2438400"/>
                </a:cubicBezTo>
                <a:cubicBezTo>
                  <a:pt x="4138612" y="2473325"/>
                  <a:pt x="4156075" y="2470150"/>
                  <a:pt x="4214812" y="2476500"/>
                </a:cubicBezTo>
                <a:cubicBezTo>
                  <a:pt x="4273549" y="2482850"/>
                  <a:pt x="4360862" y="2486025"/>
                  <a:pt x="4443412" y="2476500"/>
                </a:cubicBezTo>
                <a:cubicBezTo>
                  <a:pt x="4525962" y="2466975"/>
                  <a:pt x="4632325" y="2432050"/>
                  <a:pt x="4710112" y="2419350"/>
                </a:cubicBezTo>
                <a:cubicBezTo>
                  <a:pt x="4787900" y="2406650"/>
                  <a:pt x="4830762" y="2430463"/>
                  <a:pt x="4910137" y="2400300"/>
                </a:cubicBezTo>
                <a:cubicBezTo>
                  <a:pt x="4989512" y="2370138"/>
                  <a:pt x="5092700" y="2289175"/>
                  <a:pt x="5186362" y="2238375"/>
                </a:cubicBezTo>
                <a:cubicBezTo>
                  <a:pt x="5280024" y="2187575"/>
                  <a:pt x="5386387" y="2128838"/>
                  <a:pt x="5472112" y="2095500"/>
                </a:cubicBezTo>
                <a:cubicBezTo>
                  <a:pt x="5557837" y="2062163"/>
                  <a:pt x="5624512" y="2060575"/>
                  <a:pt x="5700712" y="2038350"/>
                </a:cubicBezTo>
                <a:cubicBezTo>
                  <a:pt x="5776912" y="2016125"/>
                  <a:pt x="5857875" y="1979612"/>
                  <a:pt x="5929312" y="1962150"/>
                </a:cubicBezTo>
                <a:cubicBezTo>
                  <a:pt x="6000749" y="1944688"/>
                  <a:pt x="5965825" y="1974850"/>
                  <a:pt x="6129337" y="1933575"/>
                </a:cubicBezTo>
                <a:cubicBezTo>
                  <a:pt x="6292849" y="1892300"/>
                  <a:pt x="6769099" y="1751013"/>
                  <a:pt x="6910387" y="1714500"/>
                </a:cubicBezTo>
                <a:cubicBezTo>
                  <a:pt x="7051675" y="1677987"/>
                  <a:pt x="6943725" y="1668463"/>
                  <a:pt x="6977062" y="1714500"/>
                </a:cubicBezTo>
                <a:cubicBezTo>
                  <a:pt x="7010400" y="1760538"/>
                  <a:pt x="7096125" y="1908175"/>
                  <a:pt x="7110412" y="1990725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228600" y="58674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Map Source: </a:t>
            </a:r>
            <a:r>
              <a:rPr lang="en-US" sz="1600" b="1" dirty="0" err="1" smtClean="0">
                <a:solidFill>
                  <a:schemeClr val="bg1"/>
                </a:solidFill>
              </a:rPr>
              <a:t>FloodSAFE</a:t>
            </a:r>
            <a:r>
              <a:rPr lang="en-US" sz="1600" b="1" dirty="0" smtClean="0">
                <a:solidFill>
                  <a:schemeClr val="bg1"/>
                </a:solidFill>
              </a:rPr>
              <a:t> (2012)</a:t>
            </a:r>
          </a:p>
        </p:txBody>
      </p:sp>
      <p:sp>
        <p:nvSpPr>
          <p:cNvPr id="96" name="Up Arrow 95"/>
          <p:cNvSpPr/>
          <p:nvPr/>
        </p:nvSpPr>
        <p:spPr>
          <a:xfrm>
            <a:off x="8458200" y="2590800"/>
            <a:ext cx="457200" cy="609600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8" name="Straight Arrow Connector 47"/>
          <p:cNvCxnSpPr>
            <a:stCxn id="47" idx="2"/>
          </p:cNvCxnSpPr>
          <p:nvPr/>
        </p:nvCxnSpPr>
        <p:spPr>
          <a:xfrm flipH="1">
            <a:off x="1600200" y="3023175"/>
            <a:ext cx="1143000" cy="863025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2999"/>
            <a:ext cx="4114800" cy="531614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267201" cy="5257800"/>
          </a:xfrm>
        </p:spPr>
        <p:txBody>
          <a:bodyPr/>
          <a:lstStyle/>
          <a:p>
            <a:pPr marL="339725" indent="-282575"/>
            <a:r>
              <a:rPr lang="en-US" sz="2800" dirty="0" smtClean="0">
                <a:solidFill>
                  <a:srgbClr val="FFFF00"/>
                </a:solidFill>
              </a:rPr>
              <a:t>Levee Segments</a:t>
            </a:r>
          </a:p>
          <a:p>
            <a:pPr marL="730631" lvl="1" indent="-282575"/>
            <a:r>
              <a:rPr lang="en-US" dirty="0" smtClean="0">
                <a:solidFill>
                  <a:srgbClr val="FF0000"/>
                </a:solidFill>
              </a:rPr>
              <a:t>Sacramento River left bank (City of Sacramento) – 3.7 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</p:spPr>
        <p:txBody>
          <a:bodyPr/>
          <a:lstStyle/>
          <a:p>
            <a:pPr lvl="0">
              <a:defRPr/>
            </a:pPr>
            <a:r>
              <a:rPr lang="en-US" sz="34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MA09 - City of Sac, ARFCD: letter of intent</a:t>
            </a:r>
            <a:endParaRPr lang="en-US" sz="3400" cap="all" dirty="0"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2800" y="2590800"/>
            <a:ext cx="1500108" cy="58477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  <a:latin typeface="Arial Black" pitchFamily="34" charset="0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AMERICAN RIVER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858000" y="5181600"/>
            <a:ext cx="1872558" cy="58477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SACRAMENTO RIVER</a:t>
            </a:r>
            <a:endParaRPr lang="en-US" sz="16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40" name="Straight Arrow Connector 39"/>
          <p:cNvCxnSpPr>
            <a:stCxn id="38" idx="0"/>
          </p:cNvCxnSpPr>
          <p:nvPr/>
        </p:nvCxnSpPr>
        <p:spPr>
          <a:xfrm flipH="1" flipV="1">
            <a:off x="6324600" y="4191000"/>
            <a:ext cx="1469679" cy="9906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7" idx="0"/>
          </p:cNvCxnSpPr>
          <p:nvPr/>
        </p:nvCxnSpPr>
        <p:spPr>
          <a:xfrm flipV="1">
            <a:off x="7912854" y="1981200"/>
            <a:ext cx="188238" cy="6096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6261100" y="3448050"/>
            <a:ext cx="495300" cy="2844800"/>
          </a:xfrm>
          <a:custGeom>
            <a:avLst/>
            <a:gdLst>
              <a:gd name="connsiteX0" fmla="*/ 495300 w 495300"/>
              <a:gd name="connsiteY0" fmla="*/ 0 h 2844800"/>
              <a:gd name="connsiteX1" fmla="*/ 393700 w 495300"/>
              <a:gd name="connsiteY1" fmla="*/ 323850 h 2844800"/>
              <a:gd name="connsiteX2" fmla="*/ 279400 w 495300"/>
              <a:gd name="connsiteY2" fmla="*/ 463550 h 2844800"/>
              <a:gd name="connsiteX3" fmla="*/ 139700 w 495300"/>
              <a:gd name="connsiteY3" fmla="*/ 635000 h 2844800"/>
              <a:gd name="connsiteX4" fmla="*/ 44450 w 495300"/>
              <a:gd name="connsiteY4" fmla="*/ 749300 h 2844800"/>
              <a:gd name="connsiteX5" fmla="*/ 0 w 495300"/>
              <a:gd name="connsiteY5" fmla="*/ 1016000 h 2844800"/>
              <a:gd name="connsiteX6" fmla="*/ 44450 w 495300"/>
              <a:gd name="connsiteY6" fmla="*/ 1270000 h 2844800"/>
              <a:gd name="connsiteX7" fmla="*/ 76200 w 495300"/>
              <a:gd name="connsiteY7" fmla="*/ 1460500 h 2844800"/>
              <a:gd name="connsiteX8" fmla="*/ 184150 w 495300"/>
              <a:gd name="connsiteY8" fmla="*/ 1771650 h 2844800"/>
              <a:gd name="connsiteX9" fmla="*/ 336550 w 495300"/>
              <a:gd name="connsiteY9" fmla="*/ 2197100 h 2844800"/>
              <a:gd name="connsiteX10" fmla="*/ 368300 w 495300"/>
              <a:gd name="connsiteY10" fmla="*/ 2317750 h 2844800"/>
              <a:gd name="connsiteX11" fmla="*/ 374650 w 495300"/>
              <a:gd name="connsiteY11" fmla="*/ 2438400 h 2844800"/>
              <a:gd name="connsiteX12" fmla="*/ 406400 w 495300"/>
              <a:gd name="connsiteY12" fmla="*/ 2533650 h 2844800"/>
              <a:gd name="connsiteX13" fmla="*/ 406400 w 495300"/>
              <a:gd name="connsiteY13" fmla="*/ 2584450 h 2844800"/>
              <a:gd name="connsiteX14" fmla="*/ 304800 w 495300"/>
              <a:gd name="connsiteY14" fmla="*/ 2844800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5300" h="2844800">
                <a:moveTo>
                  <a:pt x="495300" y="0"/>
                </a:moveTo>
                <a:cubicBezTo>
                  <a:pt x="462491" y="123296"/>
                  <a:pt x="429683" y="246592"/>
                  <a:pt x="393700" y="323850"/>
                </a:cubicBezTo>
                <a:cubicBezTo>
                  <a:pt x="357717" y="401108"/>
                  <a:pt x="279400" y="463550"/>
                  <a:pt x="279400" y="463550"/>
                </a:cubicBezTo>
                <a:lnTo>
                  <a:pt x="139700" y="635000"/>
                </a:lnTo>
                <a:cubicBezTo>
                  <a:pt x="100542" y="682625"/>
                  <a:pt x="67733" y="685800"/>
                  <a:pt x="44450" y="749300"/>
                </a:cubicBezTo>
                <a:cubicBezTo>
                  <a:pt x="21167" y="812800"/>
                  <a:pt x="0" y="929217"/>
                  <a:pt x="0" y="1016000"/>
                </a:cubicBezTo>
                <a:cubicBezTo>
                  <a:pt x="0" y="1102783"/>
                  <a:pt x="31750" y="1195917"/>
                  <a:pt x="44450" y="1270000"/>
                </a:cubicBezTo>
                <a:cubicBezTo>
                  <a:pt x="57150" y="1344083"/>
                  <a:pt x="52917" y="1376892"/>
                  <a:pt x="76200" y="1460500"/>
                </a:cubicBezTo>
                <a:cubicBezTo>
                  <a:pt x="99483" y="1544108"/>
                  <a:pt x="140758" y="1648883"/>
                  <a:pt x="184150" y="1771650"/>
                </a:cubicBezTo>
                <a:cubicBezTo>
                  <a:pt x="227542" y="1894417"/>
                  <a:pt x="305858" y="2106083"/>
                  <a:pt x="336550" y="2197100"/>
                </a:cubicBezTo>
                <a:cubicBezTo>
                  <a:pt x="367242" y="2288117"/>
                  <a:pt x="361950" y="2277533"/>
                  <a:pt x="368300" y="2317750"/>
                </a:cubicBezTo>
                <a:cubicBezTo>
                  <a:pt x="374650" y="2357967"/>
                  <a:pt x="368300" y="2402417"/>
                  <a:pt x="374650" y="2438400"/>
                </a:cubicBezTo>
                <a:cubicBezTo>
                  <a:pt x="381000" y="2474383"/>
                  <a:pt x="401108" y="2509308"/>
                  <a:pt x="406400" y="2533650"/>
                </a:cubicBezTo>
                <a:cubicBezTo>
                  <a:pt x="411692" y="2557992"/>
                  <a:pt x="423333" y="2532592"/>
                  <a:pt x="406400" y="2584450"/>
                </a:cubicBezTo>
                <a:cubicBezTo>
                  <a:pt x="389467" y="2636308"/>
                  <a:pt x="327025" y="2823633"/>
                  <a:pt x="304800" y="284480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572000" y="57150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Map Source:</a:t>
            </a: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FloodSAFE</a:t>
            </a:r>
            <a:r>
              <a:rPr lang="en-US" sz="1600" b="1" dirty="0" smtClean="0">
                <a:solidFill>
                  <a:schemeClr val="bg1"/>
                </a:solidFill>
              </a:rPr>
              <a:t> (2012)</a:t>
            </a:r>
          </a:p>
        </p:txBody>
      </p:sp>
      <p:sp>
        <p:nvSpPr>
          <p:cNvPr id="34" name="Up Arrow 33"/>
          <p:cNvSpPr/>
          <p:nvPr/>
        </p:nvSpPr>
        <p:spPr>
          <a:xfrm>
            <a:off x="8305800" y="1143000"/>
            <a:ext cx="457200" cy="609600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143000"/>
            <a:ext cx="3933825" cy="542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267201" cy="5257800"/>
          </a:xfrm>
        </p:spPr>
        <p:txBody>
          <a:bodyPr/>
          <a:lstStyle/>
          <a:p>
            <a:pPr marL="339725" indent="-282575"/>
            <a:r>
              <a:rPr lang="en-US" sz="2800" dirty="0" smtClean="0">
                <a:solidFill>
                  <a:srgbClr val="FFFF00"/>
                </a:solidFill>
              </a:rPr>
              <a:t>Levee Segments</a:t>
            </a:r>
          </a:p>
          <a:p>
            <a:pPr marL="730631" lvl="1" indent="-282575"/>
            <a:r>
              <a:rPr lang="en-US" dirty="0" err="1" smtClean="0">
                <a:solidFill>
                  <a:srgbClr val="FFC000"/>
                </a:solidFill>
              </a:rPr>
              <a:t>Sutterville</a:t>
            </a:r>
            <a:r>
              <a:rPr lang="en-US" dirty="0" smtClean="0">
                <a:solidFill>
                  <a:srgbClr val="FFC000"/>
                </a:solidFill>
              </a:rPr>
              <a:t> Road to Freeport (MA 09) – 11.2 mi</a:t>
            </a:r>
          </a:p>
          <a:p>
            <a:pPr marL="339725" lvl="1" indent="-282575">
              <a:spcBef>
                <a:spcPts val="8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sz="34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MA09 - City of Sac, ARFCD: letter of intent</a:t>
            </a:r>
            <a:endParaRPr lang="en-US" sz="3400" cap="all" dirty="0"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77000" y="3301425"/>
            <a:ext cx="1905000" cy="58477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SACRAMENTO RIVER</a:t>
            </a:r>
            <a:endParaRPr lang="en-US" sz="16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40" name="Straight Arrow Connector 39"/>
          <p:cNvCxnSpPr>
            <a:stCxn id="38" idx="1"/>
          </p:cNvCxnSpPr>
          <p:nvPr/>
        </p:nvCxnSpPr>
        <p:spPr>
          <a:xfrm flipH="1" flipV="1">
            <a:off x="5562600" y="2844225"/>
            <a:ext cx="914400" cy="749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5368290" y="1318260"/>
            <a:ext cx="2270760" cy="5082540"/>
          </a:xfrm>
          <a:custGeom>
            <a:avLst/>
            <a:gdLst>
              <a:gd name="connsiteX0" fmla="*/ 1741170 w 2270760"/>
              <a:gd name="connsiteY0" fmla="*/ 0 h 5082540"/>
              <a:gd name="connsiteX1" fmla="*/ 1642110 w 2270760"/>
              <a:gd name="connsiteY1" fmla="*/ 175260 h 5082540"/>
              <a:gd name="connsiteX2" fmla="*/ 1565910 w 2270760"/>
              <a:gd name="connsiteY2" fmla="*/ 228600 h 5082540"/>
              <a:gd name="connsiteX3" fmla="*/ 1543050 w 2270760"/>
              <a:gd name="connsiteY3" fmla="*/ 297180 h 5082540"/>
              <a:gd name="connsiteX4" fmla="*/ 1428750 w 2270760"/>
              <a:gd name="connsiteY4" fmla="*/ 373380 h 5082540"/>
              <a:gd name="connsiteX5" fmla="*/ 1200150 w 2270760"/>
              <a:gd name="connsiteY5" fmla="*/ 487680 h 5082540"/>
              <a:gd name="connsiteX6" fmla="*/ 1116330 w 2270760"/>
              <a:gd name="connsiteY6" fmla="*/ 533400 h 5082540"/>
              <a:gd name="connsiteX7" fmla="*/ 1101090 w 2270760"/>
              <a:gd name="connsiteY7" fmla="*/ 624840 h 5082540"/>
              <a:gd name="connsiteX8" fmla="*/ 1123950 w 2270760"/>
              <a:gd name="connsiteY8" fmla="*/ 723900 h 5082540"/>
              <a:gd name="connsiteX9" fmla="*/ 1283970 w 2270760"/>
              <a:gd name="connsiteY9" fmla="*/ 853440 h 5082540"/>
              <a:gd name="connsiteX10" fmla="*/ 1337310 w 2270760"/>
              <a:gd name="connsiteY10" fmla="*/ 929640 h 5082540"/>
              <a:gd name="connsiteX11" fmla="*/ 1329690 w 2270760"/>
              <a:gd name="connsiteY11" fmla="*/ 998220 h 5082540"/>
              <a:gd name="connsiteX12" fmla="*/ 1276350 w 2270760"/>
              <a:gd name="connsiteY12" fmla="*/ 1104900 h 5082540"/>
              <a:gd name="connsiteX13" fmla="*/ 1146810 w 2270760"/>
              <a:gd name="connsiteY13" fmla="*/ 1203960 h 5082540"/>
              <a:gd name="connsiteX14" fmla="*/ 727710 w 2270760"/>
              <a:gd name="connsiteY14" fmla="*/ 1257300 h 5082540"/>
              <a:gd name="connsiteX15" fmla="*/ 255270 w 2270760"/>
              <a:gd name="connsiteY15" fmla="*/ 1409700 h 5082540"/>
              <a:gd name="connsiteX16" fmla="*/ 87630 w 2270760"/>
              <a:gd name="connsiteY16" fmla="*/ 1722120 h 5082540"/>
              <a:gd name="connsiteX17" fmla="*/ 19050 w 2270760"/>
              <a:gd name="connsiteY17" fmla="*/ 2072640 h 5082540"/>
              <a:gd name="connsiteX18" fmla="*/ 41910 w 2270760"/>
              <a:gd name="connsiteY18" fmla="*/ 2186940 h 5082540"/>
              <a:gd name="connsiteX19" fmla="*/ 270510 w 2270760"/>
              <a:gd name="connsiteY19" fmla="*/ 2552700 h 5082540"/>
              <a:gd name="connsiteX20" fmla="*/ 461010 w 2270760"/>
              <a:gd name="connsiteY20" fmla="*/ 2895600 h 5082540"/>
              <a:gd name="connsiteX21" fmla="*/ 636270 w 2270760"/>
              <a:gd name="connsiteY21" fmla="*/ 3116580 h 5082540"/>
              <a:gd name="connsiteX22" fmla="*/ 819150 w 2270760"/>
              <a:gd name="connsiteY22" fmla="*/ 3208020 h 5082540"/>
              <a:gd name="connsiteX23" fmla="*/ 1032510 w 2270760"/>
              <a:gd name="connsiteY23" fmla="*/ 3246120 h 5082540"/>
              <a:gd name="connsiteX24" fmla="*/ 1588770 w 2270760"/>
              <a:gd name="connsiteY24" fmla="*/ 3177540 h 5082540"/>
              <a:gd name="connsiteX25" fmla="*/ 1878330 w 2270760"/>
              <a:gd name="connsiteY25" fmla="*/ 3261360 h 5082540"/>
              <a:gd name="connsiteX26" fmla="*/ 2091690 w 2270760"/>
              <a:gd name="connsiteY26" fmla="*/ 3383280 h 5082540"/>
              <a:gd name="connsiteX27" fmla="*/ 2106930 w 2270760"/>
              <a:gd name="connsiteY27" fmla="*/ 3543300 h 5082540"/>
              <a:gd name="connsiteX28" fmla="*/ 2175510 w 2270760"/>
              <a:gd name="connsiteY28" fmla="*/ 3939540 h 5082540"/>
              <a:gd name="connsiteX29" fmla="*/ 2259330 w 2270760"/>
              <a:gd name="connsiteY29" fmla="*/ 4251960 h 5082540"/>
              <a:gd name="connsiteX30" fmla="*/ 2244090 w 2270760"/>
              <a:gd name="connsiteY30" fmla="*/ 4663440 h 5082540"/>
              <a:gd name="connsiteX31" fmla="*/ 2175510 w 2270760"/>
              <a:gd name="connsiteY31" fmla="*/ 4922520 h 5082540"/>
              <a:gd name="connsiteX32" fmla="*/ 2007870 w 2270760"/>
              <a:gd name="connsiteY32" fmla="*/ 5082540 h 508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70760" h="5082540">
                <a:moveTo>
                  <a:pt x="1741170" y="0"/>
                </a:moveTo>
                <a:cubicBezTo>
                  <a:pt x="1706245" y="68580"/>
                  <a:pt x="1671320" y="137160"/>
                  <a:pt x="1642110" y="175260"/>
                </a:cubicBezTo>
                <a:cubicBezTo>
                  <a:pt x="1612900" y="213360"/>
                  <a:pt x="1582420" y="208280"/>
                  <a:pt x="1565910" y="228600"/>
                </a:cubicBezTo>
                <a:cubicBezTo>
                  <a:pt x="1549400" y="248920"/>
                  <a:pt x="1565910" y="273050"/>
                  <a:pt x="1543050" y="297180"/>
                </a:cubicBezTo>
                <a:cubicBezTo>
                  <a:pt x="1520190" y="321310"/>
                  <a:pt x="1485900" y="341630"/>
                  <a:pt x="1428750" y="373380"/>
                </a:cubicBezTo>
                <a:cubicBezTo>
                  <a:pt x="1371600" y="405130"/>
                  <a:pt x="1252220" y="461010"/>
                  <a:pt x="1200150" y="487680"/>
                </a:cubicBezTo>
                <a:cubicBezTo>
                  <a:pt x="1148080" y="514350"/>
                  <a:pt x="1132840" y="510540"/>
                  <a:pt x="1116330" y="533400"/>
                </a:cubicBezTo>
                <a:cubicBezTo>
                  <a:pt x="1099820" y="556260"/>
                  <a:pt x="1099820" y="593090"/>
                  <a:pt x="1101090" y="624840"/>
                </a:cubicBezTo>
                <a:cubicBezTo>
                  <a:pt x="1102360" y="656590"/>
                  <a:pt x="1093470" y="685800"/>
                  <a:pt x="1123950" y="723900"/>
                </a:cubicBezTo>
                <a:cubicBezTo>
                  <a:pt x="1154430" y="762000"/>
                  <a:pt x="1248410" y="819150"/>
                  <a:pt x="1283970" y="853440"/>
                </a:cubicBezTo>
                <a:cubicBezTo>
                  <a:pt x="1319530" y="887730"/>
                  <a:pt x="1329690" y="905510"/>
                  <a:pt x="1337310" y="929640"/>
                </a:cubicBezTo>
                <a:cubicBezTo>
                  <a:pt x="1344930" y="953770"/>
                  <a:pt x="1339850" y="969010"/>
                  <a:pt x="1329690" y="998220"/>
                </a:cubicBezTo>
                <a:cubicBezTo>
                  <a:pt x="1319530" y="1027430"/>
                  <a:pt x="1306830" y="1070610"/>
                  <a:pt x="1276350" y="1104900"/>
                </a:cubicBezTo>
                <a:cubicBezTo>
                  <a:pt x="1245870" y="1139190"/>
                  <a:pt x="1238250" y="1178560"/>
                  <a:pt x="1146810" y="1203960"/>
                </a:cubicBezTo>
                <a:cubicBezTo>
                  <a:pt x="1055370" y="1229360"/>
                  <a:pt x="876300" y="1223010"/>
                  <a:pt x="727710" y="1257300"/>
                </a:cubicBezTo>
                <a:cubicBezTo>
                  <a:pt x="579120" y="1291590"/>
                  <a:pt x="361950" y="1332230"/>
                  <a:pt x="255270" y="1409700"/>
                </a:cubicBezTo>
                <a:cubicBezTo>
                  <a:pt x="148590" y="1487170"/>
                  <a:pt x="127000" y="1611630"/>
                  <a:pt x="87630" y="1722120"/>
                </a:cubicBezTo>
                <a:cubicBezTo>
                  <a:pt x="48260" y="1832610"/>
                  <a:pt x="26670" y="1995170"/>
                  <a:pt x="19050" y="2072640"/>
                </a:cubicBezTo>
                <a:cubicBezTo>
                  <a:pt x="11430" y="2150110"/>
                  <a:pt x="0" y="2106930"/>
                  <a:pt x="41910" y="2186940"/>
                </a:cubicBezTo>
                <a:cubicBezTo>
                  <a:pt x="83820" y="2266950"/>
                  <a:pt x="200660" y="2434590"/>
                  <a:pt x="270510" y="2552700"/>
                </a:cubicBezTo>
                <a:cubicBezTo>
                  <a:pt x="340360" y="2670810"/>
                  <a:pt x="400050" y="2801620"/>
                  <a:pt x="461010" y="2895600"/>
                </a:cubicBezTo>
                <a:cubicBezTo>
                  <a:pt x="521970" y="2989580"/>
                  <a:pt x="576580" y="3064510"/>
                  <a:pt x="636270" y="3116580"/>
                </a:cubicBezTo>
                <a:cubicBezTo>
                  <a:pt x="695960" y="3168650"/>
                  <a:pt x="753110" y="3186430"/>
                  <a:pt x="819150" y="3208020"/>
                </a:cubicBezTo>
                <a:cubicBezTo>
                  <a:pt x="885190" y="3229610"/>
                  <a:pt x="904240" y="3251200"/>
                  <a:pt x="1032510" y="3246120"/>
                </a:cubicBezTo>
                <a:cubicBezTo>
                  <a:pt x="1160780" y="3241040"/>
                  <a:pt x="1447800" y="3175000"/>
                  <a:pt x="1588770" y="3177540"/>
                </a:cubicBezTo>
                <a:cubicBezTo>
                  <a:pt x="1729740" y="3180080"/>
                  <a:pt x="1794510" y="3227070"/>
                  <a:pt x="1878330" y="3261360"/>
                </a:cubicBezTo>
                <a:cubicBezTo>
                  <a:pt x="1962150" y="3295650"/>
                  <a:pt x="2053590" y="3336290"/>
                  <a:pt x="2091690" y="3383280"/>
                </a:cubicBezTo>
                <a:cubicBezTo>
                  <a:pt x="2129790" y="3430270"/>
                  <a:pt x="2092960" y="3450590"/>
                  <a:pt x="2106930" y="3543300"/>
                </a:cubicBezTo>
                <a:cubicBezTo>
                  <a:pt x="2120900" y="3636010"/>
                  <a:pt x="2150110" y="3821430"/>
                  <a:pt x="2175510" y="3939540"/>
                </a:cubicBezTo>
                <a:cubicBezTo>
                  <a:pt x="2200910" y="4057650"/>
                  <a:pt x="2247900" y="4131310"/>
                  <a:pt x="2259330" y="4251960"/>
                </a:cubicBezTo>
                <a:cubicBezTo>
                  <a:pt x="2270760" y="4372610"/>
                  <a:pt x="2258060" y="4551680"/>
                  <a:pt x="2244090" y="4663440"/>
                </a:cubicBezTo>
                <a:cubicBezTo>
                  <a:pt x="2230120" y="4775200"/>
                  <a:pt x="2214880" y="4852670"/>
                  <a:pt x="2175510" y="4922520"/>
                </a:cubicBezTo>
                <a:cubicBezTo>
                  <a:pt x="2136140" y="4992370"/>
                  <a:pt x="2043430" y="5046980"/>
                  <a:pt x="2007870" y="5082540"/>
                </a:cubicBezTo>
              </a:path>
            </a:pathLst>
          </a:cu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00600" y="56388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Map Source:</a:t>
            </a: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FloodSAFE</a:t>
            </a:r>
            <a:r>
              <a:rPr lang="en-US" sz="1600" b="1" dirty="0" smtClean="0">
                <a:solidFill>
                  <a:schemeClr val="bg1"/>
                </a:solidFill>
              </a:rPr>
              <a:t> (2012)</a:t>
            </a:r>
          </a:p>
        </p:txBody>
      </p:sp>
      <p:sp>
        <p:nvSpPr>
          <p:cNvPr id="23" name="Up Arrow 22"/>
          <p:cNvSpPr/>
          <p:nvPr/>
        </p:nvSpPr>
        <p:spPr>
          <a:xfrm>
            <a:off x="8229600" y="1219200"/>
            <a:ext cx="457200" cy="609600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0"/>
            <a:ext cx="419380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4267201" cy="5257800"/>
          </a:xfrm>
        </p:spPr>
        <p:txBody>
          <a:bodyPr/>
          <a:lstStyle/>
          <a:p>
            <a:pPr marL="339725" indent="-282575"/>
            <a:r>
              <a:rPr lang="en-US" sz="2800" dirty="0" smtClean="0">
                <a:solidFill>
                  <a:srgbClr val="FFFF00"/>
                </a:solidFill>
              </a:rPr>
              <a:t>Levee Segments</a:t>
            </a:r>
          </a:p>
          <a:p>
            <a:pPr marL="730631" lvl="1" indent="-282575"/>
            <a:r>
              <a:rPr lang="en-US" dirty="0" smtClean="0">
                <a:solidFill>
                  <a:srgbClr val="FFFF00"/>
                </a:solidFill>
              </a:rPr>
              <a:t>Freeport to Snodgrass Slough (MA 09) – 8.4 mi</a:t>
            </a:r>
            <a:endParaRPr lang="en-US" dirty="0">
              <a:solidFill>
                <a:srgbClr val="FFFF00"/>
              </a:solidFill>
            </a:endParaRPr>
          </a:p>
          <a:p>
            <a:pPr marL="339725" lvl="1" indent="-282575">
              <a:spcBef>
                <a:spcPts val="80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</p:spPr>
        <p:txBody>
          <a:bodyPr/>
          <a:lstStyle/>
          <a:p>
            <a:pPr lvl="0">
              <a:defRPr/>
            </a:pPr>
            <a:r>
              <a:rPr lang="en-US" sz="34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MA09 - City of Sac, ARFCD: letter of intent</a:t>
            </a:r>
            <a:endParaRPr lang="en-US" sz="3400" cap="all" dirty="0"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1000" y="3200400"/>
            <a:ext cx="2177358" cy="584775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SACRAMENTO RIVER</a:t>
            </a:r>
            <a:endParaRPr lang="en-US" sz="16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40" name="Straight Arrow Connector 39"/>
          <p:cNvCxnSpPr>
            <a:stCxn id="38" idx="3"/>
          </p:cNvCxnSpPr>
          <p:nvPr/>
        </p:nvCxnSpPr>
        <p:spPr>
          <a:xfrm>
            <a:off x="6368358" y="3492788"/>
            <a:ext cx="565842" cy="1241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6203950" y="1524000"/>
            <a:ext cx="1022350" cy="4171950"/>
          </a:xfrm>
          <a:custGeom>
            <a:avLst/>
            <a:gdLst>
              <a:gd name="connsiteX0" fmla="*/ 1022350 w 1022350"/>
              <a:gd name="connsiteY0" fmla="*/ 0 h 4171950"/>
              <a:gd name="connsiteX1" fmla="*/ 844550 w 1022350"/>
              <a:gd name="connsiteY1" fmla="*/ 107950 h 4171950"/>
              <a:gd name="connsiteX2" fmla="*/ 508000 w 1022350"/>
              <a:gd name="connsiteY2" fmla="*/ 127000 h 4171950"/>
              <a:gd name="connsiteX3" fmla="*/ 330200 w 1022350"/>
              <a:gd name="connsiteY3" fmla="*/ 127000 h 4171950"/>
              <a:gd name="connsiteX4" fmla="*/ 152400 w 1022350"/>
              <a:gd name="connsiteY4" fmla="*/ 203200 h 4171950"/>
              <a:gd name="connsiteX5" fmla="*/ 133350 w 1022350"/>
              <a:gd name="connsiteY5" fmla="*/ 279400 h 4171950"/>
              <a:gd name="connsiteX6" fmla="*/ 184150 w 1022350"/>
              <a:gd name="connsiteY6" fmla="*/ 438150 h 4171950"/>
              <a:gd name="connsiteX7" fmla="*/ 419100 w 1022350"/>
              <a:gd name="connsiteY7" fmla="*/ 787400 h 4171950"/>
              <a:gd name="connsiteX8" fmla="*/ 622300 w 1022350"/>
              <a:gd name="connsiteY8" fmla="*/ 1130300 h 4171950"/>
              <a:gd name="connsiteX9" fmla="*/ 768350 w 1022350"/>
              <a:gd name="connsiteY9" fmla="*/ 1409700 h 4171950"/>
              <a:gd name="connsiteX10" fmla="*/ 838200 w 1022350"/>
              <a:gd name="connsiteY10" fmla="*/ 1612900 h 4171950"/>
              <a:gd name="connsiteX11" fmla="*/ 869950 w 1022350"/>
              <a:gd name="connsiteY11" fmla="*/ 1866900 h 4171950"/>
              <a:gd name="connsiteX12" fmla="*/ 838200 w 1022350"/>
              <a:gd name="connsiteY12" fmla="*/ 2216150 h 4171950"/>
              <a:gd name="connsiteX13" fmla="*/ 742950 w 1022350"/>
              <a:gd name="connsiteY13" fmla="*/ 2406650 h 4171950"/>
              <a:gd name="connsiteX14" fmla="*/ 514350 w 1022350"/>
              <a:gd name="connsiteY14" fmla="*/ 2590800 h 4171950"/>
              <a:gd name="connsiteX15" fmla="*/ 457200 w 1022350"/>
              <a:gd name="connsiteY15" fmla="*/ 2667000 h 4171950"/>
              <a:gd name="connsiteX16" fmla="*/ 476250 w 1022350"/>
              <a:gd name="connsiteY16" fmla="*/ 2851150 h 4171950"/>
              <a:gd name="connsiteX17" fmla="*/ 571500 w 1022350"/>
              <a:gd name="connsiteY17" fmla="*/ 3092450 h 4171950"/>
              <a:gd name="connsiteX18" fmla="*/ 603250 w 1022350"/>
              <a:gd name="connsiteY18" fmla="*/ 3403600 h 4171950"/>
              <a:gd name="connsiteX19" fmla="*/ 596900 w 1022350"/>
              <a:gd name="connsiteY19" fmla="*/ 3517900 h 4171950"/>
              <a:gd name="connsiteX20" fmla="*/ 450850 w 1022350"/>
              <a:gd name="connsiteY20" fmla="*/ 3632200 h 4171950"/>
              <a:gd name="connsiteX21" fmla="*/ 361950 w 1022350"/>
              <a:gd name="connsiteY21" fmla="*/ 3708400 h 4171950"/>
              <a:gd name="connsiteX22" fmla="*/ 0 w 1022350"/>
              <a:gd name="connsiteY22" fmla="*/ 4171950 h 417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22350" h="4171950">
                <a:moveTo>
                  <a:pt x="1022350" y="0"/>
                </a:moveTo>
                <a:cubicBezTo>
                  <a:pt x="976312" y="43391"/>
                  <a:pt x="930275" y="86783"/>
                  <a:pt x="844550" y="107950"/>
                </a:cubicBezTo>
                <a:cubicBezTo>
                  <a:pt x="758825" y="129117"/>
                  <a:pt x="593725" y="123825"/>
                  <a:pt x="508000" y="127000"/>
                </a:cubicBezTo>
                <a:cubicBezTo>
                  <a:pt x="422275" y="130175"/>
                  <a:pt x="389467" y="114300"/>
                  <a:pt x="330200" y="127000"/>
                </a:cubicBezTo>
                <a:cubicBezTo>
                  <a:pt x="270933" y="139700"/>
                  <a:pt x="185208" y="177800"/>
                  <a:pt x="152400" y="203200"/>
                </a:cubicBezTo>
                <a:cubicBezTo>
                  <a:pt x="119592" y="228600"/>
                  <a:pt x="128058" y="240242"/>
                  <a:pt x="133350" y="279400"/>
                </a:cubicBezTo>
                <a:cubicBezTo>
                  <a:pt x="138642" y="318558"/>
                  <a:pt x="136525" y="353483"/>
                  <a:pt x="184150" y="438150"/>
                </a:cubicBezTo>
                <a:cubicBezTo>
                  <a:pt x="231775" y="522817"/>
                  <a:pt x="346075" y="672042"/>
                  <a:pt x="419100" y="787400"/>
                </a:cubicBezTo>
                <a:cubicBezTo>
                  <a:pt x="492125" y="902758"/>
                  <a:pt x="564092" y="1026583"/>
                  <a:pt x="622300" y="1130300"/>
                </a:cubicBezTo>
                <a:cubicBezTo>
                  <a:pt x="680508" y="1234017"/>
                  <a:pt x="732367" y="1329267"/>
                  <a:pt x="768350" y="1409700"/>
                </a:cubicBezTo>
                <a:cubicBezTo>
                  <a:pt x="804333" y="1490133"/>
                  <a:pt x="821267" y="1536700"/>
                  <a:pt x="838200" y="1612900"/>
                </a:cubicBezTo>
                <a:cubicBezTo>
                  <a:pt x="855133" y="1689100"/>
                  <a:pt x="869950" y="1766358"/>
                  <a:pt x="869950" y="1866900"/>
                </a:cubicBezTo>
                <a:cubicBezTo>
                  <a:pt x="869950" y="1967442"/>
                  <a:pt x="859367" y="2126192"/>
                  <a:pt x="838200" y="2216150"/>
                </a:cubicBezTo>
                <a:cubicBezTo>
                  <a:pt x="817033" y="2306108"/>
                  <a:pt x="796925" y="2344208"/>
                  <a:pt x="742950" y="2406650"/>
                </a:cubicBezTo>
                <a:cubicBezTo>
                  <a:pt x="688975" y="2469092"/>
                  <a:pt x="561975" y="2547408"/>
                  <a:pt x="514350" y="2590800"/>
                </a:cubicBezTo>
                <a:cubicBezTo>
                  <a:pt x="466725" y="2634192"/>
                  <a:pt x="463550" y="2623608"/>
                  <a:pt x="457200" y="2667000"/>
                </a:cubicBezTo>
                <a:cubicBezTo>
                  <a:pt x="450850" y="2710392"/>
                  <a:pt x="457200" y="2780242"/>
                  <a:pt x="476250" y="2851150"/>
                </a:cubicBezTo>
                <a:cubicBezTo>
                  <a:pt x="495300" y="2922058"/>
                  <a:pt x="550333" y="3000375"/>
                  <a:pt x="571500" y="3092450"/>
                </a:cubicBezTo>
                <a:cubicBezTo>
                  <a:pt x="592667" y="3184525"/>
                  <a:pt x="599017" y="3332692"/>
                  <a:pt x="603250" y="3403600"/>
                </a:cubicBezTo>
                <a:cubicBezTo>
                  <a:pt x="607483" y="3474508"/>
                  <a:pt x="622300" y="3479800"/>
                  <a:pt x="596900" y="3517900"/>
                </a:cubicBezTo>
                <a:cubicBezTo>
                  <a:pt x="571500" y="3556000"/>
                  <a:pt x="490008" y="3600450"/>
                  <a:pt x="450850" y="3632200"/>
                </a:cubicBezTo>
                <a:cubicBezTo>
                  <a:pt x="411692" y="3663950"/>
                  <a:pt x="437092" y="3618442"/>
                  <a:pt x="361950" y="3708400"/>
                </a:cubicBezTo>
                <a:cubicBezTo>
                  <a:pt x="286808" y="3798358"/>
                  <a:pt x="143404" y="3985154"/>
                  <a:pt x="0" y="4171950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67600" y="5562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Map Source:</a:t>
            </a:r>
          </a:p>
          <a:p>
            <a:r>
              <a:rPr lang="en-US" sz="1600" b="1" dirty="0" err="1" smtClean="0">
                <a:solidFill>
                  <a:schemeClr val="bg1"/>
                </a:solidFill>
              </a:rPr>
              <a:t>FloodSAFE</a:t>
            </a:r>
            <a:r>
              <a:rPr lang="en-US" sz="1600" b="1" dirty="0" smtClean="0">
                <a:solidFill>
                  <a:schemeClr val="bg1"/>
                </a:solidFill>
              </a:rPr>
              <a:t> (2012)</a:t>
            </a:r>
          </a:p>
        </p:txBody>
      </p:sp>
      <p:sp>
        <p:nvSpPr>
          <p:cNvPr id="16" name="Up Arrow 15"/>
          <p:cNvSpPr/>
          <p:nvPr/>
        </p:nvSpPr>
        <p:spPr>
          <a:xfrm>
            <a:off x="8305800" y="1219200"/>
            <a:ext cx="457200" cy="609600"/>
          </a:xfrm>
          <a:prstGeom prst="up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</p:spPr>
        <p:txBody>
          <a:bodyPr/>
          <a:lstStyle/>
          <a:p>
            <a:pPr lvl="0">
              <a:defRPr/>
            </a:pPr>
            <a:r>
              <a:rPr lang="en-US" sz="34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MA09 - City of Sac, ARFCD: letter of intent</a:t>
            </a:r>
            <a:endParaRPr lang="en-US" sz="3400" cap="all" dirty="0"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91600" cy="5181600"/>
          </a:xfrm>
        </p:spPr>
        <p:txBody>
          <a:bodyPr/>
          <a:lstStyle/>
          <a:p>
            <a:pPr marL="288925" indent="-231775"/>
            <a:r>
              <a:rPr lang="en-US" sz="2600" dirty="0" smtClean="0">
                <a:solidFill>
                  <a:srgbClr val="FFFF00"/>
                </a:solidFill>
              </a:rPr>
              <a:t>LMA Roles</a:t>
            </a:r>
          </a:p>
          <a:p>
            <a:pPr marL="679831" lvl="1" indent="-231775"/>
            <a:r>
              <a:rPr lang="en-US" dirty="0" smtClean="0">
                <a:solidFill>
                  <a:schemeClr val="tx1"/>
                </a:solidFill>
              </a:rPr>
              <a:t>City of Sacramento Department of Utilities is leading the Letter of Intent (LOI) and System-Wide Improvement Framework (SWIF) plan efforts.</a:t>
            </a:r>
          </a:p>
          <a:p>
            <a:pPr marL="679831" lvl="1" indent="-231775"/>
            <a:r>
              <a:rPr lang="en-US" dirty="0" smtClean="0">
                <a:solidFill>
                  <a:schemeClr val="tx1"/>
                </a:solidFill>
              </a:rPr>
              <a:t>ARFCD and MA 09 are the supporting partner LMAs in the levee system</a:t>
            </a:r>
          </a:p>
          <a:p>
            <a:pPr marL="288925" indent="-231775"/>
            <a:r>
              <a:rPr lang="en-US" sz="2600" dirty="0" smtClean="0">
                <a:solidFill>
                  <a:srgbClr val="FFFF00"/>
                </a:solidFill>
              </a:rPr>
              <a:t>USACE Periodic Inspection (PI) Report </a:t>
            </a:r>
          </a:p>
          <a:p>
            <a:pPr marL="679831" lvl="1" indent="-231775"/>
            <a:r>
              <a:rPr lang="en-US" dirty="0" smtClean="0">
                <a:solidFill>
                  <a:schemeClr val="tx1"/>
                </a:solidFill>
              </a:rPr>
              <a:t>Issued September 2010 as “Unacceptable – Active” in PL 84-99 Rehabilitation &amp; Inspections Program (RIP) because of the California’s Central Valley Flood System Improvement Framework (Framework).</a:t>
            </a:r>
          </a:p>
          <a:p>
            <a:pPr marL="679831" lvl="1" indent="-231775"/>
            <a:r>
              <a:rPr lang="en-US" dirty="0" smtClean="0">
                <a:solidFill>
                  <a:schemeClr val="tx1"/>
                </a:solidFill>
              </a:rPr>
              <a:t>Upon expiration of the Framework in July 2012, system became “Unacceptable – Inactive” in RIP.</a:t>
            </a:r>
          </a:p>
          <a:p>
            <a:pPr marL="288925" indent="-231775"/>
            <a:r>
              <a:rPr lang="en-US" sz="2600" dirty="0" smtClean="0">
                <a:solidFill>
                  <a:srgbClr val="FFFF00"/>
                </a:solidFill>
              </a:rPr>
              <a:t>Purpose </a:t>
            </a:r>
            <a:r>
              <a:rPr lang="en-US" sz="2600" dirty="0">
                <a:solidFill>
                  <a:srgbClr val="FFFF00"/>
                </a:solidFill>
              </a:rPr>
              <a:t>of the LOI and </a:t>
            </a:r>
            <a:r>
              <a:rPr lang="en-US" sz="2600" dirty="0" smtClean="0">
                <a:solidFill>
                  <a:srgbClr val="FFFF00"/>
                </a:solidFill>
              </a:rPr>
              <a:t>SWIF</a:t>
            </a:r>
          </a:p>
          <a:p>
            <a:pPr marL="679831" lvl="1" indent="-231775"/>
            <a:r>
              <a:rPr lang="en-US" dirty="0" smtClean="0">
                <a:solidFill>
                  <a:schemeClr val="tx1"/>
                </a:solidFill>
              </a:rPr>
              <a:t>If accepted by the USACE, the LOI will allow the levee system to regain eligibility for RIP assistance for two years while LMAs develop a SWIF plan.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754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</p:spPr>
        <p:txBody>
          <a:bodyPr/>
          <a:lstStyle/>
          <a:p>
            <a:pPr lvl="0">
              <a:defRPr/>
            </a:pPr>
            <a:r>
              <a:rPr lang="en-US" sz="34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MA09 - City of Sac, ARFCD: letter of intent</a:t>
            </a:r>
            <a:endParaRPr lang="en-US" sz="3400" cap="all" dirty="0"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indent="-287338"/>
            <a:r>
              <a:rPr lang="en-US" sz="2800" dirty="0" smtClean="0">
                <a:solidFill>
                  <a:srgbClr val="FFFF00"/>
                </a:solidFill>
              </a:rPr>
              <a:t>Staff Recommendation </a:t>
            </a:r>
          </a:p>
          <a:p>
            <a:pPr marL="344488" lvl="1" indent="-287338">
              <a:spcBef>
                <a:spcPts val="800"/>
              </a:spcBef>
            </a:pPr>
            <a:r>
              <a:rPr lang="en-US" dirty="0" smtClean="0">
                <a:solidFill>
                  <a:schemeClr val="tx1"/>
                </a:solidFill>
              </a:rPr>
              <a:t>Staff has reviewed the LOI submitted by the City of Sacramento Utilities Department and finds that it adequately addresses the USACE’s six requirements for submitting a LOI for a SWIF; therefore </a:t>
            </a:r>
          </a:p>
          <a:p>
            <a:pPr marL="344488" lvl="1" indent="-287338">
              <a:spcBef>
                <a:spcPts val="800"/>
              </a:spcBef>
            </a:pPr>
            <a:r>
              <a:rPr lang="en-US" dirty="0" smtClean="0">
                <a:solidFill>
                  <a:schemeClr val="tx1"/>
                </a:solidFill>
              </a:rPr>
              <a:t>Staff recommends that the CVFPB authorize the Executive Officer to finalize a letter of transmittal to the USACE  and forward it with the signed LOI to the USACE</a:t>
            </a:r>
          </a:p>
          <a:p>
            <a:pPr marL="891540" lvl="2" indent="-514350">
              <a:spcBef>
                <a:spcPts val="800"/>
              </a:spcBef>
            </a:pPr>
            <a:r>
              <a:rPr lang="en-US" dirty="0" smtClean="0"/>
              <a:t>September 9, 2013 – City of Sacramento Utilities Department submitted signed LOI to CVFPB for transmittal to USACE.</a:t>
            </a:r>
          </a:p>
          <a:p>
            <a:pPr marL="891540" lvl="2" indent="-514350">
              <a:spcBef>
                <a:spcPts val="800"/>
              </a:spcBef>
            </a:pPr>
            <a:r>
              <a:rPr lang="en-US" dirty="0" smtClean="0"/>
              <a:t>September 13, 2013 – American River Flood Control District submitted a letter of support for the LOI for a SWIF plan.</a:t>
            </a:r>
          </a:p>
          <a:p>
            <a:pPr marL="891540" lvl="2" indent="-514350">
              <a:spcBef>
                <a:spcPts val="800"/>
              </a:spcBef>
            </a:pPr>
            <a:r>
              <a:rPr lang="en-US" dirty="0" smtClean="0"/>
              <a:t>September 18, 2013 – DWR Flood Maintenance Office submitted a letter of support for the LOI for a SWIF plan.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070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7620000" cy="792162"/>
          </a:xfrm>
        </p:spPr>
        <p:txBody>
          <a:bodyPr/>
          <a:lstStyle/>
          <a:p>
            <a:pPr lvl="0">
              <a:defRPr/>
            </a:pPr>
            <a:r>
              <a:rPr lang="en-US" sz="3400" cap="all" dirty="0" smtClean="0"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MA09 - City of Sac, ARFCD: letter of intent</a:t>
            </a:r>
            <a:endParaRPr lang="en-US" sz="3400" cap="all" dirty="0"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0" algn="ctr"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57150" indent="0" algn="ctr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marL="57150" indent="0" algn="ctr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LMAs</a:t>
            </a:r>
          </a:p>
          <a:p>
            <a:pPr marL="57150" lvl="1" indent="0" algn="ctr">
              <a:buClr>
                <a:srgbClr val="FFFF00"/>
              </a:buClr>
              <a:buNone/>
            </a:pPr>
            <a:r>
              <a:rPr lang="en-US" sz="2200" dirty="0" smtClean="0">
                <a:solidFill>
                  <a:srgbClr val="FFFF00"/>
                </a:solidFill>
              </a:rPr>
              <a:t>Bill </a:t>
            </a:r>
            <a:r>
              <a:rPr lang="en-US" sz="2200" dirty="0" smtClean="0">
                <a:solidFill>
                  <a:srgbClr val="FFFF00"/>
                </a:solidFill>
              </a:rPr>
              <a:t>Busath, City of Sacramento</a:t>
            </a:r>
          </a:p>
          <a:p>
            <a:pPr marL="57150" lvl="1" indent="0" algn="ctr">
              <a:buClr>
                <a:srgbClr val="FFFF00"/>
              </a:buClr>
              <a:buNone/>
            </a:pPr>
            <a:r>
              <a:rPr lang="en-US" sz="2200" dirty="0" smtClean="0">
                <a:solidFill>
                  <a:srgbClr val="FFFF00"/>
                </a:solidFill>
              </a:rPr>
              <a:t>Tim Kerr, ARFCD</a:t>
            </a:r>
          </a:p>
          <a:p>
            <a:pPr marL="57150" lvl="1" indent="0" algn="ctr">
              <a:buClr>
                <a:srgbClr val="FFFF00"/>
              </a:buClr>
              <a:buNone/>
            </a:pPr>
            <a:r>
              <a:rPr lang="en-US" sz="2200" dirty="0" smtClean="0">
                <a:solidFill>
                  <a:srgbClr val="FFFF00"/>
                </a:solidFill>
              </a:rPr>
              <a:t>Mark List, MA 09</a:t>
            </a:r>
          </a:p>
          <a:p>
            <a:pPr marL="57150" lvl="1" indent="0" algn="ctr">
              <a:buClr>
                <a:srgbClr val="FFFF00"/>
              </a:buClr>
              <a:buNone/>
            </a:pPr>
            <a:endParaRPr lang="en-US" sz="2200" dirty="0" smtClean="0">
              <a:solidFill>
                <a:srgbClr val="FFFF00"/>
              </a:solidFill>
            </a:endParaRPr>
          </a:p>
          <a:p>
            <a:pPr marL="57150" lvl="1" indent="0" algn="ctr">
              <a:buClr>
                <a:srgbClr val="FFFF00"/>
              </a:buClr>
              <a:buNone/>
            </a:pPr>
            <a:r>
              <a:rPr lang="en-US" sz="2200" dirty="0" smtClean="0">
                <a:solidFill>
                  <a:srgbClr val="FFFF00"/>
                </a:solidFill>
              </a:rPr>
              <a:t>Brigid Briskin, USACE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1FB2E3-2BB6-40B9-8235-D524E987E6E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238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00"/>
      </a:hlink>
      <a:folHlink>
        <a:srgbClr val="DDDDDD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20830</TotalTime>
  <Words>773</Words>
  <Application>Microsoft Office PowerPoint</Application>
  <PresentationFormat>On-screen Show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AGENDA ITEM NO. 7A: Letter of intent to develop and implement  a system-wide improvement framework plan for the MA-09 – City of Sacramento, American River left bank levee system   ALISON TANG Enforcement Section SEPTEMBER 27, 2013</vt:lpstr>
      <vt:lpstr>MA09 - City of Sac, ARFCD: letter of intent</vt:lpstr>
      <vt:lpstr>MA09 - City of Sac, ARFCD: letter of intent</vt:lpstr>
      <vt:lpstr>MA09 - City of Sac, ARFCD: letter of intent</vt:lpstr>
      <vt:lpstr>MA09 - City of Sac, ARFCD: letter of intent</vt:lpstr>
      <vt:lpstr>MA09 - City of Sac, ARFCD: letter of intent</vt:lpstr>
      <vt:lpstr>MA09 - City of Sac, ARFCD: letter of intent</vt:lpstr>
      <vt:lpstr>MA09 - City of Sac, ARFCD: letter of intent</vt:lpstr>
      <vt:lpstr>MA09 - City of Sac, ARFCD: letter of intent</vt:lpstr>
      <vt:lpstr>MA09 - City of Sac, ARFCD: letter of intent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nmoricz</dc:creator>
  <cp:lastModifiedBy>atang</cp:lastModifiedBy>
  <cp:revision>1130</cp:revision>
  <dcterms:created xsi:type="dcterms:W3CDTF">2010-03-04T17:56:25Z</dcterms:created>
  <dcterms:modified xsi:type="dcterms:W3CDTF">2013-09-25T21:28:49Z</dcterms:modified>
</cp:coreProperties>
</file>