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notesMasterIdLst>
    <p:notesMasterId r:id="rId17"/>
  </p:notesMasterIdLst>
  <p:handoutMasterIdLst>
    <p:handoutMasterId r:id="rId18"/>
  </p:handoutMasterIdLst>
  <p:sldIdLst>
    <p:sldId id="830" r:id="rId6"/>
    <p:sldId id="1078" r:id="rId7"/>
    <p:sldId id="1083" r:id="rId8"/>
    <p:sldId id="1084" r:id="rId9"/>
    <p:sldId id="1079" r:id="rId10"/>
    <p:sldId id="1073" r:id="rId11"/>
    <p:sldId id="1080" r:id="rId12"/>
    <p:sldId id="1077" r:id="rId13"/>
    <p:sldId id="1082" r:id="rId14"/>
    <p:sldId id="1081" r:id="rId15"/>
    <p:sldId id="1071"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3864A"/>
    <a:srgbClr val="869C56"/>
    <a:srgbClr val="3E6648"/>
    <a:srgbClr val="B8E8E6"/>
    <a:srgbClr val="65A371"/>
    <a:srgbClr val="F1D299"/>
    <a:srgbClr val="FFD347"/>
    <a:srgbClr val="FFFFFF"/>
    <a:srgbClr val="FFE4A7"/>
    <a:srgbClr val="FFDB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45" autoAdjust="0"/>
    <p:restoredTop sz="86092" autoAdjust="0"/>
  </p:normalViewPr>
  <p:slideViewPr>
    <p:cSldViewPr snapToGrid="0">
      <p:cViewPr>
        <p:scale>
          <a:sx n="60" d="100"/>
          <a:sy n="60" d="100"/>
        </p:scale>
        <p:origin x="-516" y="-90"/>
      </p:cViewPr>
      <p:guideLst>
        <p:guide orient="horz" pos="3714"/>
        <p:guide pos="5064"/>
      </p:guideLst>
    </p:cSldViewPr>
  </p:slideViewPr>
  <p:outlineViewPr>
    <p:cViewPr>
      <p:scale>
        <a:sx n="33" d="100"/>
        <a:sy n="33" d="100"/>
      </p:scale>
      <p:origin x="0" y="3216"/>
    </p:cViewPr>
  </p:outlineViewPr>
  <p:notesTextViewPr>
    <p:cViewPr>
      <p:scale>
        <a:sx n="100" d="100"/>
        <a:sy n="100" d="100"/>
      </p:scale>
      <p:origin x="0" y="3012"/>
    </p:cViewPr>
  </p:notesTextViewPr>
  <p:sorterViewPr>
    <p:cViewPr>
      <p:scale>
        <a:sx n="70" d="100"/>
        <a:sy n="70" d="100"/>
      </p:scale>
      <p:origin x="0" y="0"/>
    </p:cViewPr>
  </p:sorterViewPr>
  <p:notesViewPr>
    <p:cSldViewPr snapToGrid="0">
      <p:cViewPr varScale="1">
        <p:scale>
          <a:sx n="82" d="100"/>
          <a:sy n="82" d="100"/>
        </p:scale>
        <p:origin x="-309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4143595" y="8"/>
            <a:ext cx="3169919" cy="480389"/>
          </a:xfrm>
          <a:prstGeom prst="rect">
            <a:avLst/>
          </a:prstGeom>
          <a:noFill/>
          <a:ln w="9525">
            <a:noFill/>
            <a:miter lim="800000"/>
            <a:headEnd/>
            <a:tailEnd/>
          </a:ln>
        </p:spPr>
        <p:txBody>
          <a:bodyPr vert="horz" wrap="square" lIns="94869" tIns="47436" rIns="94869" bIns="47436" numCol="1" anchor="t" anchorCtr="0" compatLnSpc="1">
            <a:prstTxWarp prst="textNoShape">
              <a:avLst/>
            </a:prstTxWarp>
          </a:bodyPr>
          <a:lstStyle>
            <a:lvl1pPr algn="r" defTabSz="911833">
              <a:defRPr sz="1300"/>
            </a:lvl1pPr>
          </a:lstStyle>
          <a:p>
            <a:pPr>
              <a:defRPr/>
            </a:pPr>
            <a:r>
              <a:rPr lang="en-US" sz="1200" i="1" dirty="0">
                <a:solidFill>
                  <a:srgbClr val="3E6648"/>
                </a:solidFill>
                <a:latin typeface="+mn-lt"/>
              </a:rPr>
              <a:t>January 13, 2012</a:t>
            </a:r>
          </a:p>
        </p:txBody>
      </p:sp>
      <p:sp>
        <p:nvSpPr>
          <p:cNvPr id="68612" name="Rectangle 4"/>
          <p:cNvSpPr>
            <a:spLocks noGrp="1" noChangeArrowheads="1"/>
          </p:cNvSpPr>
          <p:nvPr>
            <p:ph type="ftr" sz="quarter" idx="2"/>
          </p:nvPr>
        </p:nvSpPr>
        <p:spPr bwMode="auto">
          <a:xfrm>
            <a:off x="10" y="9119184"/>
            <a:ext cx="3169919" cy="480389"/>
          </a:xfrm>
          <a:prstGeom prst="rect">
            <a:avLst/>
          </a:prstGeom>
          <a:noFill/>
          <a:ln w="9525">
            <a:noFill/>
            <a:miter lim="800000"/>
            <a:headEnd/>
            <a:tailEnd/>
          </a:ln>
        </p:spPr>
        <p:txBody>
          <a:bodyPr vert="horz" wrap="square" lIns="94869" tIns="47436" rIns="94869" bIns="47436" numCol="1" anchor="b" anchorCtr="0" compatLnSpc="1">
            <a:prstTxWarp prst="textNoShape">
              <a:avLst/>
            </a:prstTxWarp>
          </a:bodyPr>
          <a:lstStyle>
            <a:lvl1pPr defTabSz="911833">
              <a:defRPr sz="1300"/>
            </a:lvl1pPr>
          </a:lstStyle>
          <a:p>
            <a:pPr>
              <a:defRPr/>
            </a:pPr>
            <a:r>
              <a:rPr lang="en-US" sz="1200" i="1" dirty="0">
                <a:solidFill>
                  <a:srgbClr val="3E6648"/>
                </a:solidFill>
                <a:latin typeface="+mn-lt"/>
              </a:rPr>
              <a:t>2012 Central Valley Flood Protection Plan</a:t>
            </a:r>
          </a:p>
        </p:txBody>
      </p:sp>
      <p:sp>
        <p:nvSpPr>
          <p:cNvPr id="68613" name="Rectangle 5"/>
          <p:cNvSpPr>
            <a:spLocks noGrp="1" noChangeArrowheads="1"/>
          </p:cNvSpPr>
          <p:nvPr>
            <p:ph type="sldNum" sz="quarter" idx="3"/>
          </p:nvPr>
        </p:nvSpPr>
        <p:spPr bwMode="auto">
          <a:xfrm>
            <a:off x="4143595" y="9119184"/>
            <a:ext cx="3169919" cy="480389"/>
          </a:xfrm>
          <a:prstGeom prst="rect">
            <a:avLst/>
          </a:prstGeom>
          <a:noFill/>
          <a:ln w="9525">
            <a:noFill/>
            <a:miter lim="800000"/>
            <a:headEnd/>
            <a:tailEnd/>
          </a:ln>
        </p:spPr>
        <p:txBody>
          <a:bodyPr vert="horz" wrap="square" lIns="94869" tIns="47436" rIns="94869" bIns="47436" numCol="1" anchor="b" anchorCtr="0" compatLnSpc="1">
            <a:prstTxWarp prst="textNoShape">
              <a:avLst/>
            </a:prstTxWarp>
          </a:bodyPr>
          <a:lstStyle>
            <a:lvl1pPr algn="r" defTabSz="911833">
              <a:defRPr sz="1300"/>
            </a:lvl1pPr>
          </a:lstStyle>
          <a:p>
            <a:pPr>
              <a:defRPr/>
            </a:pPr>
            <a:fld id="{59A3DCCF-F14A-4CC3-9C45-2B7E8A0E313A}" type="slidenum">
              <a:rPr lang="en-US" sz="1200" i="1">
                <a:solidFill>
                  <a:srgbClr val="3E6648"/>
                </a:solidFill>
                <a:latin typeface="+mn-lt"/>
              </a:rPr>
              <a:pPr>
                <a:defRPr/>
              </a:pPr>
              <a:t>‹#›</a:t>
            </a:fld>
            <a:endParaRPr lang="en-US" sz="12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a14="http://schemas.microsoft.com/office/drawing/2010/main" xmlns="" val="0"/>
              </a:ext>
            </a:extLst>
          </a:blip>
          <a:stretch>
            <a:fillRect/>
          </a:stretch>
        </p:blipFill>
        <p:spPr>
          <a:xfrm>
            <a:off x="122708" y="83365"/>
            <a:ext cx="1457328" cy="326256"/>
          </a:xfrm>
          <a:prstGeom prst="rect">
            <a:avLst/>
          </a:prstGeom>
          <a:noFill/>
          <a:ln w="9525">
            <a:noFill/>
            <a:miter lim="800000"/>
            <a:headEnd/>
            <a:tailEnd/>
          </a:ln>
        </p:spPr>
      </p:pic>
    </p:spTree>
    <p:extLst>
      <p:ext uri="{BB962C8B-B14F-4D97-AF65-F5344CB8AC3E}">
        <p14:creationId xmlns:p14="http://schemas.microsoft.com/office/powerpoint/2010/main" xmlns="" val="24712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0" y="8"/>
            <a:ext cx="3169919" cy="480389"/>
          </a:xfrm>
          <a:prstGeom prst="rect">
            <a:avLst/>
          </a:prstGeom>
          <a:noFill/>
          <a:ln w="9525">
            <a:noFill/>
            <a:miter lim="800000"/>
            <a:headEnd/>
            <a:tailEnd/>
          </a:ln>
        </p:spPr>
        <p:txBody>
          <a:bodyPr vert="horz" wrap="square" lIns="92104" tIns="46051" rIns="92104" bIns="46051" numCol="1" anchor="t" anchorCtr="0" compatLnSpc="1">
            <a:prstTxWarp prst="textNoShape">
              <a:avLst/>
            </a:prstTxWarp>
          </a:bodyPr>
          <a:lstStyle>
            <a:lvl1pPr defTabSz="918464">
              <a:defRPr sz="1300"/>
            </a:lvl1pPr>
          </a:lstStyle>
          <a:p>
            <a:pPr>
              <a:defRPr/>
            </a:pPr>
            <a:endParaRPr lang="en-US" dirty="0"/>
          </a:p>
        </p:txBody>
      </p:sp>
      <p:sp>
        <p:nvSpPr>
          <p:cNvPr id="14339" name="Rectangle 3"/>
          <p:cNvSpPr>
            <a:spLocks noGrp="1" noChangeArrowheads="1"/>
          </p:cNvSpPr>
          <p:nvPr>
            <p:ph type="dt" idx="1"/>
          </p:nvPr>
        </p:nvSpPr>
        <p:spPr bwMode="auto">
          <a:xfrm>
            <a:off x="4143595" y="8"/>
            <a:ext cx="3169919" cy="480389"/>
          </a:xfrm>
          <a:prstGeom prst="rect">
            <a:avLst/>
          </a:prstGeom>
          <a:noFill/>
          <a:ln w="9525">
            <a:noFill/>
            <a:miter lim="800000"/>
            <a:headEnd/>
            <a:tailEnd/>
          </a:ln>
        </p:spPr>
        <p:txBody>
          <a:bodyPr vert="horz" wrap="square" lIns="92104" tIns="46051" rIns="92104" bIns="46051" numCol="1" anchor="t" anchorCtr="0" compatLnSpc="1">
            <a:prstTxWarp prst="textNoShape">
              <a:avLst/>
            </a:prstTxWarp>
          </a:bodyPr>
          <a:lstStyle>
            <a:lvl1pPr algn="r" defTabSz="918464">
              <a:defRPr sz="1300"/>
            </a:lvl1pPr>
          </a:lstStyle>
          <a:p>
            <a:pPr>
              <a:defRPr/>
            </a:pPr>
            <a:fld id="{6ADAC922-EDB8-47E6-BDD2-3D7D6C646E2C}" type="datetimeFigureOut">
              <a:rPr lang="en-US"/>
              <a:pPr>
                <a:defRPr/>
              </a:pPr>
              <a:t>10/25/2013</a:t>
            </a:fld>
            <a:endParaRPr lang="en-US" dirty="0"/>
          </a:p>
        </p:txBody>
      </p:sp>
      <p:sp>
        <p:nvSpPr>
          <p:cNvPr id="9220"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1520" y="4559593"/>
            <a:ext cx="5852160" cy="4321850"/>
          </a:xfrm>
          <a:prstGeom prst="rect">
            <a:avLst/>
          </a:prstGeom>
          <a:noFill/>
          <a:ln w="9525">
            <a:noFill/>
            <a:miter lim="800000"/>
            <a:headEnd/>
            <a:tailEnd/>
          </a:ln>
        </p:spPr>
        <p:txBody>
          <a:bodyPr vert="horz" wrap="square" lIns="92104" tIns="46051" rIns="92104" bIns="4605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0" y="9119184"/>
            <a:ext cx="3169919" cy="480389"/>
          </a:xfrm>
          <a:prstGeom prst="rect">
            <a:avLst/>
          </a:prstGeom>
          <a:noFill/>
          <a:ln w="9525">
            <a:noFill/>
            <a:miter lim="800000"/>
            <a:headEnd/>
            <a:tailEnd/>
          </a:ln>
        </p:spPr>
        <p:txBody>
          <a:bodyPr vert="horz" wrap="square" lIns="92104" tIns="46051" rIns="92104" bIns="46051" numCol="1" anchor="b" anchorCtr="0" compatLnSpc="1">
            <a:prstTxWarp prst="textNoShape">
              <a:avLst/>
            </a:prstTxWarp>
          </a:bodyPr>
          <a:lstStyle>
            <a:lvl1pPr defTabSz="918464">
              <a:defRPr sz="1300"/>
            </a:lvl1pPr>
          </a:lstStyle>
          <a:p>
            <a:pPr>
              <a:defRPr/>
            </a:pPr>
            <a:endParaRPr lang="en-US" dirty="0"/>
          </a:p>
        </p:txBody>
      </p:sp>
      <p:sp>
        <p:nvSpPr>
          <p:cNvPr id="14343" name="Rectangle 7"/>
          <p:cNvSpPr>
            <a:spLocks noGrp="1" noChangeArrowheads="1"/>
          </p:cNvSpPr>
          <p:nvPr>
            <p:ph type="sldNum" sz="quarter" idx="5"/>
          </p:nvPr>
        </p:nvSpPr>
        <p:spPr bwMode="auto">
          <a:xfrm>
            <a:off x="4143595" y="9119184"/>
            <a:ext cx="3169919" cy="480389"/>
          </a:xfrm>
          <a:prstGeom prst="rect">
            <a:avLst/>
          </a:prstGeom>
          <a:noFill/>
          <a:ln w="9525">
            <a:noFill/>
            <a:miter lim="800000"/>
            <a:headEnd/>
            <a:tailEnd/>
          </a:ln>
        </p:spPr>
        <p:txBody>
          <a:bodyPr vert="horz" wrap="square" lIns="92104" tIns="46051" rIns="92104" bIns="46051" numCol="1" anchor="b" anchorCtr="0" compatLnSpc="1">
            <a:prstTxWarp prst="textNoShape">
              <a:avLst/>
            </a:prstTxWarp>
          </a:bodyPr>
          <a:lstStyle>
            <a:lvl1pPr algn="r" defTabSz="918464">
              <a:defRPr sz="13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xmlns="" val="374023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ema.gov/national-flood-insurance-program/community-rating-syste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ema.gov/national-flood-insurance-program/community-rating-syste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Calibri" pitchFamily="34" charset="0"/>
                <a:ea typeface="+mn-ea"/>
                <a:cs typeface="+mn-cs"/>
              </a:rPr>
              <a:t>Core team</a:t>
            </a:r>
            <a:r>
              <a:rPr lang="en-US" sz="1200" kern="1200" dirty="0" smtClean="0">
                <a:solidFill>
                  <a:schemeClr val="tx1"/>
                </a:solidFill>
                <a:latin typeface="Calibri" pitchFamily="34" charset="0"/>
                <a:ea typeface="+mn-ea"/>
                <a:cs typeface="+mn-cs"/>
              </a:rPr>
              <a:t>: 7-10 individuals from DWR and USACE</a:t>
            </a:r>
          </a:p>
          <a:p>
            <a:endParaRPr lang="en-US" sz="1200"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Larger Interested Agency Call: </a:t>
            </a:r>
            <a:r>
              <a:rPr lang="en-US" sz="1200" kern="1200" dirty="0" smtClean="0">
                <a:solidFill>
                  <a:schemeClr val="tx1"/>
                </a:solidFill>
                <a:latin typeface="Calibri" pitchFamily="34" charset="0"/>
                <a:ea typeface="+mn-ea"/>
                <a:cs typeface="+mn-cs"/>
              </a:rPr>
              <a:t>Over 75 contacts added to the list for a monthly call (see list below)</a:t>
            </a:r>
          </a:p>
          <a:p>
            <a:endParaRPr lang="en-US" sz="1200"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Events</a:t>
            </a:r>
            <a:r>
              <a:rPr lang="en-US" sz="1200" b="1" kern="1200" baseline="0" dirty="0" smtClean="0">
                <a:solidFill>
                  <a:schemeClr val="tx1"/>
                </a:solidFill>
                <a:latin typeface="Calibri" pitchFamily="34" charset="0"/>
                <a:ea typeface="+mn-ea"/>
                <a:cs typeface="+mn-cs"/>
              </a:rPr>
              <a:t> and activities during </a:t>
            </a:r>
            <a:r>
              <a:rPr lang="en-US" sz="1200" b="1" kern="1200" dirty="0" smtClean="0">
                <a:solidFill>
                  <a:schemeClr val="tx1"/>
                </a:solidFill>
                <a:latin typeface="Calibri" pitchFamily="34" charset="0"/>
                <a:ea typeface="+mn-ea"/>
                <a:cs typeface="+mn-cs"/>
              </a:rPr>
              <a:t>2013 </a:t>
            </a:r>
            <a:r>
              <a:rPr lang="en-US" sz="1200" b="1" kern="1200" baseline="0" dirty="0" smtClean="0">
                <a:solidFill>
                  <a:schemeClr val="tx1"/>
                </a:solidFill>
                <a:latin typeface="Calibri" pitchFamily="34" charset="0"/>
                <a:ea typeface="+mn-ea"/>
                <a:cs typeface="+mn-cs"/>
              </a:rPr>
              <a:t> CFPW</a:t>
            </a:r>
          </a:p>
          <a:p>
            <a:r>
              <a:rPr lang="en-US" sz="1200" b="1" kern="1200" dirty="0" smtClean="0">
                <a:solidFill>
                  <a:schemeClr val="tx1"/>
                </a:solidFill>
                <a:latin typeface="Calibri" pitchFamily="34" charset="0"/>
                <a:ea typeface="+mn-ea"/>
                <a:cs typeface="+mn-cs"/>
              </a:rPr>
              <a:t>Public:</a:t>
            </a:r>
          </a:p>
          <a:p>
            <a:pPr>
              <a:buFont typeface="Arial" pitchFamily="34" charset="0"/>
              <a:buChar char="•"/>
            </a:pPr>
            <a:r>
              <a:rPr lang="en-US" sz="1200" kern="1200" dirty="0" smtClean="0">
                <a:solidFill>
                  <a:schemeClr val="tx1"/>
                </a:solidFill>
                <a:latin typeface="Calibri" pitchFamily="34" charset="0"/>
                <a:ea typeface="+mn-ea"/>
                <a:cs typeface="+mn-cs"/>
              </a:rPr>
              <a:t>Booths at preparedness fairs and a hazard expo;</a:t>
            </a:r>
            <a:r>
              <a:rPr lang="en-US" sz="1200" kern="1200" baseline="0" dirty="0" smtClean="0">
                <a:solidFill>
                  <a:schemeClr val="tx1"/>
                </a:solidFill>
                <a:latin typeface="Calibri" pitchFamily="34" charset="0"/>
                <a:ea typeface="+mn-ea"/>
                <a:cs typeface="+mn-cs"/>
              </a:rPr>
              <a:t> also how to put together a disaster kit</a:t>
            </a:r>
            <a:endParaRPr lang="en-US" sz="1200" kern="1200" dirty="0" smtClean="0">
              <a:solidFill>
                <a:schemeClr val="tx1"/>
              </a:solidFill>
              <a:latin typeface="Calibri" pitchFamily="34" charset="0"/>
              <a:ea typeface="+mn-ea"/>
              <a:cs typeface="+mn-cs"/>
            </a:endParaRPr>
          </a:p>
          <a:p>
            <a:pPr>
              <a:buFont typeface="Arial" pitchFamily="34" charset="0"/>
              <a:buChar char="•"/>
            </a:pPr>
            <a:r>
              <a:rPr lang="en-US" sz="1200" kern="1200" dirty="0" smtClean="0">
                <a:solidFill>
                  <a:schemeClr val="tx1"/>
                </a:solidFill>
                <a:latin typeface="Calibri" pitchFamily="34" charset="0"/>
                <a:ea typeface="+mn-ea"/>
                <a:cs typeface="+mn-cs"/>
              </a:rPr>
              <a:t>Sand</a:t>
            </a:r>
            <a:r>
              <a:rPr lang="en-US" sz="1200" kern="1200" baseline="0" dirty="0" smtClean="0">
                <a:solidFill>
                  <a:schemeClr val="tx1"/>
                </a:solidFill>
                <a:latin typeface="Calibri" pitchFamily="34" charset="0"/>
                <a:ea typeface="+mn-ea"/>
                <a:cs typeface="+mn-cs"/>
              </a:rPr>
              <a:t> bag and f</a:t>
            </a:r>
            <a:r>
              <a:rPr lang="en-US" sz="1200" kern="1200" dirty="0" smtClean="0">
                <a:solidFill>
                  <a:schemeClr val="tx1"/>
                </a:solidFill>
                <a:latin typeface="Calibri" pitchFamily="34" charset="0"/>
                <a:ea typeface="+mn-ea"/>
                <a:cs typeface="+mn-cs"/>
              </a:rPr>
              <a:t>lood fight training (San Joaquin County, RD 2085)</a:t>
            </a:r>
          </a:p>
          <a:p>
            <a:pPr>
              <a:buFont typeface="Arial" pitchFamily="34" charset="0"/>
              <a:buChar char="•"/>
            </a:pPr>
            <a:r>
              <a:rPr lang="en-US" sz="1200" kern="1200" dirty="0" smtClean="0">
                <a:solidFill>
                  <a:schemeClr val="tx1"/>
                </a:solidFill>
                <a:latin typeface="Calibri" pitchFamily="34" charset="0"/>
                <a:ea typeface="+mn-ea"/>
                <a:cs typeface="+mn-cs"/>
              </a:rPr>
              <a:t>“Flood Retrospective” event in Yuba City with speakers, displays, and</a:t>
            </a:r>
            <a:r>
              <a:rPr lang="en-US" sz="1200" kern="1200" baseline="0" dirty="0" smtClean="0">
                <a:solidFill>
                  <a:schemeClr val="tx1"/>
                </a:solidFill>
                <a:latin typeface="Calibri" pitchFamily="34" charset="0"/>
                <a:ea typeface="+mn-ea"/>
                <a:cs typeface="+mn-cs"/>
              </a:rPr>
              <a:t> videos. SBFCA and </a:t>
            </a:r>
            <a:r>
              <a:rPr lang="en-US" sz="1200" kern="1200" baseline="0" dirty="0" err="1" smtClean="0">
                <a:solidFill>
                  <a:schemeClr val="tx1"/>
                </a:solidFill>
                <a:latin typeface="Calibri" pitchFamily="34" charset="0"/>
                <a:ea typeface="+mn-ea"/>
                <a:cs typeface="+mn-cs"/>
              </a:rPr>
              <a:t>Trilia</a:t>
            </a:r>
            <a:r>
              <a:rPr lang="en-US" sz="1200" kern="1200" baseline="0" dirty="0" smtClean="0">
                <a:solidFill>
                  <a:schemeClr val="tx1"/>
                </a:solidFill>
                <a:latin typeface="Calibri" pitchFamily="34" charset="0"/>
                <a:ea typeface="+mn-ea"/>
                <a:cs typeface="+mn-cs"/>
              </a:rPr>
              <a:t> participating (</a:t>
            </a:r>
            <a:r>
              <a:rPr lang="en-US" sz="1200" kern="1200" baseline="0" dirty="0" err="1" smtClean="0">
                <a:solidFill>
                  <a:schemeClr val="tx1"/>
                </a:solidFill>
                <a:latin typeface="Calibri" pitchFamily="34" charset="0"/>
                <a:ea typeface="+mn-ea"/>
                <a:cs typeface="+mn-cs"/>
              </a:rPr>
              <a:t>Cait’s</a:t>
            </a:r>
            <a:r>
              <a:rPr lang="en-US" sz="1200" kern="1200" baseline="0" dirty="0" smtClean="0">
                <a:solidFill>
                  <a:schemeClr val="tx1"/>
                </a:solidFill>
                <a:latin typeface="Calibri" pitchFamily="34" charset="0"/>
                <a:ea typeface="+mn-ea"/>
                <a:cs typeface="+mn-cs"/>
              </a:rPr>
              <a:t> going up)</a:t>
            </a:r>
          </a:p>
          <a:p>
            <a:pPr>
              <a:buFont typeface="Arial" pitchFamily="34" charset="0"/>
              <a:buChar char="•"/>
            </a:pPr>
            <a:r>
              <a:rPr lang="en-US" sz="1200" kern="1200" baseline="0" dirty="0" smtClean="0">
                <a:solidFill>
                  <a:schemeClr val="tx1"/>
                </a:solidFill>
                <a:latin typeface="Calibri" pitchFamily="34" charset="0"/>
                <a:ea typeface="+mn-ea"/>
                <a:cs typeface="+mn-cs"/>
              </a:rPr>
              <a:t>High Water Mark Initiative event at Garcia Bend Park (Pocket): Darryl Fong (host), FEMA, USACE, DWR, City of Roseville and Sacramento</a:t>
            </a:r>
          </a:p>
          <a:p>
            <a:pPr>
              <a:buFont typeface="Arial" pitchFamily="34" charset="0"/>
              <a:buChar char="•"/>
            </a:pPr>
            <a:r>
              <a:rPr lang="en-US" sz="1200" kern="1200" baseline="0" dirty="0" smtClean="0">
                <a:solidFill>
                  <a:schemeClr val="tx1"/>
                </a:solidFill>
                <a:latin typeface="Calibri" pitchFamily="34" charset="0"/>
                <a:ea typeface="+mn-ea"/>
                <a:cs typeface="+mn-cs"/>
              </a:rPr>
              <a:t>Press conferences/media events</a:t>
            </a:r>
          </a:p>
          <a:p>
            <a:pPr>
              <a:buFont typeface="Arial" pitchFamily="34" charset="0"/>
              <a:buChar char="•"/>
            </a:pPr>
            <a:r>
              <a:rPr lang="en-US" sz="1200" kern="1200" baseline="0" dirty="0" smtClean="0">
                <a:solidFill>
                  <a:schemeClr val="tx1"/>
                </a:solidFill>
                <a:latin typeface="Calibri" pitchFamily="34" charset="0"/>
                <a:ea typeface="+mn-ea"/>
                <a:cs typeface="+mn-cs"/>
              </a:rPr>
              <a:t>Social media campaign (</a:t>
            </a:r>
            <a:r>
              <a:rPr lang="en-US" sz="1200" kern="1200" baseline="0" dirty="0" err="1" smtClean="0">
                <a:solidFill>
                  <a:schemeClr val="tx1"/>
                </a:solidFill>
                <a:latin typeface="Calibri" pitchFamily="34" charset="0"/>
                <a:ea typeface="+mn-ea"/>
                <a:cs typeface="+mn-cs"/>
              </a:rPr>
              <a:t>Facebook</a:t>
            </a:r>
            <a:r>
              <a:rPr lang="en-US" sz="1200" kern="1200" baseline="0" dirty="0" smtClean="0">
                <a:solidFill>
                  <a:schemeClr val="tx1"/>
                </a:solidFill>
                <a:latin typeface="Calibri" pitchFamily="34" charset="0"/>
                <a:ea typeface="+mn-ea"/>
                <a:cs typeface="+mn-cs"/>
              </a:rPr>
              <a:t>, Twitter, </a:t>
            </a:r>
            <a:r>
              <a:rPr lang="en-US" sz="1200" kern="1200" baseline="0" dirty="0" err="1" smtClean="0">
                <a:solidFill>
                  <a:schemeClr val="tx1"/>
                </a:solidFill>
                <a:latin typeface="Calibri" pitchFamily="34" charset="0"/>
                <a:ea typeface="+mn-ea"/>
                <a:cs typeface="+mn-cs"/>
              </a:rPr>
              <a:t>Instagram</a:t>
            </a:r>
            <a:r>
              <a:rPr lang="en-US" sz="1200" kern="1200" baseline="0" dirty="0" smtClean="0">
                <a:solidFill>
                  <a:schemeClr val="tx1"/>
                </a:solidFill>
                <a:latin typeface="Calibri" pitchFamily="34" charset="0"/>
                <a:ea typeface="+mn-ea"/>
                <a:cs typeface="+mn-cs"/>
              </a:rPr>
              <a:t>) and NOAA weather radio</a:t>
            </a:r>
          </a:p>
          <a:p>
            <a:pPr>
              <a:buFont typeface="Arial" pitchFamily="34" charset="0"/>
              <a:buChar char="•"/>
            </a:pPr>
            <a:r>
              <a:rPr lang="en-US" sz="1200" kern="1200" baseline="0" dirty="0" smtClean="0">
                <a:solidFill>
                  <a:schemeClr val="tx1"/>
                </a:solidFill>
                <a:latin typeface="Calibri" pitchFamily="34" charset="0"/>
                <a:ea typeface="+mn-ea"/>
                <a:cs typeface="+mn-cs"/>
              </a:rPr>
              <a:t>Education programs at schools in Washington Unified School District (West Sacramento), K-12</a:t>
            </a:r>
          </a:p>
          <a:p>
            <a:pPr>
              <a:buFont typeface="Arial" pitchFamily="34" charset="0"/>
              <a:buChar char="•"/>
            </a:pPr>
            <a:r>
              <a:rPr lang="en-US" sz="1200" kern="1200" baseline="0" dirty="0" smtClean="0">
                <a:solidFill>
                  <a:schemeClr val="tx1"/>
                </a:solidFill>
                <a:latin typeface="Calibri" pitchFamily="34" charset="0"/>
                <a:ea typeface="+mn-ea"/>
                <a:cs typeface="+mn-cs"/>
              </a:rPr>
              <a:t>Mailings to Delta residents (Delta Protection Commission) and website</a:t>
            </a:r>
          </a:p>
          <a:p>
            <a:pPr>
              <a:buFont typeface="Arial" pitchFamily="34" charset="0"/>
              <a:buChar char="•"/>
            </a:pPr>
            <a:r>
              <a:rPr lang="en-US" sz="1200" kern="1200" baseline="0" dirty="0" smtClean="0">
                <a:solidFill>
                  <a:schemeClr val="tx1"/>
                </a:solidFill>
                <a:latin typeface="Calibri" pitchFamily="34" charset="0"/>
                <a:ea typeface="+mn-ea"/>
                <a:cs typeface="+mn-cs"/>
              </a:rPr>
              <a:t>California Flood Preparedness Week website: hosted by DWR, updated for the week, information left up year-round</a:t>
            </a:r>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Internal</a:t>
            </a:r>
          </a:p>
          <a:p>
            <a:r>
              <a:rPr lang="en-US" sz="1200" kern="1200" dirty="0" smtClean="0">
                <a:solidFill>
                  <a:schemeClr val="tx1"/>
                </a:solidFill>
                <a:latin typeface="Calibri" pitchFamily="34" charset="0"/>
                <a:ea typeface="+mn-ea"/>
                <a:cs typeface="+mn-cs"/>
              </a:rPr>
              <a:t>Functional exercises</a:t>
            </a:r>
            <a:r>
              <a:rPr lang="en-US" sz="1200" kern="1200" baseline="0" dirty="0" smtClean="0">
                <a:solidFill>
                  <a:schemeClr val="tx1"/>
                </a:solidFill>
                <a:latin typeface="Calibri" pitchFamily="34" charset="0"/>
                <a:ea typeface="+mn-ea"/>
                <a:cs typeface="+mn-cs"/>
              </a:rPr>
              <a:t> (internal): Sacramento County + DWR; Yolo Co. + City of West Sacramento;</a:t>
            </a:r>
          </a:p>
          <a:p>
            <a:r>
              <a:rPr lang="en-US" sz="1200" kern="1200" baseline="0" dirty="0" smtClean="0">
                <a:solidFill>
                  <a:schemeClr val="tx1"/>
                </a:solidFill>
                <a:latin typeface="Calibri" pitchFamily="34" charset="0"/>
                <a:ea typeface="+mn-ea"/>
                <a:cs typeface="+mn-cs"/>
              </a:rPr>
              <a:t>“Storm Day” across all divisions in Ventura County government</a:t>
            </a:r>
          </a:p>
          <a:p>
            <a:r>
              <a:rPr lang="en-US" sz="1200" kern="1200" baseline="0" dirty="0" smtClean="0">
                <a:solidFill>
                  <a:schemeClr val="tx1"/>
                </a:solidFill>
                <a:latin typeface="Calibri" pitchFamily="34" charset="0"/>
                <a:ea typeface="+mn-ea"/>
                <a:cs typeface="+mn-cs"/>
              </a:rPr>
              <a:t>Webinars on “Communicating Flood Risk” for elected officials (put on by FEMA Region IX/</a:t>
            </a:r>
            <a:r>
              <a:rPr lang="en-US" sz="1200" kern="1200" baseline="0" dirty="0" err="1" smtClean="0">
                <a:solidFill>
                  <a:schemeClr val="tx1"/>
                </a:solidFill>
                <a:latin typeface="Calibri" pitchFamily="34" charset="0"/>
                <a:ea typeface="+mn-ea"/>
                <a:cs typeface="+mn-cs"/>
              </a:rPr>
              <a:t>FloodSMART</a:t>
            </a:r>
            <a:r>
              <a:rPr lang="en-US" sz="1200" kern="1200" baseline="0" dirty="0" smtClean="0">
                <a:solidFill>
                  <a:schemeClr val="tx1"/>
                </a:solidFill>
                <a:latin typeface="Calibri" pitchFamily="34" charset="0"/>
                <a:ea typeface="+mn-ea"/>
                <a:cs typeface="+mn-cs"/>
              </a:rPr>
              <a:t>)</a:t>
            </a:r>
          </a:p>
          <a:p>
            <a:endParaRPr lang="en-US" sz="1200" kern="1200" baseline="0" dirty="0" smtClean="0">
              <a:solidFill>
                <a:schemeClr val="tx1"/>
              </a:solidFill>
              <a:latin typeface="Calibri" pitchFamily="34" charset="0"/>
              <a:ea typeface="+mn-ea"/>
              <a:cs typeface="+mn-cs"/>
            </a:endParaRPr>
          </a:p>
          <a:p>
            <a:r>
              <a:rPr lang="en-US" sz="1200" b="1" kern="1200" baseline="0" dirty="0" smtClean="0">
                <a:solidFill>
                  <a:schemeClr val="tx1"/>
                </a:solidFill>
                <a:latin typeface="Calibri" pitchFamily="34" charset="0"/>
                <a:ea typeface="+mn-ea"/>
                <a:cs typeface="+mn-cs"/>
              </a:rPr>
              <a:t>Before CFPW</a:t>
            </a:r>
          </a:p>
          <a:p>
            <a:r>
              <a:rPr lang="en-US" sz="1200" b="1" kern="1200" baseline="0" dirty="0" smtClean="0">
                <a:solidFill>
                  <a:schemeClr val="tx1"/>
                </a:solidFill>
                <a:latin typeface="Calibri" pitchFamily="34" charset="0"/>
                <a:ea typeface="+mn-ea"/>
                <a:cs typeface="+mn-cs"/>
              </a:rPr>
              <a:t>Internal:</a:t>
            </a:r>
          </a:p>
          <a:p>
            <a:r>
              <a:rPr lang="en-US" sz="1200" kern="1200" baseline="0" dirty="0" smtClean="0">
                <a:solidFill>
                  <a:schemeClr val="tx1"/>
                </a:solidFill>
                <a:latin typeface="Calibri" pitchFamily="34" charset="0"/>
                <a:ea typeface="+mn-ea"/>
                <a:cs typeface="+mn-cs"/>
              </a:rPr>
              <a:t>Exercise on failure of New Exchequer Dam (Merced County)</a:t>
            </a:r>
          </a:p>
          <a:p>
            <a:endParaRPr lang="en-US" sz="1200" kern="1200" baseline="0" dirty="0" smtClean="0">
              <a:solidFill>
                <a:schemeClr val="tx1"/>
              </a:solidFill>
              <a:latin typeface="Calibri" pitchFamily="34" charset="0"/>
              <a:ea typeface="+mn-ea"/>
              <a:cs typeface="+mn-cs"/>
            </a:endParaRPr>
          </a:p>
          <a:p>
            <a:r>
              <a:rPr lang="en-US" sz="1200" kern="1200" baseline="0" dirty="0" smtClean="0">
                <a:solidFill>
                  <a:schemeClr val="tx1"/>
                </a:solidFill>
                <a:latin typeface="Calibri" pitchFamily="34" charset="0"/>
                <a:ea typeface="+mn-ea"/>
                <a:cs typeface="+mn-cs"/>
              </a:rPr>
              <a:t>Sandbag and flood fight training (both public and for government agencies)</a:t>
            </a:r>
          </a:p>
          <a:p>
            <a:endParaRPr lang="en-US" sz="1200" kern="1200" baseline="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Counties </a:t>
            </a:r>
          </a:p>
          <a:p>
            <a:pPr lvl="0"/>
            <a:r>
              <a:rPr lang="en-US" sz="1200" kern="1200" dirty="0" smtClean="0">
                <a:solidFill>
                  <a:schemeClr val="tx1"/>
                </a:solidFill>
                <a:latin typeface="Calibri" pitchFamily="34" charset="0"/>
                <a:ea typeface="+mn-ea"/>
                <a:cs typeface="+mn-cs"/>
              </a:rPr>
              <a:t>Alameda </a:t>
            </a:r>
          </a:p>
          <a:p>
            <a:pPr lvl="0"/>
            <a:r>
              <a:rPr lang="en-US" sz="1200" kern="1200" dirty="0" smtClean="0">
                <a:solidFill>
                  <a:schemeClr val="tx1"/>
                </a:solidFill>
                <a:latin typeface="Calibri" pitchFamily="34" charset="0"/>
                <a:ea typeface="+mn-ea"/>
                <a:cs typeface="+mn-cs"/>
              </a:rPr>
              <a:t>Colusa</a:t>
            </a:r>
          </a:p>
          <a:p>
            <a:pPr lvl="0"/>
            <a:r>
              <a:rPr lang="en-US" sz="1200" kern="1200" dirty="0" smtClean="0">
                <a:solidFill>
                  <a:schemeClr val="tx1"/>
                </a:solidFill>
                <a:latin typeface="Calibri" pitchFamily="34" charset="0"/>
                <a:ea typeface="+mn-ea"/>
                <a:cs typeface="+mn-cs"/>
              </a:rPr>
              <a:t>Contra Costa </a:t>
            </a:r>
          </a:p>
          <a:p>
            <a:pPr lvl="0"/>
            <a:r>
              <a:rPr lang="en-US" sz="1200" kern="1200" dirty="0" smtClean="0">
                <a:solidFill>
                  <a:schemeClr val="tx1"/>
                </a:solidFill>
                <a:latin typeface="Calibri" pitchFamily="34" charset="0"/>
                <a:ea typeface="+mn-ea"/>
                <a:cs typeface="+mn-cs"/>
              </a:rPr>
              <a:t>Del Norte  </a:t>
            </a:r>
          </a:p>
          <a:p>
            <a:pPr lvl="0"/>
            <a:r>
              <a:rPr lang="en-US" sz="1200" kern="1200" dirty="0" smtClean="0">
                <a:solidFill>
                  <a:schemeClr val="tx1"/>
                </a:solidFill>
                <a:latin typeface="Calibri" pitchFamily="34" charset="0"/>
                <a:ea typeface="+mn-ea"/>
                <a:cs typeface="+mn-cs"/>
              </a:rPr>
              <a:t>Fresno </a:t>
            </a:r>
          </a:p>
          <a:p>
            <a:pPr lvl="0"/>
            <a:r>
              <a:rPr lang="en-US" sz="1200" kern="1200" dirty="0" smtClean="0">
                <a:solidFill>
                  <a:schemeClr val="tx1"/>
                </a:solidFill>
                <a:latin typeface="Calibri" pitchFamily="34" charset="0"/>
                <a:ea typeface="+mn-ea"/>
                <a:cs typeface="+mn-cs"/>
              </a:rPr>
              <a:t>Humboldt  </a:t>
            </a:r>
          </a:p>
          <a:p>
            <a:pPr lvl="0"/>
            <a:r>
              <a:rPr lang="en-US" sz="1200" kern="1200" dirty="0" smtClean="0">
                <a:solidFill>
                  <a:schemeClr val="tx1"/>
                </a:solidFill>
                <a:latin typeface="Calibri" pitchFamily="34" charset="0"/>
                <a:ea typeface="+mn-ea"/>
                <a:cs typeface="+mn-cs"/>
              </a:rPr>
              <a:t>Mendocino </a:t>
            </a:r>
          </a:p>
          <a:p>
            <a:pPr lvl="0"/>
            <a:r>
              <a:rPr lang="en-US" sz="1200" kern="1200" dirty="0" smtClean="0">
                <a:solidFill>
                  <a:schemeClr val="tx1"/>
                </a:solidFill>
                <a:latin typeface="Calibri" pitchFamily="34" charset="0"/>
                <a:ea typeface="+mn-ea"/>
                <a:cs typeface="+mn-cs"/>
              </a:rPr>
              <a:t>Merced </a:t>
            </a:r>
          </a:p>
          <a:p>
            <a:pPr lvl="0"/>
            <a:r>
              <a:rPr lang="en-US" sz="1200" kern="1200" dirty="0" smtClean="0">
                <a:solidFill>
                  <a:schemeClr val="tx1"/>
                </a:solidFill>
                <a:latin typeface="Calibri" pitchFamily="34" charset="0"/>
                <a:ea typeface="+mn-ea"/>
                <a:cs typeface="+mn-cs"/>
              </a:rPr>
              <a:t>Napa </a:t>
            </a:r>
          </a:p>
          <a:p>
            <a:pPr lvl="0"/>
            <a:r>
              <a:rPr lang="en-US" sz="1200" kern="1200" dirty="0" smtClean="0">
                <a:solidFill>
                  <a:schemeClr val="tx1"/>
                </a:solidFill>
                <a:latin typeface="Calibri" pitchFamily="34" charset="0"/>
                <a:ea typeface="+mn-ea"/>
                <a:cs typeface="+mn-cs"/>
              </a:rPr>
              <a:t>Nevada</a:t>
            </a:r>
          </a:p>
          <a:p>
            <a:pPr lvl="0"/>
            <a:r>
              <a:rPr lang="en-US" sz="1200" kern="1200" dirty="0" smtClean="0">
                <a:solidFill>
                  <a:schemeClr val="tx1"/>
                </a:solidFill>
                <a:latin typeface="Calibri" pitchFamily="34" charset="0"/>
                <a:ea typeface="+mn-ea"/>
                <a:cs typeface="+mn-cs"/>
              </a:rPr>
              <a:t>Orange </a:t>
            </a:r>
          </a:p>
          <a:p>
            <a:pPr lvl="0"/>
            <a:r>
              <a:rPr lang="en-US" sz="1200" kern="1200" dirty="0" smtClean="0">
                <a:solidFill>
                  <a:schemeClr val="tx1"/>
                </a:solidFill>
                <a:latin typeface="Calibri" pitchFamily="34" charset="0"/>
                <a:ea typeface="+mn-ea"/>
                <a:cs typeface="+mn-cs"/>
              </a:rPr>
              <a:t>Sacramento </a:t>
            </a:r>
          </a:p>
          <a:p>
            <a:pPr lvl="0"/>
            <a:r>
              <a:rPr lang="en-US" sz="1200" kern="1200" dirty="0" smtClean="0">
                <a:solidFill>
                  <a:schemeClr val="tx1"/>
                </a:solidFill>
                <a:latin typeface="Calibri" pitchFamily="34" charset="0"/>
                <a:ea typeface="+mn-ea"/>
                <a:cs typeface="+mn-cs"/>
              </a:rPr>
              <a:t>San Diego </a:t>
            </a:r>
          </a:p>
          <a:p>
            <a:pPr lvl="0"/>
            <a:r>
              <a:rPr lang="en-US" sz="1200" kern="1200" dirty="0" smtClean="0">
                <a:solidFill>
                  <a:schemeClr val="tx1"/>
                </a:solidFill>
                <a:latin typeface="Calibri" pitchFamily="34" charset="0"/>
                <a:ea typeface="+mn-ea"/>
                <a:cs typeface="+mn-cs"/>
              </a:rPr>
              <a:t>San Joaquin </a:t>
            </a:r>
          </a:p>
          <a:p>
            <a:pPr lvl="0"/>
            <a:r>
              <a:rPr lang="en-US" sz="1200" kern="1200" dirty="0" smtClean="0">
                <a:solidFill>
                  <a:schemeClr val="tx1"/>
                </a:solidFill>
                <a:latin typeface="Calibri" pitchFamily="34" charset="0"/>
                <a:ea typeface="+mn-ea"/>
                <a:cs typeface="+mn-cs"/>
              </a:rPr>
              <a:t>San Mateo </a:t>
            </a:r>
          </a:p>
          <a:p>
            <a:pPr lvl="0"/>
            <a:r>
              <a:rPr lang="en-US" sz="1200" kern="1200" dirty="0" smtClean="0">
                <a:solidFill>
                  <a:schemeClr val="tx1"/>
                </a:solidFill>
                <a:latin typeface="Calibri" pitchFamily="34" charset="0"/>
                <a:ea typeface="+mn-ea"/>
                <a:cs typeface="+mn-cs"/>
              </a:rPr>
              <a:t>Sutter </a:t>
            </a:r>
          </a:p>
          <a:p>
            <a:pPr lvl="0"/>
            <a:r>
              <a:rPr lang="en-US" sz="1200" kern="1200" dirty="0" smtClean="0">
                <a:solidFill>
                  <a:schemeClr val="tx1"/>
                </a:solidFill>
                <a:latin typeface="Calibri" pitchFamily="34" charset="0"/>
                <a:ea typeface="+mn-ea"/>
                <a:cs typeface="+mn-cs"/>
              </a:rPr>
              <a:t>Tehama </a:t>
            </a:r>
          </a:p>
          <a:p>
            <a:pPr lvl="0"/>
            <a:r>
              <a:rPr lang="en-US" sz="1200" kern="1200" dirty="0" smtClean="0">
                <a:solidFill>
                  <a:schemeClr val="tx1"/>
                </a:solidFill>
                <a:latin typeface="Calibri" pitchFamily="34" charset="0"/>
                <a:ea typeface="+mn-ea"/>
                <a:cs typeface="+mn-cs"/>
              </a:rPr>
              <a:t>Ventura </a:t>
            </a:r>
          </a:p>
          <a:p>
            <a:pPr lvl="0"/>
            <a:r>
              <a:rPr lang="en-US" sz="1200" kern="1200" dirty="0" smtClean="0">
                <a:solidFill>
                  <a:schemeClr val="tx1"/>
                </a:solidFill>
                <a:latin typeface="Calibri" pitchFamily="34" charset="0"/>
                <a:ea typeface="+mn-ea"/>
                <a:cs typeface="+mn-cs"/>
              </a:rPr>
              <a:t>Yolo </a:t>
            </a:r>
          </a:p>
          <a:p>
            <a:pPr lvl="0"/>
            <a:r>
              <a:rPr lang="en-US" sz="1200" kern="1200" dirty="0" smtClean="0">
                <a:solidFill>
                  <a:schemeClr val="tx1"/>
                </a:solidFill>
                <a:latin typeface="Calibri" pitchFamily="34" charset="0"/>
                <a:ea typeface="+mn-ea"/>
                <a:cs typeface="+mn-cs"/>
              </a:rPr>
              <a:t>Yuba </a:t>
            </a:r>
          </a:p>
          <a:p>
            <a:r>
              <a:rPr lang="en-US" sz="1200" b="1" kern="1200" dirty="0" smtClean="0">
                <a:solidFill>
                  <a:schemeClr val="tx1"/>
                </a:solidFill>
                <a:latin typeface="Calibri" pitchFamily="34" charset="0"/>
                <a:ea typeface="+mn-ea"/>
                <a:cs typeface="+mn-cs"/>
              </a:rPr>
              <a:t>Cities:</a:t>
            </a:r>
          </a:p>
          <a:p>
            <a:pPr lvl="0"/>
            <a:r>
              <a:rPr lang="en-US" sz="1200" kern="1200" dirty="0" smtClean="0">
                <a:solidFill>
                  <a:schemeClr val="tx1"/>
                </a:solidFill>
                <a:latin typeface="Calibri" pitchFamily="34" charset="0"/>
                <a:ea typeface="+mn-ea"/>
                <a:cs typeface="+mn-cs"/>
              </a:rPr>
              <a:t>Atherton</a:t>
            </a:r>
          </a:p>
          <a:p>
            <a:pPr lvl="0"/>
            <a:r>
              <a:rPr lang="en-US" sz="1200" kern="1200" dirty="0" smtClean="0">
                <a:solidFill>
                  <a:schemeClr val="tx1"/>
                </a:solidFill>
                <a:latin typeface="Calibri" pitchFamily="34" charset="0"/>
                <a:ea typeface="+mn-ea"/>
                <a:cs typeface="+mn-cs"/>
              </a:rPr>
              <a:t>Chico</a:t>
            </a:r>
          </a:p>
          <a:p>
            <a:pPr lvl="0"/>
            <a:r>
              <a:rPr lang="en-US" sz="1200" kern="1200" dirty="0" smtClean="0">
                <a:solidFill>
                  <a:schemeClr val="tx1"/>
                </a:solidFill>
                <a:latin typeface="Calibri" pitchFamily="34" charset="0"/>
                <a:ea typeface="+mn-ea"/>
                <a:cs typeface="+mn-cs"/>
              </a:rPr>
              <a:t>Roseville (HWMI)</a:t>
            </a:r>
          </a:p>
          <a:p>
            <a:pPr lvl="0"/>
            <a:r>
              <a:rPr lang="en-US" sz="1200" kern="1200" dirty="0" smtClean="0">
                <a:solidFill>
                  <a:schemeClr val="tx1"/>
                </a:solidFill>
                <a:latin typeface="Calibri" pitchFamily="34" charset="0"/>
                <a:ea typeface="+mn-ea"/>
                <a:cs typeface="+mn-cs"/>
              </a:rPr>
              <a:t>Sacramento </a:t>
            </a:r>
          </a:p>
          <a:p>
            <a:pPr lvl="0"/>
            <a:r>
              <a:rPr lang="en-US" sz="1200" kern="1200" dirty="0" smtClean="0">
                <a:solidFill>
                  <a:schemeClr val="tx1"/>
                </a:solidFill>
                <a:latin typeface="Calibri" pitchFamily="34" charset="0"/>
                <a:ea typeface="+mn-ea"/>
                <a:cs typeface="+mn-cs"/>
              </a:rPr>
              <a:t>West Sacramento</a:t>
            </a:r>
          </a:p>
          <a:p>
            <a:r>
              <a:rPr lang="en-US" sz="1200" b="1" kern="1200" dirty="0" smtClean="0">
                <a:solidFill>
                  <a:schemeClr val="tx1"/>
                </a:solidFill>
                <a:latin typeface="Calibri" pitchFamily="34" charset="0"/>
                <a:ea typeface="+mn-ea"/>
                <a:cs typeface="+mn-cs"/>
              </a:rPr>
              <a:t>Government agencies </a:t>
            </a:r>
          </a:p>
          <a:p>
            <a:pPr lvl="0"/>
            <a:r>
              <a:rPr lang="en-US" sz="1200" kern="1200" dirty="0" smtClean="0">
                <a:solidFill>
                  <a:schemeClr val="tx1"/>
                </a:solidFill>
                <a:latin typeface="Calibri" pitchFamily="34" charset="0"/>
                <a:ea typeface="+mn-ea"/>
                <a:cs typeface="+mn-cs"/>
              </a:rPr>
              <a:t>Alameda County Flood Control and Water Conservation District, Zone 7</a:t>
            </a:r>
          </a:p>
          <a:p>
            <a:pPr lvl="0"/>
            <a:r>
              <a:rPr lang="en-US" sz="1200" kern="1200" dirty="0" smtClean="0">
                <a:solidFill>
                  <a:schemeClr val="tx1"/>
                </a:solidFill>
                <a:latin typeface="Calibri" pitchFamily="34" charset="0"/>
                <a:ea typeface="+mn-ea"/>
                <a:cs typeface="+mn-cs"/>
              </a:rPr>
              <a:t>California Department of Water Resources</a:t>
            </a:r>
          </a:p>
          <a:p>
            <a:pPr lvl="0"/>
            <a:r>
              <a:rPr lang="en-US" sz="1200" kern="1200" dirty="0" smtClean="0">
                <a:solidFill>
                  <a:schemeClr val="tx1"/>
                </a:solidFill>
                <a:latin typeface="Calibri" pitchFamily="34" charset="0"/>
                <a:ea typeface="+mn-ea"/>
                <a:cs typeface="+mn-cs"/>
              </a:rPr>
              <a:t>Delta Protection Commission</a:t>
            </a:r>
          </a:p>
          <a:p>
            <a:pPr lvl="0"/>
            <a:r>
              <a:rPr lang="en-US" sz="1200" kern="1200" dirty="0" smtClean="0">
                <a:solidFill>
                  <a:schemeClr val="tx1"/>
                </a:solidFill>
                <a:latin typeface="Calibri" pitchFamily="34" charset="0"/>
                <a:ea typeface="+mn-ea"/>
                <a:cs typeface="+mn-cs"/>
              </a:rPr>
              <a:t>Federal Emergency Management Agency, Region IX</a:t>
            </a:r>
          </a:p>
          <a:p>
            <a:pPr lvl="0"/>
            <a:r>
              <a:rPr lang="en-US" sz="1200" kern="1200" dirty="0" smtClean="0">
                <a:solidFill>
                  <a:schemeClr val="tx1"/>
                </a:solidFill>
                <a:latin typeface="Calibri" pitchFamily="34" charset="0"/>
                <a:ea typeface="+mn-ea"/>
                <a:cs typeface="+mn-cs"/>
              </a:rPr>
              <a:t>National Weather Service</a:t>
            </a:r>
          </a:p>
          <a:p>
            <a:pPr lvl="0"/>
            <a:r>
              <a:rPr lang="en-US" sz="1200" kern="1200" dirty="0" smtClean="0">
                <a:solidFill>
                  <a:schemeClr val="tx1"/>
                </a:solidFill>
                <a:latin typeface="Calibri" pitchFamily="34" charset="0"/>
                <a:ea typeface="+mn-ea"/>
                <a:cs typeface="+mn-cs"/>
              </a:rPr>
              <a:t>United States Army Corps of Engineers</a:t>
            </a:r>
          </a:p>
          <a:p>
            <a:pPr lvl="0"/>
            <a:r>
              <a:rPr lang="en-US" sz="1200" kern="1200" dirty="0" smtClean="0">
                <a:solidFill>
                  <a:schemeClr val="tx1"/>
                </a:solidFill>
                <a:latin typeface="Calibri" pitchFamily="34" charset="0"/>
                <a:ea typeface="+mn-ea"/>
                <a:cs typeface="+mn-cs"/>
              </a:rPr>
              <a:t>West Sac Flood Protect (aka. West Sacramento Area Flood Control Agency)</a:t>
            </a:r>
          </a:p>
          <a:p>
            <a:r>
              <a:rPr lang="en-US" sz="1200" b="1" kern="1200" dirty="0" smtClean="0">
                <a:solidFill>
                  <a:schemeClr val="tx1"/>
                </a:solidFill>
                <a:latin typeface="Calibri" pitchFamily="34" charset="0"/>
                <a:ea typeface="+mn-ea"/>
                <a:cs typeface="+mn-cs"/>
              </a:rPr>
              <a:t>Other:</a:t>
            </a:r>
          </a:p>
          <a:p>
            <a:pPr lvl="0"/>
            <a:r>
              <a:rPr lang="en-US" sz="1200" kern="1200" dirty="0" err="1" smtClean="0">
                <a:solidFill>
                  <a:schemeClr val="tx1"/>
                </a:solidFill>
                <a:latin typeface="Calibri" pitchFamily="34" charset="0"/>
                <a:ea typeface="+mn-ea"/>
                <a:cs typeface="+mn-cs"/>
              </a:rPr>
              <a:t>FloodSMART</a:t>
            </a:r>
            <a:r>
              <a:rPr lang="en-US" sz="1200" kern="1200" dirty="0" smtClean="0">
                <a:solidFill>
                  <a:schemeClr val="tx1"/>
                </a:solidFill>
                <a:latin typeface="Calibri" pitchFamily="34" charset="0"/>
                <a:ea typeface="+mn-ea"/>
                <a:cs typeface="+mn-cs"/>
              </a:rPr>
              <a:t> (through FEMA Region IX)</a:t>
            </a:r>
          </a:p>
          <a:p>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Orange dots=existing</a:t>
            </a:r>
            <a:r>
              <a:rPr lang="en-US" baseline="0" dirty="0" smtClean="0"/>
              <a:t> projects; green=future rollout</a:t>
            </a:r>
          </a:p>
          <a:p>
            <a:r>
              <a:rPr lang="en-US" dirty="0" smtClean="0"/>
              <a:t>To date, three pilot projects have been launched in Frankfort and Franklin County, KY, Harrisburg, PA,</a:t>
            </a:r>
          </a:p>
          <a:p>
            <a:r>
              <a:rPr lang="en-US" dirty="0" smtClean="0"/>
              <a:t>and Nashville, TN, with two additional pilots planned for Orange Beach, AL and  Columbus, OH. </a:t>
            </a:r>
          </a:p>
          <a:p>
            <a:endParaRPr lang="en-US" dirty="0" smtClean="0"/>
          </a:p>
          <a:p>
            <a:r>
              <a:rPr lang="en-US" dirty="0" smtClean="0"/>
              <a:t>A national rollout of the initiative is planned for fall 2013, which will open enrollment to all interested communities</a:t>
            </a:r>
          </a:p>
          <a:p>
            <a:r>
              <a:rPr lang="en-US" dirty="0" smtClean="0"/>
              <a:t>nationwide.</a:t>
            </a:r>
          </a:p>
          <a:p>
            <a:r>
              <a:rPr lang="en-US" dirty="0" smtClean="0"/>
              <a:t>(source: Silver Jackets newsletter, July 2013, pg. 3</a:t>
            </a:r>
          </a:p>
          <a:p>
            <a:endParaRPr lang="en-US" dirty="0" smtClean="0"/>
          </a:p>
          <a:p>
            <a:endParaRPr lang="en-US" dirty="0" smtClean="0"/>
          </a:p>
          <a:p>
            <a:r>
              <a:rPr lang="en-US" dirty="0" smtClean="0"/>
              <a:t>From FEMA website:</a:t>
            </a:r>
          </a:p>
          <a:p>
            <a:r>
              <a:rPr lang="en-US" dirty="0" smtClean="0"/>
              <a:t>FEMA and </a:t>
            </a:r>
            <a:r>
              <a:rPr lang="en-US" dirty="0" smtClean="0">
                <a:hlinkClick r:id="" action="ppaction://hlinkfile"/>
              </a:rPr>
              <a:t>seven other federal agencies</a:t>
            </a:r>
            <a:r>
              <a:rPr lang="en-US" dirty="0" smtClean="0"/>
              <a:t> developed the “Know Your Line: Be Flood Aware” initiative to improve the public’s awareness of flood risk and encourage them to take action to reduce it. The initiative helps communities showcase their local flooding history and motivate their residents to take action by posting high water mark signs in prominent places to show how high flood waters have risen in the past.</a:t>
            </a:r>
          </a:p>
          <a:p>
            <a:r>
              <a:rPr lang="en-US" dirty="0" smtClean="0"/>
              <a:t>Communities are encouraged to hold a high profile event to announce the initiative, followed by supporting outreach to remind residents of their flood risk over time and prompt them to take steps to reduce it.</a:t>
            </a:r>
          </a:p>
          <a:p>
            <a:r>
              <a:rPr lang="en-US" b="1" dirty="0" smtClean="0"/>
              <a:t>Flexible Tools and Materials</a:t>
            </a:r>
            <a:endParaRPr lang="en-US" dirty="0" smtClean="0"/>
          </a:p>
          <a:p>
            <a:r>
              <a:rPr lang="en-US" dirty="0" smtClean="0"/>
              <a:t>FEMA and its partners developed tools, templates, and other materials that communities can customize to launch their own Know Your Line initiative. This flexibility allows communities to choose materials and outreach tactics that work best for them.</a:t>
            </a:r>
          </a:p>
          <a:p>
            <a:r>
              <a:rPr lang="en-US" b="1" dirty="0" smtClean="0"/>
              <a:t>Benefits of Community Participation</a:t>
            </a:r>
            <a:endParaRPr lang="en-US" dirty="0" smtClean="0"/>
          </a:p>
          <a:p>
            <a:r>
              <a:rPr lang="en-US" dirty="0" smtClean="0"/>
              <a:t>Communities that launch their own Know Your Line initiative:</a:t>
            </a:r>
          </a:p>
          <a:p>
            <a:r>
              <a:rPr lang="en-US" dirty="0" smtClean="0"/>
              <a:t>Underscore their commitment to the well-being of residents and the local business community</a:t>
            </a:r>
          </a:p>
          <a:p>
            <a:r>
              <a:rPr lang="en-US" dirty="0" smtClean="0"/>
              <a:t>Galvanize their community to take steps now to reduce the often devastating impact of floods</a:t>
            </a:r>
          </a:p>
          <a:p>
            <a:r>
              <a:rPr lang="en-US" dirty="0" smtClean="0"/>
              <a:t>Can receive </a:t>
            </a:r>
            <a:r>
              <a:rPr lang="en-US" dirty="0" smtClean="0">
                <a:hlinkClick r:id="rId3"/>
              </a:rPr>
              <a:t>Community Rating System Rating (CRS)</a:t>
            </a:r>
            <a:r>
              <a:rPr lang="en-US" dirty="0" smtClean="0"/>
              <a:t> points to reduce the cost of flood insurance</a:t>
            </a:r>
          </a:p>
          <a:p>
            <a:r>
              <a:rPr lang="en-US" dirty="0" smtClean="0"/>
              <a:t>Can put existing applicable Federal and state mitigation assistance funds to work</a:t>
            </a:r>
          </a:p>
          <a:p>
            <a:endParaRPr lang="en-US" dirty="0" smtClean="0"/>
          </a:p>
          <a:p>
            <a:endParaRPr lang="en-US" dirty="0" smtClean="0"/>
          </a:p>
          <a:p>
            <a:r>
              <a:rPr lang="en-US" b="1" dirty="0" smtClean="0"/>
              <a:t>Participating Federal Agencies</a:t>
            </a:r>
            <a:endParaRPr lang="en-US" dirty="0" smtClean="0"/>
          </a:p>
          <a:p>
            <a:r>
              <a:rPr lang="en-US" dirty="0" smtClean="0"/>
              <a:t>FEMA</a:t>
            </a:r>
          </a:p>
          <a:p>
            <a:r>
              <a:rPr lang="en-US" dirty="0" smtClean="0"/>
              <a:t>National Oceanic and Atmospheric Administration</a:t>
            </a:r>
          </a:p>
          <a:p>
            <a:r>
              <a:rPr lang="en-US" dirty="0" smtClean="0"/>
              <a:t>National Park Service</a:t>
            </a:r>
          </a:p>
          <a:p>
            <a:r>
              <a:rPr lang="en-US" dirty="0" smtClean="0"/>
              <a:t>U.S. Army Corps of Engineers</a:t>
            </a:r>
          </a:p>
          <a:p>
            <a:r>
              <a:rPr lang="en-US" dirty="0" smtClean="0"/>
              <a:t>U.S. Department of Agriculture, Natural Resources Conservation Service</a:t>
            </a:r>
          </a:p>
          <a:p>
            <a:r>
              <a:rPr lang="en-US" dirty="0" smtClean="0"/>
              <a:t>U.S. Department of Housing and Urban Development</a:t>
            </a:r>
          </a:p>
          <a:p>
            <a:r>
              <a:rPr lang="en-US" dirty="0" smtClean="0"/>
              <a:t>U.S. Geological Survey</a:t>
            </a:r>
          </a:p>
          <a:p>
            <a:r>
              <a:rPr lang="en-US" dirty="0" smtClean="0"/>
              <a:t>U.S. Small Business Administration</a:t>
            </a:r>
          </a:p>
          <a:p>
            <a:r>
              <a:rPr lang="en-US" dirty="0" smtClean="0"/>
              <a:t>Last Updated: 07/12/2013 - 12:14</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11 signs total: 4 in Roseville, 7 in Sacramento</a:t>
            </a:r>
          </a:p>
          <a:p>
            <a:endParaRPr lang="en-US" dirty="0" smtClean="0"/>
          </a:p>
          <a:p>
            <a:r>
              <a:rPr lang="en-US" dirty="0" smtClean="0"/>
              <a:t>2013 is pilot year for High Water Mark Initiative. California was specifically asked to participate</a:t>
            </a:r>
            <a:r>
              <a:rPr lang="en-US" baseline="0" dirty="0" smtClean="0"/>
              <a:t> by FEMA Headquarters.</a:t>
            </a:r>
          </a:p>
          <a:p>
            <a:endParaRPr lang="en-US" baseline="0" dirty="0" smtClean="0"/>
          </a:p>
          <a:p>
            <a:r>
              <a:rPr lang="en-US" baseline="0" dirty="0" smtClean="0"/>
              <a:t>Sacramento is using the 1986 event to determine its high water mark. Roseville used the January 1995 event for its high water marks.</a:t>
            </a:r>
          </a:p>
          <a:p>
            <a:endParaRPr lang="en-US" baseline="0" dirty="0" smtClean="0"/>
          </a:p>
          <a:p>
            <a:r>
              <a:rPr lang="en-US" baseline="0" dirty="0" smtClean="0"/>
              <a:t>Press information for Sacramento event:</a:t>
            </a:r>
          </a:p>
          <a:p>
            <a:r>
              <a:rPr lang="en-US" sz="1200" kern="1200" dirty="0" smtClean="0">
                <a:solidFill>
                  <a:schemeClr val="tx1"/>
                </a:solidFill>
                <a:latin typeface="Calibri" pitchFamily="34" charset="0"/>
                <a:ea typeface="+mn-ea"/>
                <a:cs typeface="+mn-cs"/>
              </a:rPr>
              <a:t>The "Know Your Line: Be Flood Aware" High Water Mark initiative, created by FEMA and seven other Federal agencies, helps communities remind residents of major local floods and encourage residents to prepare for the next one. Participating communities post high water mark signs in prominent places, hold a high profile launch event to unveil the signs, and conduct ongoing education to build local awareness of flood risk and motivate people to take action.</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Benefits of Community Participation</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Communities that launch their own Know Your Line initiative:</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Underscore their commitment to the well-being of residents and the local business community</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Galvanize their community to take steps now to reduce the often devastating impact of floods</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Can receive Community Rating System Rating (CRS) &lt;</a:t>
            </a:r>
            <a:r>
              <a:rPr lang="en-US" sz="1200" u="sng" kern="1200" dirty="0" smtClean="0">
                <a:solidFill>
                  <a:schemeClr val="tx1"/>
                </a:solidFill>
                <a:latin typeface="Calibri" pitchFamily="34" charset="0"/>
                <a:ea typeface="+mn-ea"/>
                <a:cs typeface="+mn-cs"/>
                <a:hlinkClick r:id="rId3"/>
              </a:rPr>
              <a:t>http://www.fema.gov/national-flood-insurance-program/community-rating-system</a:t>
            </a:r>
            <a:r>
              <a:rPr lang="en-US" sz="1200" kern="1200" dirty="0" smtClean="0">
                <a:solidFill>
                  <a:schemeClr val="tx1"/>
                </a:solidFill>
                <a:latin typeface="Calibri" pitchFamily="34" charset="0"/>
                <a:ea typeface="+mn-ea"/>
                <a:cs typeface="+mn-cs"/>
              </a:rPr>
              <a:t>&gt;  points to reduce the cost of flood insurance</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Can put existing applicable Federal and state mitigation assistance funds to work</a:t>
            </a:r>
          </a:p>
          <a:p>
            <a:r>
              <a:rPr lang="en-US" sz="1200" kern="1200" dirty="0" smtClean="0">
                <a:solidFill>
                  <a:schemeClr val="tx1"/>
                </a:solidFill>
                <a:latin typeface="Calibri"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1" name="Rectangle 20"/>
          <p:cNvSpPr/>
          <p:nvPr/>
        </p:nvSpPr>
        <p:spPr>
          <a:xfrm>
            <a:off x="1493252" y="1625681"/>
            <a:ext cx="7650747" cy="1041400"/>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625681"/>
            <a:ext cx="1502591" cy="1048940"/>
          </a:xfrm>
          <a:prstGeom prst="rect">
            <a:avLst/>
          </a:prstGeom>
        </p:spPr>
      </p:pic>
      <p:sp>
        <p:nvSpPr>
          <p:cNvPr id="2" name="Title 1"/>
          <p:cNvSpPr>
            <a:spLocks noGrp="1"/>
          </p:cNvSpPr>
          <p:nvPr>
            <p:ph type="ctrTitle"/>
          </p:nvPr>
        </p:nvSpPr>
        <p:spPr>
          <a:xfrm>
            <a:off x="1493253" y="1646713"/>
            <a:ext cx="7650747" cy="962485"/>
          </a:xfrm>
        </p:spPr>
        <p:txBody>
          <a:bodyPr anchor="b"/>
          <a:lstStyle>
            <a:lvl1pPr>
              <a:defRPr sz="4400" b="1">
                <a:solidFill>
                  <a:schemeClr val="tx1"/>
                </a:solidFill>
                <a:effectLst/>
                <a:latin typeface="+mj-lt"/>
              </a:defRPr>
            </a:lvl1pPr>
          </a:lstStyle>
          <a:p>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
        <p:nvSpPr>
          <p:cNvPr id="6" name="TextBox 5"/>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
        <p:nvSpPr>
          <p:cNvPr id="7" name="Footer Placeholder 4"/>
          <p:cNvSpPr>
            <a:spLocks noGrp="1"/>
          </p:cNvSpPr>
          <p:nvPr>
            <p:ph type="ftr" sz="quarter" idx="11"/>
          </p:nvPr>
        </p:nvSpPr>
        <p:spPr>
          <a:xfrm>
            <a:off x="7581900" y="6492875"/>
            <a:ext cx="876300" cy="365125"/>
          </a:xfrm>
          <a:prstGeom prst="rect">
            <a:avLst/>
          </a:prstGeom>
        </p:spPr>
        <p:txBody>
          <a:bodyPr/>
          <a:lstStyle>
            <a:lvl1pPr>
              <a:defRPr sz="1000">
                <a:latin typeface="+mn-lt"/>
              </a:defRPr>
            </a:lvl1pPr>
          </a:lstStyle>
          <a:p>
            <a:r>
              <a:rPr lang="en-US" dirty="0" smtClean="0"/>
              <a:t>10/25/13</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chemeClr val="tx1"/>
                </a:solidFill>
                <a:latin typeface="+mj-lt"/>
                <a:ea typeface="+mj-ea"/>
                <a:cs typeface="Tahoma" pitchFamily="34" charset="0"/>
              </a:defRPr>
            </a:lvl1pPr>
          </a:lstStyle>
          <a:p>
            <a:endParaRPr lang="en-US" dirty="0"/>
          </a:p>
        </p:txBody>
      </p:sp>
      <p:sp>
        <p:nvSpPr>
          <p:cNvPr id="3" name="TextBox 2"/>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
        <p:nvSpPr>
          <p:cNvPr id="4" name="Footer Placeholder 4"/>
          <p:cNvSpPr>
            <a:spLocks noGrp="1"/>
          </p:cNvSpPr>
          <p:nvPr>
            <p:ph type="ftr" sz="quarter" idx="11"/>
          </p:nvPr>
        </p:nvSpPr>
        <p:spPr>
          <a:xfrm>
            <a:off x="7569200" y="6569075"/>
            <a:ext cx="2895600" cy="365125"/>
          </a:xfrm>
          <a:prstGeom prst="rect">
            <a:avLst/>
          </a:prstGeom>
        </p:spPr>
        <p:txBody>
          <a:bodyPr/>
          <a:lstStyle>
            <a:lvl1pPr>
              <a:defRPr sz="1000">
                <a:latin typeface="+mn-lt"/>
              </a:defRPr>
            </a:lvl1pPr>
          </a:lstStyle>
          <a:p>
            <a:r>
              <a:rPr lang="en-US" dirty="0" smtClean="0"/>
              <a:t>10/25/13</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chemeClr val="tx1"/>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7505700" y="6581775"/>
            <a:ext cx="2895600" cy="365125"/>
          </a:xfrm>
          <a:prstGeom prst="rect">
            <a:avLst/>
          </a:prstGeom>
        </p:spPr>
        <p:txBody>
          <a:bodyPr/>
          <a:lstStyle>
            <a:lvl1pPr>
              <a:defRPr sz="1000">
                <a:latin typeface="+mn-lt"/>
              </a:defRPr>
            </a:lvl1pPr>
          </a:lstStyle>
          <a:p>
            <a:r>
              <a:rPr lang="en-US" dirty="0" smtClean="0"/>
              <a:t>10/25/13</a:t>
            </a:r>
            <a:endParaRPr lang="en-US" dirty="0"/>
          </a:p>
        </p:txBody>
      </p:sp>
      <p:sp>
        <p:nvSpPr>
          <p:cNvPr id="6" name="Slide Number Placeholder 5"/>
          <p:cNvSpPr>
            <a:spLocks noGrp="1"/>
          </p:cNvSpPr>
          <p:nvPr>
            <p:ph type="sldNum" sz="quarter" idx="12"/>
          </p:nvPr>
        </p:nvSpPr>
        <p:spPr>
          <a:xfrm>
            <a:off x="8153400" y="6356350"/>
            <a:ext cx="533400" cy="365125"/>
          </a:xfrm>
          <a:prstGeom prst="rect">
            <a:avLst/>
          </a:prstGeom>
        </p:spPr>
        <p:txBody>
          <a:bodyPr/>
          <a:lstStyle>
            <a:lvl1pPr algn="r">
              <a:defRPr b="0">
                <a:solidFill>
                  <a:schemeClr val="accent5">
                    <a:lumMod val="50000"/>
                  </a:schemeClr>
                </a:solidFill>
              </a:defRPr>
            </a:lvl1pPr>
          </a:lstStyle>
          <a:p>
            <a:fld id="{C970A7AC-C175-444F-9E52-9A3D41153AA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7332" y="0"/>
            <a:ext cx="9136668"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0" y="379512"/>
            <a:ext cx="9144000"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7"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8"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9"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0" cstate="print"/>
          <a:stretch>
            <a:fillRect/>
          </a:stretch>
        </p:blipFill>
        <p:spPr>
          <a:xfrm>
            <a:off x="1676400" y="6191000"/>
            <a:ext cx="6248399" cy="461430"/>
          </a:xfrm>
          <a:prstGeom prst="rect">
            <a:avLst/>
          </a:prstGeom>
        </p:spPr>
      </p:pic>
      <p:sp>
        <p:nvSpPr>
          <p:cNvPr id="12" name="Footer Placeholder 4"/>
          <p:cNvSpPr>
            <a:spLocks noGrp="1"/>
          </p:cNvSpPr>
          <p:nvPr>
            <p:ph type="ftr" sz="quarter" idx="3"/>
          </p:nvPr>
        </p:nvSpPr>
        <p:spPr>
          <a:xfrm>
            <a:off x="7607300" y="6594475"/>
            <a:ext cx="698500" cy="365125"/>
          </a:xfrm>
          <a:prstGeom prst="rect">
            <a:avLst/>
          </a:prstGeom>
        </p:spPr>
        <p:txBody>
          <a:bodyPr/>
          <a:lstStyle>
            <a:lvl1pPr>
              <a:defRPr sz="1000">
                <a:latin typeface="+mn-lt"/>
              </a:defRPr>
            </a:lvl1pPr>
          </a:lstStyle>
          <a:p>
            <a:r>
              <a:rPr lang="en-US" dirty="0" smtClean="0"/>
              <a:t>10/25/13</a:t>
            </a:r>
            <a:endParaRPr lang="en-US" dirty="0"/>
          </a:p>
        </p:txBody>
      </p:sp>
      <p:sp>
        <p:nvSpPr>
          <p:cNvPr id="18" name="TextBox 17"/>
          <p:cNvSpPr txBox="1"/>
          <p:nvPr userDrawn="1"/>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Lst>
  <p:hf hdr="0" ftr="0" dt="0"/>
  <p:txStyles>
    <p:titleStyle>
      <a:lvl1pPr algn="l" rtl="0" eaLnBrk="0" fontAlgn="base" hangingPunct="0">
        <a:spcBef>
          <a:spcPct val="0"/>
        </a:spcBef>
        <a:spcAft>
          <a:spcPct val="0"/>
        </a:spcAft>
        <a:defRPr lang="en-US" sz="3600" b="1" kern="1200">
          <a:solidFill>
            <a:schemeClr val="tx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3" name="Picture 12" descr="FloodSafe-Logo.png"/>
          <p:cNvPicPr>
            <a:picLocks noChangeAspect="1"/>
          </p:cNvPicPr>
          <p:nvPr userDrawn="1"/>
        </p:nvPicPr>
        <p:blipFill>
          <a:blip r:embed="rId2" cstate="print"/>
          <a:stretch>
            <a:fillRect/>
          </a:stretch>
        </p:blipFill>
        <p:spPr>
          <a:xfrm>
            <a:off x="152400" y="152399"/>
            <a:ext cx="1920582" cy="815211"/>
          </a:xfrm>
          <a:prstGeom prst="rect">
            <a:avLst/>
          </a:prstGeom>
        </p:spPr>
      </p:pic>
      <p:sp>
        <p:nvSpPr>
          <p:cNvPr id="14" name="Rectangle 13"/>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5" name="Title 1"/>
          <p:cNvSpPr txBox="1">
            <a:spLocks/>
          </p:cNvSpPr>
          <p:nvPr userDrawn="1"/>
        </p:nvSpPr>
        <p:spPr>
          <a:xfrm>
            <a:off x="893812" y="2499360"/>
            <a:ext cx="7831647" cy="1798320"/>
          </a:xfrm>
          <a:prstGeom prst="rect">
            <a:avLst/>
          </a:prstGeom>
        </p:spPr>
        <p:txBody>
          <a:bodyPr anchor="t"/>
          <a:lstStyle>
            <a:lvl1pPr algn="l">
              <a:spcAft>
                <a:spcPts val="1200"/>
              </a:spcAft>
              <a:defRPr sz="4400" b="1">
                <a:solidFill>
                  <a:schemeClr val="tx1"/>
                </a:solidFill>
                <a:effectLst/>
                <a:latin typeface="+mj-lt"/>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Chapter</a:t>
            </a:r>
            <a:br>
              <a:rPr kumimoji="0" lang="en-US" sz="4400" b="1" i="0" u="none" strike="noStrike" kern="1200" cap="none" spc="0" normalizeH="0" baseline="0" noProof="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descr="Footer white.png"/>
          <p:cNvPicPr>
            <a:picLocks noChangeAspect="1"/>
          </p:cNvPicPr>
          <p:nvPr userDrawn="1"/>
        </p:nvPicPr>
        <p:blipFill>
          <a:blip r:embed="rId3" cstate="print"/>
          <a:stretch>
            <a:fillRect/>
          </a:stretch>
        </p:blipFill>
        <p:spPr>
          <a:xfrm>
            <a:off x="403421" y="6043117"/>
            <a:ext cx="8322038" cy="567196"/>
          </a:xfrm>
          <a:prstGeom prst="rect">
            <a:avLst/>
          </a:prstGeom>
        </p:spPr>
      </p:pic>
      <p:pic>
        <p:nvPicPr>
          <p:cNvPr id="17" name="Picture 16" descr="DWR Logo.png"/>
          <p:cNvPicPr>
            <a:picLocks noChangeAspect="1"/>
          </p:cNvPicPr>
          <p:nvPr userDrawn="1"/>
        </p:nvPicPr>
        <p:blipFill>
          <a:blip r:embed="rId4" cstate="print"/>
          <a:stretch>
            <a:fillRect/>
          </a:stretch>
        </p:blipFill>
        <p:spPr>
          <a:xfrm>
            <a:off x="7909081" y="152399"/>
            <a:ext cx="1006319" cy="1006319"/>
          </a:xfrm>
          <a:prstGeom prst="rect">
            <a:avLst/>
          </a:prstGeom>
        </p:spPr>
      </p:pic>
      <p:sp>
        <p:nvSpPr>
          <p:cNvPr id="18" name="Rectangle 17"/>
          <p:cNvSpPr/>
          <p:nvPr userDrawn="1"/>
        </p:nvSpPr>
        <p:spPr>
          <a:xfrm>
            <a:off x="178083" y="6488668"/>
            <a:ext cx="402674" cy="307777"/>
          </a:xfrm>
          <a:prstGeom prst="rect">
            <a:avLst/>
          </a:prstGeom>
        </p:spPr>
        <p:txBody>
          <a:bodyPr wrap="none">
            <a:spAutoFit/>
          </a:bodyPr>
          <a:lstStyle/>
          <a:p>
            <a:fld id="{110685AF-69D0-4880-957F-20F06BA68758}" type="slidenum">
              <a:rPr lang="en-US" sz="1400" kern="1200" smtClean="0">
                <a:solidFill>
                  <a:schemeClr val="tx1"/>
                </a:solidFill>
                <a:latin typeface="+mj-lt"/>
                <a:ea typeface="+mn-ea"/>
                <a:cs typeface="+mn-cs"/>
              </a:rPr>
              <a:pPr/>
              <a:t>‹#›</a:t>
            </a:fld>
            <a:endParaRPr lang="en-US" sz="1400" dirty="0">
              <a:latin typeface="+mj-lt"/>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water.ca.gov/ca-flood-preparedn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271" y="3074918"/>
            <a:ext cx="6735809" cy="2412428"/>
          </a:xfrm>
        </p:spPr>
        <p:txBody>
          <a:bodyPr/>
          <a:lstStyle/>
          <a:p>
            <a:r>
              <a:rPr lang="en-US" sz="2600" b="1" dirty="0" smtClean="0">
                <a:solidFill>
                  <a:schemeClr val="tx1">
                    <a:lumMod val="65000"/>
                    <a:lumOff val="35000"/>
                  </a:schemeClr>
                </a:solidFill>
              </a:rPr>
              <a:t>Central Valley Flood Protection Board</a:t>
            </a:r>
          </a:p>
          <a:p>
            <a:r>
              <a:rPr lang="en-US" sz="2600" dirty="0" smtClean="0">
                <a:solidFill>
                  <a:schemeClr val="tx1">
                    <a:lumMod val="65000"/>
                    <a:lumOff val="35000"/>
                  </a:schemeClr>
                </a:solidFill>
              </a:rPr>
              <a:t>October 25, 2013</a:t>
            </a:r>
          </a:p>
          <a:p>
            <a:r>
              <a:rPr lang="en-US" sz="1800" dirty="0" smtClean="0">
                <a:solidFill>
                  <a:schemeClr val="tx1">
                    <a:lumMod val="65000"/>
                    <a:lumOff val="35000"/>
                  </a:schemeClr>
                </a:solidFill>
              </a:rPr>
              <a:t>Presented by: </a:t>
            </a:r>
          </a:p>
          <a:p>
            <a:r>
              <a:rPr lang="en-US" sz="2400" dirty="0" smtClean="0"/>
              <a:t>Michael Mierzwa, P.E.</a:t>
            </a:r>
            <a:br>
              <a:rPr lang="en-US" sz="2400" dirty="0" smtClean="0"/>
            </a:br>
            <a:r>
              <a:rPr lang="en-US" sz="2400" dirty="0" smtClean="0"/>
              <a:t>Chief of the FloodSAFE Program Management Office</a:t>
            </a:r>
            <a:br>
              <a:rPr lang="en-US" sz="2400" dirty="0" smtClean="0"/>
            </a:br>
            <a:r>
              <a:rPr lang="en-US" sz="2400" dirty="0" smtClean="0"/>
              <a:t>California Department of Water Resources</a:t>
            </a:r>
          </a:p>
        </p:txBody>
      </p:sp>
      <p:sp>
        <p:nvSpPr>
          <p:cNvPr id="2" name="Title 1"/>
          <p:cNvSpPr>
            <a:spLocks noGrp="1"/>
          </p:cNvSpPr>
          <p:nvPr>
            <p:ph type="ctrTitle"/>
          </p:nvPr>
        </p:nvSpPr>
        <p:spPr>
          <a:xfrm>
            <a:off x="1488082" y="1620242"/>
            <a:ext cx="7655918" cy="1280613"/>
          </a:xfrm>
        </p:spPr>
        <p:txBody>
          <a:bodyPr anchor="t"/>
          <a:lstStyle/>
          <a:p>
            <a:r>
              <a:rPr lang="en-US" sz="4000" dirty="0" smtClean="0"/>
              <a:t>FloodSAFE California:</a:t>
            </a:r>
            <a:br>
              <a:rPr lang="en-US" sz="4000" dirty="0" smtClean="0"/>
            </a:br>
            <a:r>
              <a:rPr lang="en-US" sz="3200" dirty="0" smtClean="0"/>
              <a:t>A Strategic Approach to Reducing Flood Risk</a:t>
            </a:r>
            <a:endParaRPr lang="en-US" b="0" dirty="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Water Mark Initiative Event</a:t>
            </a:r>
            <a:endParaRPr lang="en-US" dirty="0"/>
          </a:p>
        </p:txBody>
      </p:sp>
      <p:sp>
        <p:nvSpPr>
          <p:cNvPr id="4" name="Slide Number Placeholder 3"/>
          <p:cNvSpPr>
            <a:spLocks noGrp="1"/>
          </p:cNvSpPr>
          <p:nvPr>
            <p:ph type="sldNum" sz="quarter" idx="4294967295"/>
          </p:nvPr>
        </p:nvSpPr>
        <p:spPr>
          <a:xfrm>
            <a:off x="8610600" y="6356350"/>
            <a:ext cx="533400" cy="365125"/>
          </a:xfrm>
          <a:prstGeom prst="rect">
            <a:avLst/>
          </a:prstGeom>
        </p:spPr>
        <p:txBody>
          <a:bodyPr/>
          <a:lstStyle/>
          <a:p>
            <a:fld id="{C970A7AC-C175-444F-9E52-9A3D41153AA6}" type="slidenum">
              <a:rPr lang="en-US" smtClean="0"/>
              <a:pPr/>
              <a:t>10</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204859" y="1036865"/>
            <a:ext cx="2560319" cy="192024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6183084" y="5170713"/>
            <a:ext cx="2634345" cy="646331"/>
          </a:xfrm>
          <a:prstGeom prst="rect">
            <a:avLst/>
          </a:prstGeom>
          <a:noFill/>
        </p:spPr>
        <p:txBody>
          <a:bodyPr wrap="square" rtlCol="0">
            <a:spAutoFit/>
          </a:bodyPr>
          <a:lstStyle/>
          <a:p>
            <a:r>
              <a:rPr lang="en-US" sz="1200" dirty="0" smtClean="0">
                <a:latin typeface="+mn-lt"/>
              </a:rPr>
              <a:t>Top: High water mark sign by Linda Creek in Roseville. Bottom: Sign on Tina Way in Roseville.</a:t>
            </a:r>
            <a:endParaRPr lang="en-US" sz="1200" dirty="0">
              <a:latin typeface="+mn-lt"/>
            </a:endParaRPr>
          </a:p>
        </p:txBody>
      </p:sp>
      <p:pic>
        <p:nvPicPr>
          <p:cNvPr id="1027" name="Picture 3"/>
          <p:cNvPicPr>
            <a:picLocks noChangeAspect="1" noChangeArrowheads="1"/>
          </p:cNvPicPr>
          <p:nvPr/>
        </p:nvPicPr>
        <p:blipFill>
          <a:blip r:embed="rId4" cstate="print"/>
          <a:srcRect/>
          <a:stretch>
            <a:fillRect/>
          </a:stretch>
        </p:blipFill>
        <p:spPr bwMode="auto">
          <a:xfrm>
            <a:off x="6204859" y="3124197"/>
            <a:ext cx="2560320" cy="192024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544286" y="1121229"/>
            <a:ext cx="5597434" cy="5078313"/>
          </a:xfrm>
          <a:prstGeom prst="rect">
            <a:avLst/>
          </a:prstGeom>
          <a:noFill/>
        </p:spPr>
        <p:txBody>
          <a:bodyPr wrap="square" rtlCol="0">
            <a:spAutoFit/>
          </a:bodyPr>
          <a:lstStyle/>
          <a:p>
            <a:r>
              <a:rPr lang="en-US" b="1" dirty="0" smtClean="0">
                <a:latin typeface="+mn-lt"/>
              </a:rPr>
              <a:t>Event: 	</a:t>
            </a:r>
            <a:r>
              <a:rPr lang="en-US" dirty="0" smtClean="0">
                <a:latin typeface="+mn-lt"/>
              </a:rPr>
              <a:t>Friday, November 8, 2013</a:t>
            </a:r>
          </a:p>
          <a:p>
            <a:endParaRPr lang="en-US" dirty="0" smtClean="0">
              <a:latin typeface="+mn-lt"/>
            </a:endParaRPr>
          </a:p>
          <a:p>
            <a:r>
              <a:rPr lang="en-US" b="1" dirty="0" smtClean="0">
                <a:latin typeface="+mn-lt"/>
              </a:rPr>
              <a:t>Location</a:t>
            </a:r>
            <a:r>
              <a:rPr lang="en-US" dirty="0" smtClean="0">
                <a:latin typeface="+mn-lt"/>
              </a:rPr>
              <a:t>: Garcia Bend Park, Pocket Area</a:t>
            </a:r>
            <a:br>
              <a:rPr lang="en-US" dirty="0" smtClean="0">
                <a:latin typeface="+mn-lt"/>
              </a:rPr>
            </a:br>
            <a:r>
              <a:rPr lang="en-US" dirty="0" smtClean="0">
                <a:latin typeface="+mn-lt"/>
              </a:rPr>
              <a:t>	7654 Pocket Road, Sacramento</a:t>
            </a:r>
          </a:p>
          <a:p>
            <a:endParaRPr lang="en-US" dirty="0" smtClean="0">
              <a:latin typeface="+mn-lt"/>
            </a:endParaRPr>
          </a:p>
          <a:p>
            <a:r>
              <a:rPr lang="en-US" b="1" dirty="0" smtClean="0">
                <a:latin typeface="+mn-lt"/>
              </a:rPr>
              <a:t>Time</a:t>
            </a:r>
            <a:r>
              <a:rPr lang="en-US" dirty="0" smtClean="0">
                <a:latin typeface="+mn-lt"/>
              </a:rPr>
              <a:t>: 	11:00 am – 1:00 pm</a:t>
            </a:r>
          </a:p>
          <a:p>
            <a:endParaRPr lang="en-US" dirty="0" smtClean="0">
              <a:latin typeface="+mn-lt"/>
            </a:endParaRPr>
          </a:p>
          <a:p>
            <a:r>
              <a:rPr lang="en-US" b="1" dirty="0" smtClean="0">
                <a:latin typeface="+mn-lt"/>
              </a:rPr>
              <a:t>Host</a:t>
            </a:r>
            <a:r>
              <a:rPr lang="en-US" dirty="0" smtClean="0">
                <a:latin typeface="+mn-lt"/>
              </a:rPr>
              <a:t>: 	Darrell Fong, Sacramento City Councilmember</a:t>
            </a:r>
          </a:p>
          <a:p>
            <a:endParaRPr lang="en-US" dirty="0" smtClean="0">
              <a:latin typeface="+mn-lt"/>
            </a:endParaRPr>
          </a:p>
          <a:p>
            <a:r>
              <a:rPr lang="en-US" b="1" dirty="0" smtClean="0">
                <a:latin typeface="+mn-lt"/>
              </a:rPr>
              <a:t>Speakers</a:t>
            </a:r>
            <a:r>
              <a:rPr lang="en-US" dirty="0" smtClean="0">
                <a:latin typeface="+mn-lt"/>
              </a:rPr>
              <a:t>:</a:t>
            </a:r>
          </a:p>
          <a:p>
            <a:pPr>
              <a:buFont typeface="Arial" pitchFamily="34" charset="0"/>
              <a:buChar char="•"/>
            </a:pPr>
            <a:r>
              <a:rPr lang="en-US" dirty="0" smtClean="0">
                <a:latin typeface="+mn-lt"/>
              </a:rPr>
              <a:t>  City of Roseville</a:t>
            </a:r>
          </a:p>
          <a:p>
            <a:pPr>
              <a:buFont typeface="Arial" pitchFamily="34" charset="0"/>
              <a:buChar char="•"/>
            </a:pPr>
            <a:r>
              <a:rPr lang="en-US" dirty="0" smtClean="0">
                <a:latin typeface="+mn-lt"/>
              </a:rPr>
              <a:t>  City of Sacramento</a:t>
            </a:r>
          </a:p>
          <a:p>
            <a:pPr>
              <a:buFont typeface="Arial" pitchFamily="34" charset="0"/>
              <a:buChar char="•"/>
            </a:pPr>
            <a:r>
              <a:rPr lang="en-US" dirty="0" smtClean="0">
                <a:latin typeface="+mn-lt"/>
              </a:rPr>
              <a:t>  DWR</a:t>
            </a:r>
          </a:p>
          <a:p>
            <a:pPr>
              <a:buFont typeface="Arial" pitchFamily="34" charset="0"/>
              <a:buChar char="•"/>
            </a:pPr>
            <a:r>
              <a:rPr lang="en-US" dirty="0" smtClean="0">
                <a:latin typeface="+mn-lt"/>
              </a:rPr>
              <a:t>  FEMA</a:t>
            </a:r>
          </a:p>
          <a:p>
            <a:pPr>
              <a:buFont typeface="Arial" pitchFamily="34" charset="0"/>
              <a:buChar char="•"/>
            </a:pPr>
            <a:r>
              <a:rPr lang="en-US" dirty="0" smtClean="0">
                <a:latin typeface="+mn-lt"/>
              </a:rPr>
              <a:t>  U.S. Army Corps of Engineers</a:t>
            </a:r>
          </a:p>
          <a:p>
            <a:pPr>
              <a:buFont typeface="Arial" pitchFamily="34" charset="0"/>
              <a:buChar char="•"/>
            </a:pPr>
            <a:r>
              <a:rPr lang="en-US" dirty="0" smtClean="0">
                <a:latin typeface="+mn-lt"/>
              </a:rPr>
              <a:t>  Central Valley Flood Protection Board (invited)</a:t>
            </a:r>
          </a:p>
          <a:p>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br>
              <a:rPr lang="en-US" dirty="0" smtClean="0"/>
            </a:br>
            <a:r>
              <a:rPr lang="en-US" dirty="0" smtClean="0"/>
              <a:t>Michael.Mierzwa@water.ca.gov</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Work</a:t>
            </a:r>
            <a:endParaRPr lang="en-US" dirty="0"/>
          </a:p>
        </p:txBody>
      </p:sp>
      <p:pic>
        <p:nvPicPr>
          <p:cNvPr id="3" name="Picture 2" descr="Program progression.jpg"/>
          <p:cNvPicPr>
            <a:picLocks noChangeAspect="1"/>
          </p:cNvPicPr>
          <p:nvPr/>
        </p:nvPicPr>
        <p:blipFill>
          <a:blip r:embed="rId2" cstate="print"/>
          <a:stretch>
            <a:fillRect/>
          </a:stretch>
        </p:blipFill>
        <p:spPr>
          <a:xfrm>
            <a:off x="0" y="1284854"/>
            <a:ext cx="9127740" cy="3759620"/>
          </a:xfrm>
          <a:prstGeom prst="rect">
            <a:avLst/>
          </a:prstGeom>
        </p:spPr>
      </p:pic>
      <p:sp>
        <p:nvSpPr>
          <p:cNvPr id="4" name="TextBox 3"/>
          <p:cNvSpPr txBox="1"/>
          <p:nvPr/>
        </p:nvSpPr>
        <p:spPr>
          <a:xfrm>
            <a:off x="315310" y="5218373"/>
            <a:ext cx="8434552" cy="646331"/>
          </a:xfrm>
          <a:prstGeom prst="rect">
            <a:avLst/>
          </a:prstGeom>
          <a:noFill/>
        </p:spPr>
        <p:txBody>
          <a:bodyPr wrap="square" rtlCol="0">
            <a:spAutoFit/>
          </a:bodyPr>
          <a:lstStyle/>
          <a:p>
            <a:r>
              <a:rPr lang="en-US" dirty="0" smtClean="0"/>
              <a:t>Strategic planning documents have moved from describing</a:t>
            </a:r>
          </a:p>
          <a:p>
            <a:r>
              <a:rPr lang="en-US" dirty="0" smtClean="0"/>
              <a:t>“</a:t>
            </a:r>
            <a:r>
              <a:rPr lang="en-US" b="1" dirty="0" smtClean="0"/>
              <a:t>Functional Areas</a:t>
            </a:r>
            <a:r>
              <a:rPr lang="en-US" dirty="0" smtClean="0"/>
              <a:t>” in 2010 to “</a:t>
            </a:r>
            <a:r>
              <a:rPr lang="en-US" b="1" dirty="0" smtClean="0"/>
              <a:t>Mega Programs</a:t>
            </a:r>
            <a:r>
              <a:rPr lang="en-US" dirty="0" smtClean="0"/>
              <a:t>” in 2013 and beyond.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Internal Implementation Plan</a:t>
            </a:r>
            <a:endParaRPr lang="en-US" dirty="0"/>
          </a:p>
        </p:txBody>
      </p:sp>
      <p:sp>
        <p:nvSpPr>
          <p:cNvPr id="3" name="Content Placeholder 2"/>
          <p:cNvSpPr txBox="1">
            <a:spLocks/>
          </p:cNvSpPr>
          <p:nvPr/>
        </p:nvSpPr>
        <p:spPr>
          <a:xfrm>
            <a:off x="821725" y="1172568"/>
            <a:ext cx="5033165" cy="441979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Goals &amp; Principals</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Internal Coordination</a:t>
            </a:r>
            <a:b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b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(Establishment of Functional Areas &amp; Functional Area Cross Coordination Teams – FAXCTs)</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Deliverables</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Reporting &amp; Tracking</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Investment Strategy</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Governance / Roles &amp; Responsibilities </a:t>
            </a:r>
            <a:endParaRPr kumimoji="0" lang="en-US" sz="2800" b="0" i="0" u="none" strike="noStrike" kern="1200" cap="none" spc="0" normalizeH="0" baseline="0" noProof="0" dirty="0">
              <a:ln>
                <a:noFill/>
              </a:ln>
              <a:solidFill>
                <a:schemeClr val="tx1"/>
              </a:solidFill>
              <a:effectLst/>
              <a:uLnTx/>
              <a:uFillTx/>
              <a:latin typeface="+mn-lt"/>
              <a:ea typeface="+mn-ea"/>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677470" y="1170503"/>
            <a:ext cx="3466530" cy="4516994"/>
          </a:xfrm>
          <a:prstGeom prst="rect">
            <a:avLst/>
          </a:prstGeom>
          <a:noFill/>
          <a:ln w="9525">
            <a:noFill/>
            <a:miter lim="800000"/>
            <a:headEnd/>
            <a:tailEnd/>
          </a:ln>
          <a:effectLst>
            <a:outerShdw blurRad="50800" dist="38100" algn="l" rotWithShape="0">
              <a:prstClr val="black">
                <a:alpha val="40000"/>
              </a:prstClr>
            </a:outerShdw>
          </a:effectLst>
          <a:scene3d>
            <a:camera prst="perspectiveContrastingLeftFacing"/>
            <a:lightRig rig="threePt" dir="t"/>
          </a:scene3d>
          <a:sp3d>
            <a:bevelT/>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Strategic Plan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294513" y="630621"/>
            <a:ext cx="3757622" cy="487154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LeftFacing"/>
            <a:lightRig rig="threePt" dir="t"/>
          </a:scene3d>
          <a:sp3d>
            <a:bevelT/>
          </a:sp3d>
        </p:spPr>
      </p:pic>
      <p:sp>
        <p:nvSpPr>
          <p:cNvPr id="4" name="Content Placeholder 2"/>
          <p:cNvSpPr txBox="1">
            <a:spLocks/>
          </p:cNvSpPr>
          <p:nvPr/>
        </p:nvSpPr>
        <p:spPr>
          <a:xfrm>
            <a:off x="520263" y="1109505"/>
            <a:ext cx="5287331" cy="441979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477F80"/>
              </a:buClr>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Tahoma" pitchFamily="34" charset="0"/>
              </a:rPr>
              <a:t>Defines</a:t>
            </a:r>
            <a:r>
              <a:rPr kumimoji="0" lang="en-US" sz="2800" b="0" i="0" u="none" strike="noStrike" kern="1200" cap="none" spc="0" normalizeH="0" noProof="0" dirty="0" smtClean="0">
                <a:ln>
                  <a:noFill/>
                </a:ln>
                <a:solidFill>
                  <a:schemeClr val="tx1"/>
                </a:solidFill>
                <a:effectLst/>
                <a:uLnTx/>
                <a:uFillTx/>
                <a:latin typeface="+mn-lt"/>
                <a:ea typeface="+mn-ea"/>
                <a:cs typeface="Tahoma" pitchFamily="34" charset="0"/>
              </a:rPr>
              <a:t> FloodSAFE’s vision, goals, and strategic approach to implementing an integrated flood management program to reduce flood risk statewide.</a:t>
            </a:r>
            <a:r>
              <a:rPr kumimoji="0" lang="en-US" sz="2400" b="0" i="0" u="none" strike="noStrike" kern="1200" cap="none" spc="0" normalizeH="0" noProof="0" dirty="0" smtClean="0">
                <a:ln>
                  <a:noFill/>
                </a:ln>
                <a:solidFill>
                  <a:schemeClr val="tx1"/>
                </a:solidFill>
                <a:effectLst/>
                <a:uLnTx/>
                <a:uFillTx/>
                <a:latin typeface="+mn-lt"/>
                <a:ea typeface="+mn-ea"/>
                <a:cs typeface="Tahoma" pitchFamily="34" charset="0"/>
              </a:rPr>
              <a:t/>
            </a:r>
            <a:br>
              <a:rPr kumimoji="0" lang="en-US" sz="2400" b="0" i="0" u="none" strike="noStrike" kern="1200" cap="none" spc="0" normalizeH="0" noProof="0" dirty="0" smtClean="0">
                <a:ln>
                  <a:noFill/>
                </a:ln>
                <a:solidFill>
                  <a:schemeClr val="tx1"/>
                </a:solidFill>
                <a:effectLst/>
                <a:uLnTx/>
                <a:uFillTx/>
                <a:latin typeface="+mn-lt"/>
                <a:ea typeface="+mn-ea"/>
                <a:cs typeface="Tahoma" pitchFamily="34" charset="0"/>
              </a:rPr>
            </a:br>
            <a:endParaRPr kumimoji="0" lang="en-US" sz="2400" b="0" i="0" u="none" strike="noStrike" kern="1200" cap="none" spc="0" normalizeH="0" noProof="0" dirty="0" smtClean="0">
              <a:ln>
                <a:noFill/>
              </a:ln>
              <a:solidFill>
                <a:schemeClr val="tx1"/>
              </a:solidFill>
              <a:effectLst/>
              <a:uLnTx/>
              <a:uFillTx/>
              <a:latin typeface="+mn-lt"/>
              <a:ea typeface="+mn-ea"/>
              <a:cs typeface="Tahoma" pitchFamily="34" charset="0"/>
            </a:endParaRPr>
          </a:p>
          <a:p>
            <a:pPr marL="342900" marR="0" lvl="0" indent="-342900" algn="l" defTabSz="914400" rtl="0" eaLnBrk="0" fontAlgn="base" latinLnBrk="0" hangingPunct="0">
              <a:lnSpc>
                <a:spcPct val="100000"/>
              </a:lnSpc>
              <a:spcBef>
                <a:spcPct val="20000"/>
              </a:spcBef>
              <a:spcAft>
                <a:spcPct val="0"/>
              </a:spcAft>
              <a:buClr>
                <a:srgbClr val="477F80"/>
              </a:buClr>
              <a:buSzTx/>
              <a:buFont typeface="Arial" pitchFamily="34" charset="0"/>
              <a:buChar char="•"/>
              <a:tabLst/>
              <a:defRPr/>
            </a:pPr>
            <a:r>
              <a:rPr lang="en-US" sz="2400" baseline="0" dirty="0" smtClean="0">
                <a:latin typeface="+mn-lt"/>
                <a:cs typeface="Tahoma" pitchFamily="34" charset="0"/>
              </a:rPr>
              <a:t>5-Yr</a:t>
            </a:r>
            <a:r>
              <a:rPr lang="en-US" sz="2400" dirty="0" smtClean="0">
                <a:latin typeface="+mn-lt"/>
                <a:cs typeface="Tahoma" pitchFamily="34" charset="0"/>
              </a:rPr>
              <a:t> focus</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Establishes</a:t>
            </a:r>
            <a:r>
              <a:rPr kumimoji="0" lang="en-US" sz="2400" b="0" i="0" u="none" strike="noStrike" kern="1200" cap="none" spc="0" normalizeH="0" noProof="0" dirty="0" smtClean="0">
                <a:ln>
                  <a:noFill/>
                </a:ln>
                <a:solidFill>
                  <a:schemeClr val="tx1"/>
                </a:solidFill>
                <a:effectLst/>
                <a:uLnTx/>
                <a:uFillTx/>
                <a:latin typeface="+mn-lt"/>
                <a:ea typeface="+mn-ea"/>
                <a:cs typeface="Tahoma" pitchFamily="34" charset="0"/>
              </a:rPr>
              <a:t> high level performance measures</a:t>
            </a:r>
          </a:p>
          <a:p>
            <a:pPr marL="342900" marR="0" lvl="0" indent="-342900" algn="l" defTabSz="914400" rtl="0" eaLnBrk="0" fontAlgn="base" latinLnBrk="0" hangingPunct="0">
              <a:lnSpc>
                <a:spcPct val="100000"/>
              </a:lnSpc>
              <a:spcBef>
                <a:spcPct val="20000"/>
              </a:spcBef>
              <a:spcAft>
                <a:spcPct val="0"/>
              </a:spcAft>
              <a:buClr>
                <a:srgbClr val="477F80"/>
              </a:buClr>
              <a:buSzTx/>
              <a:buFont typeface="Arial" pitchFamily="34" charset="0"/>
              <a:buChar char="•"/>
              <a:tabLst/>
              <a:defRPr/>
            </a:pPr>
            <a:r>
              <a:rPr lang="en-US" sz="2400" baseline="0" dirty="0" smtClean="0">
                <a:latin typeface="+mn-lt"/>
                <a:cs typeface="Tahoma" pitchFamily="34" charset="0"/>
              </a:rPr>
              <a:t>Describes</a:t>
            </a:r>
            <a:r>
              <a:rPr lang="en-US" sz="2400" dirty="0" smtClean="0">
                <a:latin typeface="+mn-lt"/>
                <a:cs typeface="Tahoma" pitchFamily="34" charset="0"/>
              </a:rPr>
              <a:t> recent general fund &amp; bond expenditures and planned expenditures by common services</a:t>
            </a: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to Tactical FloodSAFE Plans</a:t>
            </a:r>
            <a:endParaRPr lang="en-US" dirty="0"/>
          </a:p>
        </p:txBody>
      </p:sp>
      <p:grpSp>
        <p:nvGrpSpPr>
          <p:cNvPr id="6" name="Group 5"/>
          <p:cNvGrpSpPr/>
          <p:nvPr/>
        </p:nvGrpSpPr>
        <p:grpSpPr>
          <a:xfrm>
            <a:off x="576429" y="807720"/>
            <a:ext cx="7953488" cy="5379720"/>
            <a:chOff x="576429" y="807720"/>
            <a:chExt cx="7953488" cy="5379720"/>
          </a:xfrm>
        </p:grpSpPr>
        <p:pic>
          <p:nvPicPr>
            <p:cNvPr id="4" name="Picture 3" descr="RelationshipFloodSAFEPlans-wheel.jpg"/>
            <p:cNvPicPr>
              <a:picLocks noChangeAspect="1"/>
            </p:cNvPicPr>
            <p:nvPr/>
          </p:nvPicPr>
          <p:blipFill>
            <a:blip r:embed="rId2" cstate="print">
              <a:clrChange>
                <a:clrFrom>
                  <a:srgbClr val="FFFFFF"/>
                </a:clrFrom>
                <a:clrTo>
                  <a:srgbClr val="FFFFFF">
                    <a:alpha val="0"/>
                  </a:srgbClr>
                </a:clrTo>
              </a:clrChange>
            </a:blip>
            <a:srcRect t="6662" b="6300"/>
            <a:stretch>
              <a:fillRect/>
            </a:stretch>
          </p:blipFill>
          <p:spPr>
            <a:xfrm>
              <a:off x="576429" y="807720"/>
              <a:ext cx="7953488" cy="5349240"/>
            </a:xfrm>
            <a:prstGeom prst="rect">
              <a:avLst/>
            </a:prstGeom>
          </p:spPr>
        </p:pic>
        <p:sp>
          <p:nvSpPr>
            <p:cNvPr id="5" name="Rounded Rectangle 4"/>
            <p:cNvSpPr/>
            <p:nvPr/>
          </p:nvSpPr>
          <p:spPr>
            <a:xfrm>
              <a:off x="7467600" y="5852160"/>
              <a:ext cx="762000" cy="335280"/>
            </a:xfrm>
            <a:prstGeom prst="roundRect">
              <a:avLst/>
            </a:prstGeom>
            <a:solidFill>
              <a:schemeClr val="bg1"/>
            </a:solidFill>
            <a:ln>
              <a:solidFill>
                <a:schemeClr val="bg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Products</a:t>
            </a:r>
            <a:endParaRPr lang="en-US" dirty="0"/>
          </a:p>
        </p:txBody>
      </p:sp>
      <p:pic>
        <p:nvPicPr>
          <p:cNvPr id="3" name="Picture 2" descr="Communication Products.png"/>
          <p:cNvPicPr>
            <a:picLocks noChangeAspect="1"/>
          </p:cNvPicPr>
          <p:nvPr/>
        </p:nvPicPr>
        <p:blipFill>
          <a:blip r:embed="rId2" cstate="print"/>
          <a:srcRect t="6795" b="-336"/>
          <a:stretch>
            <a:fillRect/>
          </a:stretch>
        </p:blipFill>
        <p:spPr>
          <a:xfrm>
            <a:off x="277902" y="1158488"/>
            <a:ext cx="8525436" cy="46054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unication Products-Abbreviated-02.jpg"/>
          <p:cNvPicPr>
            <a:picLocks noChangeAspect="1"/>
          </p:cNvPicPr>
          <p:nvPr/>
        </p:nvPicPr>
        <p:blipFill>
          <a:blip r:embed="rId2" cstate="print"/>
          <a:stretch>
            <a:fillRect/>
          </a:stretch>
        </p:blipFill>
        <p:spPr>
          <a:xfrm>
            <a:off x="859970" y="1098243"/>
            <a:ext cx="7535606" cy="4846320"/>
          </a:xfrm>
          <a:prstGeom prst="rect">
            <a:avLst/>
          </a:prstGeom>
        </p:spPr>
      </p:pic>
      <p:sp>
        <p:nvSpPr>
          <p:cNvPr id="4" name="Title 3"/>
          <p:cNvSpPr>
            <a:spLocks noGrp="1"/>
          </p:cNvSpPr>
          <p:nvPr>
            <p:ph type="title"/>
          </p:nvPr>
        </p:nvSpPr>
        <p:spPr/>
        <p:txBody>
          <a:bodyPr/>
          <a:lstStyle/>
          <a:p>
            <a:r>
              <a:rPr lang="en-US" dirty="0" smtClean="0"/>
              <a:t>Engagement Planning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Flood Preparedness Week</a:t>
            </a:r>
            <a:endParaRPr lang="en-US" dirty="0"/>
          </a:p>
        </p:txBody>
      </p:sp>
      <p:pic>
        <p:nvPicPr>
          <p:cNvPr id="5" name="Content Placeholder 4" descr="CFPW county participation map-2013oct23-01.png"/>
          <p:cNvPicPr>
            <a:picLocks noGrp="1" noChangeAspect="1"/>
          </p:cNvPicPr>
          <p:nvPr>
            <p:ph idx="4294967295"/>
          </p:nvPr>
        </p:nvPicPr>
        <p:blipFill>
          <a:blip r:embed="rId3" cstate="print"/>
          <a:stretch>
            <a:fillRect/>
          </a:stretch>
        </p:blipFill>
        <p:spPr>
          <a:xfrm>
            <a:off x="5259388" y="1295400"/>
            <a:ext cx="3884612" cy="4419600"/>
          </a:xfrm>
        </p:spPr>
      </p:pic>
      <p:sp>
        <p:nvSpPr>
          <p:cNvPr id="4" name="Slide Number Placeholder 3"/>
          <p:cNvSpPr>
            <a:spLocks noGrp="1"/>
          </p:cNvSpPr>
          <p:nvPr>
            <p:ph type="sldNum" sz="quarter" idx="4294967295"/>
          </p:nvPr>
        </p:nvSpPr>
        <p:spPr>
          <a:xfrm>
            <a:off x="8610600" y="6356350"/>
            <a:ext cx="533400" cy="365125"/>
          </a:xfrm>
          <a:prstGeom prst="rect">
            <a:avLst/>
          </a:prstGeom>
        </p:spPr>
        <p:txBody>
          <a:bodyPr/>
          <a:lstStyle/>
          <a:p>
            <a:fld id="{C970A7AC-C175-444F-9E52-9A3D41153AA6}" type="slidenum">
              <a:rPr lang="en-US" smtClean="0"/>
              <a:pPr/>
              <a:t>8</a:t>
            </a:fld>
            <a:endParaRPr lang="en-US" dirty="0"/>
          </a:p>
        </p:txBody>
      </p:sp>
      <p:sp>
        <p:nvSpPr>
          <p:cNvPr id="6" name="TextBox 5"/>
          <p:cNvSpPr txBox="1"/>
          <p:nvPr/>
        </p:nvSpPr>
        <p:spPr>
          <a:xfrm>
            <a:off x="537753" y="1004861"/>
            <a:ext cx="4611189" cy="4647426"/>
          </a:xfrm>
          <a:prstGeom prst="rect">
            <a:avLst/>
          </a:prstGeom>
          <a:noFill/>
        </p:spPr>
        <p:txBody>
          <a:bodyPr wrap="square" rtlCol="0">
            <a:spAutoFit/>
          </a:bodyPr>
          <a:lstStyle/>
          <a:p>
            <a:r>
              <a:rPr lang="en-US" sz="2400" b="1" dirty="0" smtClean="0">
                <a:latin typeface="+mn-lt"/>
              </a:rPr>
              <a:t>November 4-9, 2013</a:t>
            </a:r>
          </a:p>
          <a:p>
            <a:r>
              <a:rPr lang="en-US" b="1" dirty="0" smtClean="0">
                <a:latin typeface="+mn-lt"/>
              </a:rPr>
              <a:t>Goal:</a:t>
            </a:r>
          </a:p>
          <a:p>
            <a:pPr marL="274320" indent="-274320">
              <a:buClr>
                <a:schemeClr val="accent1"/>
              </a:buClr>
              <a:buFont typeface="Arial" pitchFamily="34" charset="0"/>
              <a:buChar char="•"/>
            </a:pPr>
            <a:r>
              <a:rPr lang="en-US" sz="1600" dirty="0" smtClean="0">
                <a:latin typeface="+mn-lt"/>
              </a:rPr>
              <a:t>Inform the public about  flood risks, </a:t>
            </a:r>
          </a:p>
          <a:p>
            <a:pPr marL="274320" indent="-274320">
              <a:buClr>
                <a:schemeClr val="accent1"/>
              </a:buClr>
              <a:buFont typeface="Arial" pitchFamily="34" charset="0"/>
              <a:buChar char="•"/>
            </a:pPr>
            <a:r>
              <a:rPr lang="en-US" sz="1600" dirty="0" smtClean="0">
                <a:latin typeface="+mn-lt"/>
              </a:rPr>
              <a:t>Get the public to take action to reduce </a:t>
            </a:r>
            <a:br>
              <a:rPr lang="en-US" sz="1600" dirty="0" smtClean="0">
                <a:latin typeface="+mn-lt"/>
              </a:rPr>
            </a:br>
            <a:r>
              <a:rPr lang="en-US" sz="1600" dirty="0" smtClean="0">
                <a:latin typeface="+mn-lt"/>
              </a:rPr>
              <a:t>their flood risk</a:t>
            </a:r>
          </a:p>
          <a:p>
            <a:endParaRPr lang="en-US" dirty="0" smtClean="0">
              <a:latin typeface="+mn-lt"/>
            </a:endParaRPr>
          </a:p>
          <a:p>
            <a:r>
              <a:rPr lang="en-US" b="1" dirty="0" smtClean="0">
                <a:latin typeface="+mn-lt"/>
              </a:rPr>
              <a:t>Objective:</a:t>
            </a:r>
          </a:p>
          <a:p>
            <a:r>
              <a:rPr lang="en-US" sz="1600" dirty="0" smtClean="0">
                <a:latin typeface="+mn-lt"/>
              </a:rPr>
              <a:t>To </a:t>
            </a:r>
            <a:r>
              <a:rPr lang="en-US" sz="1600" b="1" i="1" dirty="0" smtClean="0">
                <a:latin typeface="+mn-lt"/>
              </a:rPr>
              <a:t>encourage</a:t>
            </a:r>
            <a:r>
              <a:rPr lang="en-US" sz="1600" dirty="0" smtClean="0">
                <a:latin typeface="+mn-lt"/>
              </a:rPr>
              <a:t> federal, state  and local agencies to actively reach out to the public about </a:t>
            </a:r>
            <a:r>
              <a:rPr lang="en-US" sz="1600" b="1" i="1" dirty="0" smtClean="0">
                <a:latin typeface="+mn-lt"/>
              </a:rPr>
              <a:t>flood </a:t>
            </a:r>
            <a:r>
              <a:rPr lang="en-US" sz="1600" b="1" i="1" dirty="0" smtClean="0">
                <a:latin typeface="+mn-lt"/>
              </a:rPr>
              <a:t>preparedness</a:t>
            </a:r>
          </a:p>
          <a:p>
            <a:endParaRPr lang="en-US" b="1" dirty="0" smtClean="0">
              <a:latin typeface="+mn-lt"/>
            </a:endParaRPr>
          </a:p>
          <a:p>
            <a:r>
              <a:rPr lang="en-US" b="1" dirty="0" smtClean="0">
                <a:latin typeface="+mn-lt"/>
              </a:rPr>
              <a:t>Participants</a:t>
            </a:r>
            <a:r>
              <a:rPr lang="en-US" dirty="0" smtClean="0">
                <a:latin typeface="+mn-lt"/>
              </a:rPr>
              <a:t>:</a:t>
            </a:r>
          </a:p>
          <a:p>
            <a:pPr marL="274320" indent="-274320">
              <a:buClr>
                <a:schemeClr val="accent1"/>
              </a:buClr>
              <a:buFont typeface="Arial" pitchFamily="34" charset="0"/>
              <a:buChar char="•"/>
            </a:pPr>
            <a:r>
              <a:rPr lang="en-US" sz="1600" dirty="0" smtClean="0">
                <a:latin typeface="+mn-lt"/>
              </a:rPr>
              <a:t>20 counties</a:t>
            </a:r>
          </a:p>
          <a:p>
            <a:pPr marL="274320" indent="-274320">
              <a:buClr>
                <a:schemeClr val="accent1"/>
              </a:buClr>
              <a:buFont typeface="Arial" pitchFamily="34" charset="0"/>
              <a:buChar char="•"/>
            </a:pPr>
            <a:r>
              <a:rPr lang="en-US" sz="1600" dirty="0" smtClean="0">
                <a:latin typeface="+mn-lt"/>
              </a:rPr>
              <a:t>5 cities</a:t>
            </a:r>
          </a:p>
          <a:p>
            <a:pPr marL="274320" indent="-274320">
              <a:buClr>
                <a:schemeClr val="accent1"/>
              </a:buClr>
              <a:buFont typeface="Arial" pitchFamily="34" charset="0"/>
              <a:buChar char="•"/>
            </a:pPr>
            <a:r>
              <a:rPr lang="en-US" sz="1600" dirty="0" smtClean="0">
                <a:latin typeface="+mn-lt"/>
              </a:rPr>
              <a:t>10 federal, state, and local agencies</a:t>
            </a:r>
          </a:p>
          <a:p>
            <a:pPr indent="-320040">
              <a:buFont typeface="Arial" pitchFamily="34" charset="0"/>
              <a:buChar char="•"/>
            </a:pPr>
            <a:endParaRPr lang="en-US" dirty="0" smtClean="0">
              <a:latin typeface="+mn-lt"/>
            </a:endParaRPr>
          </a:p>
          <a:p>
            <a:pPr indent="-320040"/>
            <a:r>
              <a:rPr lang="en-US" sz="2000" b="1" dirty="0" smtClean="0">
                <a:solidFill>
                  <a:schemeClr val="tx2"/>
                </a:solidFill>
                <a:latin typeface="+mn-lt"/>
              </a:rPr>
              <a:t>Be Aware, Be Prepared, and Take Action!</a:t>
            </a:r>
            <a:endParaRPr lang="en-US" sz="2000" b="1" dirty="0">
              <a:solidFill>
                <a:schemeClr val="tx2"/>
              </a:solidFill>
              <a:latin typeface="+mn-lt"/>
            </a:endParaRPr>
          </a:p>
        </p:txBody>
      </p:sp>
      <p:sp>
        <p:nvSpPr>
          <p:cNvPr id="7" name="Rectangle 6"/>
          <p:cNvSpPr/>
          <p:nvPr/>
        </p:nvSpPr>
        <p:spPr>
          <a:xfrm>
            <a:off x="615044" y="5612563"/>
            <a:ext cx="4572000" cy="461665"/>
          </a:xfrm>
          <a:prstGeom prst="rect">
            <a:avLst/>
          </a:prstGeom>
        </p:spPr>
        <p:txBody>
          <a:bodyPr>
            <a:spAutoFit/>
          </a:bodyPr>
          <a:lstStyle/>
          <a:p>
            <a:r>
              <a:rPr lang="en-US" sz="1200" b="1" dirty="0" smtClean="0"/>
              <a:t>Flood Preparedness Website:</a:t>
            </a:r>
          </a:p>
          <a:p>
            <a:r>
              <a:rPr lang="en-US" sz="1200" dirty="0" smtClean="0">
                <a:hlinkClick r:id="rId4"/>
              </a:rPr>
              <a:t>www.water.ca.gov/ca-flood-preparedness</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Water Mark Initiative</a:t>
            </a:r>
            <a:endParaRPr lang="en-US" dirty="0"/>
          </a:p>
        </p:txBody>
      </p:sp>
      <p:sp>
        <p:nvSpPr>
          <p:cNvPr id="6" name="TextBox 5"/>
          <p:cNvSpPr txBox="1"/>
          <p:nvPr/>
        </p:nvSpPr>
        <p:spPr>
          <a:xfrm>
            <a:off x="898523" y="1385359"/>
            <a:ext cx="3375932" cy="2831544"/>
          </a:xfrm>
          <a:prstGeom prst="rect">
            <a:avLst/>
          </a:prstGeom>
          <a:noFill/>
        </p:spPr>
        <p:txBody>
          <a:bodyPr wrap="square" rtlCol="0">
            <a:spAutoFit/>
          </a:bodyPr>
          <a:lstStyle/>
          <a:p>
            <a:r>
              <a:rPr lang="en-US" sz="2000" dirty="0" smtClean="0"/>
              <a:t>“</a:t>
            </a:r>
            <a:r>
              <a:rPr lang="en-US" sz="2000" dirty="0" smtClean="0">
                <a:latin typeface="+mn-lt"/>
              </a:rPr>
              <a:t>Know Your Line: Be Flood </a:t>
            </a:r>
            <a:br>
              <a:rPr lang="en-US" sz="2000" dirty="0" smtClean="0">
                <a:latin typeface="+mn-lt"/>
              </a:rPr>
            </a:br>
            <a:r>
              <a:rPr lang="en-US" sz="2000" dirty="0" smtClean="0">
                <a:latin typeface="+mn-lt"/>
              </a:rPr>
              <a:t>Aware” initiative developed to:</a:t>
            </a:r>
          </a:p>
          <a:p>
            <a:pPr lvl="1" indent="-274320">
              <a:buFont typeface="Wingdings" pitchFamily="2" charset="2"/>
              <a:buChar char="ü"/>
              <a:tabLst>
                <a:tab pos="274320" algn="l"/>
              </a:tabLst>
            </a:pPr>
            <a:r>
              <a:rPr lang="en-US" sz="2000" dirty="0" smtClean="0">
                <a:latin typeface="+mn-lt"/>
              </a:rPr>
              <a:t>Improve the public’s </a:t>
            </a:r>
            <a:br>
              <a:rPr lang="en-US" sz="2000" dirty="0" smtClean="0">
                <a:latin typeface="+mn-lt"/>
              </a:rPr>
            </a:br>
            <a:r>
              <a:rPr lang="en-US" sz="2000" dirty="0" smtClean="0">
                <a:latin typeface="+mn-lt"/>
              </a:rPr>
              <a:t>awareness of flood risk</a:t>
            </a:r>
          </a:p>
          <a:p>
            <a:pPr lvl="1" indent="-274320">
              <a:buFont typeface="Wingdings" pitchFamily="2" charset="2"/>
              <a:buChar char="ü"/>
              <a:tabLst>
                <a:tab pos="274320" algn="l"/>
              </a:tabLst>
            </a:pPr>
            <a:r>
              <a:rPr lang="en-US" sz="2000" dirty="0" smtClean="0">
                <a:latin typeface="+mn-lt"/>
              </a:rPr>
              <a:t>Encourage them to take </a:t>
            </a:r>
            <a:br>
              <a:rPr lang="en-US" sz="2000" dirty="0" smtClean="0">
                <a:latin typeface="+mn-lt"/>
              </a:rPr>
            </a:br>
            <a:r>
              <a:rPr lang="en-US" sz="2000" dirty="0" smtClean="0">
                <a:latin typeface="+mn-lt"/>
              </a:rPr>
              <a:t>action to reduce it.</a:t>
            </a:r>
          </a:p>
          <a:p>
            <a:endParaRPr lang="en-US" sz="2000" dirty="0" smtClean="0">
              <a:latin typeface="+mn-lt"/>
            </a:endParaRPr>
          </a:p>
          <a:p>
            <a:endParaRPr lang="en-US" dirty="0"/>
          </a:p>
        </p:txBody>
      </p:sp>
      <p:pic>
        <p:nvPicPr>
          <p:cNvPr id="9218" name="Picture 2" descr="C:\Users\nikkib\Documents\FloodSAFE presentations_speaker training\20130809 flood risk awareness presentation to CVFPB Mierzwa\us-vector-map-high water mark.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26453" y="1244601"/>
            <a:ext cx="4932485" cy="3017520"/>
          </a:xfrm>
          <a:prstGeom prst="rect">
            <a:avLst/>
          </a:prstGeom>
          <a:noFill/>
          <a:effectLst>
            <a:outerShdw blurRad="50800" dist="38100" dir="2700000" algn="tl" rotWithShape="0">
              <a:prstClr val="black">
                <a:alpha val="40000"/>
              </a:prstClr>
            </a:outerShdw>
          </a:effectLst>
        </p:spPr>
      </p:pic>
      <p:graphicFrame>
        <p:nvGraphicFramePr>
          <p:cNvPr id="7" name="Table 6"/>
          <p:cNvGraphicFramePr>
            <a:graphicFrameLocks noGrp="1"/>
          </p:cNvGraphicFramePr>
          <p:nvPr/>
        </p:nvGraphicFramePr>
        <p:xfrm>
          <a:off x="936172" y="4463143"/>
          <a:ext cx="7750628" cy="1407976"/>
        </p:xfrm>
        <a:graphic>
          <a:graphicData uri="http://schemas.openxmlformats.org/drawingml/2006/table">
            <a:tbl>
              <a:tblPr firstRow="1" bandRow="1">
                <a:tableStyleId>{3C2FFA5D-87B4-456A-9821-1D502468CF0F}</a:tableStyleId>
              </a:tblPr>
              <a:tblGrid>
                <a:gridCol w="3247901"/>
                <a:gridCol w="4502727"/>
              </a:tblGrid>
              <a:tr h="3099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Participating Federal Agencies</a:t>
                      </a:r>
                      <a:endParaRPr lang="en-US" sz="1400" b="1" dirty="0" smtClean="0">
                        <a:latin typeface="+mn-lt"/>
                      </a:endParaRPr>
                    </a:p>
                  </a:txBody>
                  <a:tcPr/>
                </a:tc>
                <a:tc hMerge="1">
                  <a:txBody>
                    <a:bodyPr/>
                    <a:lstStyle/>
                    <a:p>
                      <a:endParaRPr lang="en-US" dirty="0"/>
                    </a:p>
                  </a:txBody>
                  <a:tcPr/>
                </a:tc>
              </a:tr>
              <a:tr h="269990">
                <a:tc>
                  <a:txBody>
                    <a:bodyPr/>
                    <a:lstStyle/>
                    <a:p>
                      <a:r>
                        <a:rPr lang="en-US" sz="1100" dirty="0" smtClean="0"/>
                        <a:t>FEMA</a:t>
                      </a:r>
                      <a:endParaRPr lang="en-US" sz="11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Department of Agriculture, Natural Resources Conservation Service</a:t>
                      </a:r>
                      <a:endParaRPr lang="en-US" sz="1100" dirty="0" smtClean="0">
                        <a:latin typeface="+mn-lt"/>
                      </a:endParaRPr>
                    </a:p>
                  </a:txBody>
                  <a:tcPr>
                    <a:solidFill>
                      <a:schemeClr val="accent1">
                        <a:lumMod val="20000"/>
                        <a:lumOff val="80000"/>
                      </a:schemeClr>
                    </a:solidFill>
                  </a:tcPr>
                </a:tc>
              </a:tr>
              <a:tr h="28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National Oceanic and Atmospheric Administration</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Department of Housing and Urban Development</a:t>
                      </a:r>
                      <a:endParaRPr lang="en-US" sz="1100" dirty="0" smtClean="0">
                        <a:latin typeface="+mn-lt"/>
                      </a:endParaRPr>
                    </a:p>
                  </a:txBody>
                  <a:tcPr>
                    <a:solidFill>
                      <a:schemeClr val="accent1">
                        <a:lumMod val="20000"/>
                        <a:lumOff val="80000"/>
                      </a:schemeClr>
                    </a:solidFill>
                  </a:tcPr>
                </a:tc>
              </a:tr>
              <a:tr h="285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National Park Service</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Geological Survey</a:t>
                      </a:r>
                      <a:endParaRPr lang="en-US" sz="1100" dirty="0" smtClean="0">
                        <a:latin typeface="+mn-lt"/>
                      </a:endParaRPr>
                    </a:p>
                  </a:txBody>
                  <a:tcPr>
                    <a:solidFill>
                      <a:schemeClr val="accent1">
                        <a:lumMod val="20000"/>
                        <a:lumOff val="80000"/>
                      </a:schemeClr>
                    </a:solidFill>
                  </a:tcPr>
                </a:tc>
              </a:tr>
              <a:tr h="228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Army Corps of Engineers</a:t>
                      </a:r>
                      <a:endParaRPr lang="en-US" sz="1100" dirty="0" smtClean="0">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 Small Business Administration</a:t>
                      </a:r>
                      <a:endParaRPr lang="en-US" sz="1100" dirty="0" smtClean="0">
                        <a:latin typeface="+mn-lt"/>
                      </a:endParaRPr>
                    </a:p>
                  </a:txBody>
                  <a:tcPr>
                    <a:solidFill>
                      <a:schemeClr val="accent1">
                        <a:lumMod val="20000"/>
                        <a:lumOff val="80000"/>
                      </a:schemeClr>
                    </a:solidFill>
                  </a:tcPr>
                </a:tc>
              </a:tr>
            </a:tbl>
          </a:graphicData>
        </a:graphic>
      </p:graphicFrame>
      <p:sp>
        <p:nvSpPr>
          <p:cNvPr id="9" name="TextBox 8"/>
          <p:cNvSpPr txBox="1"/>
          <p:nvPr/>
        </p:nvSpPr>
        <p:spPr>
          <a:xfrm>
            <a:off x="4676019" y="2049538"/>
            <a:ext cx="1727200" cy="646331"/>
          </a:xfrm>
          <a:prstGeom prst="rect">
            <a:avLst/>
          </a:prstGeom>
          <a:noFill/>
        </p:spPr>
        <p:txBody>
          <a:bodyPr wrap="square" rtlCol="0">
            <a:spAutoFit/>
          </a:bodyPr>
          <a:lstStyle/>
          <a:p>
            <a:r>
              <a:rPr lang="en-US" b="1" dirty="0" smtClean="0">
                <a:solidFill>
                  <a:schemeClr val="bg1"/>
                </a:solidFill>
                <a:latin typeface="+mn-lt"/>
              </a:rPr>
              <a:t>Roseville</a:t>
            </a:r>
          </a:p>
          <a:p>
            <a:r>
              <a:rPr lang="en-US" b="1" dirty="0" smtClean="0">
                <a:solidFill>
                  <a:schemeClr val="bg1"/>
                </a:solidFill>
                <a:latin typeface="+mn-lt"/>
              </a:rPr>
              <a:t>Sacramento</a:t>
            </a:r>
            <a:endParaRPr lang="en-US" b="1" dirty="0">
              <a:solidFill>
                <a:schemeClr val="bg1"/>
              </a:solidFill>
              <a:latin typeface="+mn-lt"/>
            </a:endParaRPr>
          </a:p>
        </p:txBody>
      </p:sp>
      <p:cxnSp>
        <p:nvCxnSpPr>
          <p:cNvPr id="13" name="Straight Arrow Connector 12"/>
          <p:cNvCxnSpPr>
            <a:stCxn id="9" idx="1"/>
          </p:cNvCxnSpPr>
          <p:nvPr/>
        </p:nvCxnSpPr>
        <p:spPr>
          <a:xfrm flipH="1">
            <a:off x="4311953" y="2372704"/>
            <a:ext cx="364066" cy="5783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1939C0-56C2-4DFB-B15C-F501D4290C7D}">
  <ds:schemaRefs>
    <ds:schemaRef ds:uri="http://schemas.microsoft.com/sharepoint/v3/contenttype/forms"/>
  </ds:schemaRefs>
</ds:datastoreItem>
</file>

<file path=customXml/itemProps2.xml><?xml version="1.0" encoding="utf-8"?>
<ds:datastoreItem xmlns:ds="http://schemas.openxmlformats.org/officeDocument/2006/customXml" ds:itemID="{57352F5E-0EEF-43AB-833F-EBD94C6AA03E}">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33065</TotalTime>
  <Words>1077</Words>
  <Application>Microsoft Office PowerPoint</Application>
  <PresentationFormat>On-screen Show (4:3)</PresentationFormat>
  <Paragraphs>201</Paragraphs>
  <Slides>11</Slides>
  <Notes>4</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chapter</vt:lpstr>
      <vt:lpstr>FloodSAFE California: A Strategic Approach to Reducing Flood Risk</vt:lpstr>
      <vt:lpstr>Organizing the Work</vt:lpstr>
      <vt:lpstr>2010 Internal Implementation Plan</vt:lpstr>
      <vt:lpstr>2013 Strategic Plan</vt:lpstr>
      <vt:lpstr>Strategic to Tactical FloodSAFE Plans</vt:lpstr>
      <vt:lpstr>Communication Products</vt:lpstr>
      <vt:lpstr>Engagement Planning</vt:lpstr>
      <vt:lpstr>California Flood Preparedness Week</vt:lpstr>
      <vt:lpstr>High Water Mark Initiative</vt:lpstr>
      <vt:lpstr>High Water Mark Initiative Event</vt:lpstr>
      <vt:lpstr>Questions: Michael.Mierzwa@water.ca.gov</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Mimi Reyes</dc:creator>
  <cp:lastModifiedBy>Michael Mierzwa</cp:lastModifiedBy>
  <cp:revision>2840</cp:revision>
  <cp:lastPrinted>2012-01-13T01:13:33Z</cp:lastPrinted>
  <dcterms:created xsi:type="dcterms:W3CDTF">2009-03-03T16:11:32Z</dcterms:created>
  <dcterms:modified xsi:type="dcterms:W3CDTF">2013-10-25T14:41:42Z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