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8" r:id="rId2"/>
    <p:sldId id="279" r:id="rId3"/>
    <p:sldId id="292" r:id="rId4"/>
    <p:sldId id="296" r:id="rId5"/>
    <p:sldId id="294" r:id="rId6"/>
    <p:sldId id="295" r:id="rId7"/>
    <p:sldId id="271" r:id="rId8"/>
    <p:sldId id="28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0000"/>
    <a:srgbClr val="004A82"/>
    <a:srgbClr val="9FE6FF"/>
    <a:srgbClr val="996633"/>
    <a:srgbClr val="532476"/>
    <a:srgbClr val="FFE497"/>
    <a:srgbClr val="DCC5ED"/>
    <a:srgbClr val="03187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3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400DD-9E1F-47BE-B9DD-7180311EF892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05D83-1514-4086-A668-3BE4368AB9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78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FDB1EA0-47C7-4CEE-8CB5-FFFCA7020C63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A1BCFE-8DEC-415F-9950-CB51D84C6D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12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B17715-CBF2-4C06-ADE0-FDEE1BDCE861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889D32-BA3A-41C3-AF09-9DB13E4F4B5B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889D32-BA3A-41C3-AF09-9DB13E4F4B5B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889D32-BA3A-41C3-AF09-9DB13E4F4B5B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889D32-BA3A-41C3-AF09-9DB13E4F4B5B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889D32-BA3A-41C3-AF09-9DB13E4F4B5B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8229600" cy="3733800"/>
          </a:xfrm>
        </p:spPr>
        <p:txBody>
          <a:bodyPr vert="horz" lIns="45720" tIns="0" rIns="45720" bIns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0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Title Placeholder 21"/>
          <p:cNvSpPr txBox="1">
            <a:spLocks/>
          </p:cNvSpPr>
          <p:nvPr userDrawn="1"/>
        </p:nvSpPr>
        <p:spPr>
          <a:xfrm>
            <a:off x="304800" y="274638"/>
            <a:ext cx="7620000" cy="792162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5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Blue Highway" pitchFamily="2" charset="0"/>
              <a:ea typeface="+mj-ea"/>
              <a:cs typeface="+mj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600200"/>
            <a:ext cx="88392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152400" y="6629400"/>
            <a:ext cx="8763000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04800" y="304800"/>
            <a:ext cx="7620000" cy="838200"/>
          </a:xfrm>
          <a:prstGeom prst="rect">
            <a:avLst/>
          </a:prstGeom>
          <a:solidFill>
            <a:schemeClr val="accent2">
              <a:lumMod val="50000"/>
              <a:alpha val="5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4000" b="1">
                <a:latin typeface="Calibri" pitchFamily="34" charset="0"/>
              </a:rPr>
              <a:t/>
            </a:r>
            <a:br>
              <a:rPr lang="en-US" altLang="en-US" sz="4000" b="1">
                <a:latin typeface="Calibri" pitchFamily="34" charset="0"/>
              </a:rPr>
            </a:br>
            <a:endParaRPr lang="en-US" altLang="en-US" sz="4000" b="1">
              <a:latin typeface="Calibri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81000" y="2362200"/>
            <a:ext cx="8305800" cy="3429000"/>
          </a:xfrm>
          <a:prstGeom prst="rect">
            <a:avLst/>
          </a:prstGeom>
          <a:solidFill>
            <a:schemeClr val="accent2">
              <a:lumMod val="50000"/>
              <a:alpha val="5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800" dirty="0">
              <a:latin typeface="Calibri" pitchFamily="34" charset="0"/>
            </a:endParaRPr>
          </a:p>
        </p:txBody>
      </p:sp>
      <p:sp>
        <p:nvSpPr>
          <p:cNvPr id="5" name="Freeform 5"/>
          <p:cNvSpPr>
            <a:spLocks noChangeArrowheads="1"/>
          </p:cNvSpPr>
          <p:nvPr/>
        </p:nvSpPr>
        <p:spPr bwMode="auto">
          <a:xfrm>
            <a:off x="228600" y="2286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333399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81000" y="2133600"/>
            <a:ext cx="8321675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28600" y="6553200"/>
            <a:ext cx="525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200" i="1" dirty="0">
                <a:latin typeface="Garamond" pitchFamily="18" charset="0"/>
              </a:rPr>
              <a:t>Central Valley Flood Protection Board Meeting – Agenda Item No. </a:t>
            </a:r>
            <a:r>
              <a:rPr lang="en-US" altLang="en-US" sz="1200" i="1" dirty="0" smtClean="0">
                <a:latin typeface="Garamond" pitchFamily="18" charset="0"/>
              </a:rPr>
              <a:t>8</a:t>
            </a:r>
            <a:endParaRPr lang="en-US" altLang="en-US" sz="1200" i="1" dirty="0">
              <a:latin typeface="Garamond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67818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  <a:defRPr/>
            </a:pPr>
            <a:fld id="{1FB973E5-D437-4106-8FBC-D84C508B6EC8}" type="slidenum">
              <a:rPr lang="en-US" altLang="en-US" sz="1200">
                <a:latin typeface="Garamond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‹#›</a:t>
            </a:fld>
            <a:endParaRPr lang="en-US" altLang="en-US" sz="1200">
              <a:latin typeface="Garamond" pitchFamily="18" charset="0"/>
            </a:endParaRPr>
          </a:p>
        </p:txBody>
      </p:sp>
      <p:pic>
        <p:nvPicPr>
          <p:cNvPr id="9" name="Picture 10" descr="CVFPB_logo_update3"/>
          <p:cNvPicPr preferRelativeResize="0"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152400"/>
            <a:ext cx="102393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>
          <a:xfrm>
            <a:off x="7086600" y="6583680"/>
            <a:ext cx="9144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00B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MOU</a:t>
            </a:r>
            <a:endParaRPr lang="en-US" sz="1400" b="1" dirty="0">
              <a:ln w="11430"/>
              <a:solidFill>
                <a:srgbClr val="00B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6583680" y="6583680"/>
            <a:ext cx="4572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SR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7909560" y="6583680"/>
            <a:ext cx="7620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LD1</a:t>
            </a:r>
            <a:endParaRPr lang="en-US" sz="1400" b="1" dirty="0">
              <a:ln w="11430"/>
              <a:solidFill>
                <a:srgbClr val="FF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FFFF00"/>
              </a:buClr>
              <a:buSzPct val="80000"/>
              <a:buFont typeface="Wingdings" pitchFamily="2" charset="2"/>
              <a:buChar char="§"/>
              <a:defRPr sz="2200">
                <a:latin typeface="Calibri" pitchFamily="34" charset="0"/>
              </a:defRPr>
            </a:lvl1pPr>
            <a:lvl2pPr>
              <a:buClr>
                <a:srgbClr val="FFC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tx1">
                    <a:lumMod val="85000"/>
                  </a:schemeClr>
                </a:solidFill>
                <a:latin typeface="Calibri" pitchFamily="34" charset="0"/>
              </a:defRPr>
            </a:lvl2pPr>
            <a:lvl3pPr>
              <a:buClr>
                <a:srgbClr val="FF66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tx1">
                    <a:lumMod val="75000"/>
                  </a:schemeClr>
                </a:solidFill>
                <a:latin typeface="Calibri" pitchFamily="34" charset="0"/>
              </a:defRPr>
            </a:lvl3pPr>
            <a:lvl4pPr>
              <a:buClr>
                <a:srgbClr val="FF0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tx1">
                    <a:lumMod val="65000"/>
                  </a:schemeClr>
                </a:solidFill>
                <a:latin typeface="Calibri" pitchFamily="34" charset="0"/>
              </a:defRPr>
            </a:lvl4pPr>
            <a:lvl5pPr>
              <a:buClr>
                <a:srgbClr val="D00028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tx1">
                    <a:lumMod val="50000"/>
                  </a:schemeClr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8" name="Date Placeholder 13"/>
          <p:cNvSpPr>
            <a:spLocks noGrp="1"/>
          </p:cNvSpPr>
          <p:nvPr>
            <p:ph type="dt" sz="half" idx="2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67200" cy="5105400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buClr>
                <a:srgbClr val="FFFF00"/>
              </a:buClr>
              <a:buSzPct val="80000"/>
              <a:buFont typeface="Wingdings" pitchFamily="2" charset="2"/>
              <a:buChar char="§"/>
              <a:defRPr sz="2200">
                <a:latin typeface="Calibri" pitchFamily="34" charset="0"/>
              </a:defRPr>
            </a:lvl1pPr>
            <a:lvl2pPr>
              <a:spcBef>
                <a:spcPts val="1200"/>
              </a:spcBef>
              <a:buClr>
                <a:srgbClr val="FFC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2pPr>
            <a:lvl3pPr>
              <a:spcBef>
                <a:spcPts val="1200"/>
              </a:spcBef>
              <a:buClr>
                <a:srgbClr val="FF66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4"/>
                </a:solidFill>
                <a:latin typeface="Calibri" pitchFamily="34" charset="0"/>
              </a:defRPr>
            </a:lvl3pPr>
            <a:lvl4pPr>
              <a:spcBef>
                <a:spcPts val="1200"/>
              </a:spcBef>
              <a:buClr>
                <a:srgbClr val="FF0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5"/>
                </a:solidFill>
                <a:latin typeface="Calibri" pitchFamily="34" charset="0"/>
              </a:defRPr>
            </a:lvl4pPr>
            <a:lvl5pPr>
              <a:spcBef>
                <a:spcPts val="1200"/>
              </a:spcBef>
              <a:buClr>
                <a:srgbClr val="A50021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6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267200" cy="5105401"/>
          </a:xfrm>
          <a:solidFill>
            <a:srgbClr val="03187F">
              <a:alpha val="50000"/>
            </a:srgbClr>
          </a:solidFill>
        </p:spPr>
        <p:txBody>
          <a:bodyPr vert="horz">
            <a:normAutofit/>
          </a:bodyPr>
          <a:lstStyle>
            <a:lvl1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None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</a:lstStyle>
          <a:p>
            <a:pPr lvl="0" eaLnBrk="1" latinLnBrk="0" hangingPunct="1"/>
            <a:endParaRPr kumimoji="0" lang="en-US" dirty="0"/>
          </a:p>
        </p:txBody>
      </p:sp>
      <p:sp>
        <p:nvSpPr>
          <p:cNvPr id="9" name="Date Placeholder 1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hyperlink" Target="Item%206B%20Staff%20Report-Employment%20of%20Legal%20Counsel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Item%206B_BCP%20Highlighted.pdf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4800" y="274638"/>
            <a:ext cx="7620000" cy="792162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686800" cy="5181600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pic>
        <p:nvPicPr>
          <p:cNvPr id="7" name="Picture 6" descr="CVFPB_logo_update3"/>
          <p:cNvPicPr preferRelativeResize="0">
            <a:picLocks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152400"/>
            <a:ext cx="102393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reeform 7"/>
          <p:cNvSpPr/>
          <p:nvPr userDrawn="1"/>
        </p:nvSpPr>
        <p:spPr>
          <a:xfrm>
            <a:off x="178025" y="137565"/>
            <a:ext cx="7986839" cy="930584"/>
          </a:xfrm>
          <a:custGeom>
            <a:avLst/>
            <a:gdLst>
              <a:gd name="connsiteX0" fmla="*/ 0 w 7986839"/>
              <a:gd name="connsiteY0" fmla="*/ 930584 h 930584"/>
              <a:gd name="connsiteX1" fmla="*/ 0 w 7986839"/>
              <a:gd name="connsiteY1" fmla="*/ 0 h 930584"/>
              <a:gd name="connsiteX2" fmla="*/ 7986839 w 7986839"/>
              <a:gd name="connsiteY2" fmla="*/ 0 h 93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86839" h="930584">
                <a:moveTo>
                  <a:pt x="0" y="930584"/>
                </a:moveTo>
                <a:lnTo>
                  <a:pt x="0" y="0"/>
                </a:lnTo>
                <a:lnTo>
                  <a:pt x="7986839" y="0"/>
                </a:lnTo>
              </a:path>
            </a:pathLst>
          </a:cu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6553200"/>
            <a:ext cx="88392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15" action="ppaction://hlinkfile"/>
          </p:cNvPr>
          <p:cNvSpPr/>
          <p:nvPr userDrawn="1"/>
        </p:nvSpPr>
        <p:spPr>
          <a:xfrm>
            <a:off x="7543800" y="6553200"/>
            <a:ext cx="914400" cy="30777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BCP</a:t>
            </a:r>
            <a:endParaRPr lang="en-US" sz="1400" b="1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" y="6581001"/>
            <a:ext cx="533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Central Valley Flood Protection Board Meeting – Agenda Item No. 6B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9" name="Rectangle 8">
            <a:hlinkClick r:id="rId16" action="ppaction://hlinkfile"/>
          </p:cNvPr>
          <p:cNvSpPr/>
          <p:nvPr userDrawn="1"/>
        </p:nvSpPr>
        <p:spPr>
          <a:xfrm>
            <a:off x="6553200" y="6553200"/>
            <a:ext cx="7620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SR</a:t>
            </a:r>
            <a:endParaRPr lang="en-US" sz="1400" b="1" dirty="0">
              <a:ln w="11430"/>
              <a:solidFill>
                <a:srgbClr val="FF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latinLnBrk="0" hangingPunct="1">
        <a:spcBef>
          <a:spcPct val="0"/>
        </a:spcBef>
        <a:buNone/>
        <a:defRPr kumimoji="0" sz="4500" b="1" u="none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Blue Highway" pitchFamily="2" charset="0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457200" y="2209800"/>
            <a:ext cx="8229600" cy="3810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3800" dirty="0" smtClean="0">
                <a:solidFill>
                  <a:schemeClr val="tx1"/>
                </a:solidFill>
                <a:latin typeface="Calibri" pitchFamily="34" charset="0"/>
              </a:rPr>
              <a:t>Employment of Legal Counsel</a:t>
            </a:r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sz="40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sz="40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2900" cap="none" dirty="0" smtClean="0">
                <a:solidFill>
                  <a:schemeClr val="tx1"/>
                </a:solidFill>
                <a:latin typeface="Calibri" pitchFamily="34" charset="0"/>
              </a:rPr>
              <a:t>Jay S. Punia, Executive Officer</a:t>
            </a:r>
            <a:r>
              <a:rPr lang="en-US" sz="3200" cap="none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sz="3200" cap="none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3200" cap="none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sz="3200" cap="none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3200" cap="none" dirty="0" smtClean="0">
                <a:solidFill>
                  <a:schemeClr val="tx1"/>
                </a:solidFill>
                <a:latin typeface="Calibri" pitchFamily="34" charset="0"/>
              </a:rPr>
              <a:t>May 10, 2013</a:t>
            </a:r>
            <a:endParaRPr lang="en-US" sz="3200" b="1" cap="none" dirty="0" smtClean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304800"/>
            <a:ext cx="7620000" cy="762000"/>
          </a:xfrm>
          <a:noFill/>
        </p:spPr>
        <p:txBody>
          <a:bodyPr>
            <a:normAutofit/>
          </a:bodyPr>
          <a:lstStyle/>
          <a:p>
            <a:pPr marL="0" indent="0" algn="ctr" eaLnBrk="1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ue Highway" pitchFamily="2" charset="0"/>
                <a:cs typeface="Arial" pitchFamily="34" charset="0"/>
              </a:rPr>
              <a:t>Central Valley Flood Protection 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7467600" cy="762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BOARD ACTION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5257800"/>
          </a:xfrm>
        </p:spPr>
        <p:txBody>
          <a:bodyPr>
            <a:noAutofit/>
          </a:bodyPr>
          <a:lstStyle/>
          <a:p>
            <a:pPr eaLnBrk="1" hangingPunct="1">
              <a:spcBef>
                <a:spcPts val="2400"/>
              </a:spcBef>
              <a:buFont typeface="Wingdings" pitchFamily="2" charset="2"/>
              <a:buNone/>
              <a:defRPr/>
            </a:pPr>
            <a:r>
              <a:rPr lang="en-US" sz="2400" u="sng" dirty="0" smtClean="0">
                <a:solidFill>
                  <a:srgbClr val="FFC000"/>
                </a:solidFill>
              </a:rPr>
              <a:t>Consider approval for the Central Valley Flood Protection </a:t>
            </a:r>
            <a:r>
              <a:rPr lang="en-US" sz="2400" u="sng" dirty="0" smtClean="0">
                <a:solidFill>
                  <a:srgbClr val="FFC000"/>
                </a:solidFill>
              </a:rPr>
              <a:t>Board to</a:t>
            </a:r>
            <a:r>
              <a:rPr lang="en-US" sz="2400" u="sng" dirty="0" smtClean="0">
                <a:solidFill>
                  <a:srgbClr val="FFC000"/>
                </a:solidFill>
              </a:rPr>
              <a:t>:</a:t>
            </a:r>
          </a:p>
          <a:p>
            <a:pPr marL="401638" indent="-265113">
              <a:spcBef>
                <a:spcPts val="2400"/>
              </a:spcBef>
              <a:defRPr/>
            </a:pPr>
            <a:r>
              <a:rPr lang="en-US" sz="2400" dirty="0" smtClean="0"/>
              <a:t>Select </a:t>
            </a:r>
            <a:r>
              <a:rPr lang="en-US" sz="2400" dirty="0" smtClean="0"/>
              <a:t>one of two options to carry out bifurcated enforcement actions</a:t>
            </a:r>
          </a:p>
          <a:p>
            <a:pPr marL="401638" indent="-265113">
              <a:spcBef>
                <a:spcPts val="2400"/>
              </a:spcBef>
              <a:defRPr/>
            </a:pPr>
            <a:r>
              <a:rPr lang="en-US" sz="2400" dirty="0" smtClean="0"/>
              <a:t>Hire one full-time in-house Legal Counsel (proposed Attorney III classification)</a:t>
            </a:r>
            <a:endParaRPr lang="en-US" sz="2400" dirty="0" smtClean="0"/>
          </a:p>
          <a:p>
            <a:pPr marL="401638" indent="-265113">
              <a:spcBef>
                <a:spcPts val="2400"/>
              </a:spcBef>
              <a:defRPr/>
            </a:pPr>
            <a:r>
              <a:rPr lang="en-US" sz="2400" dirty="0" smtClean="0"/>
              <a:t>Nominate and approve two Board members to serve on a hiring panel with the Executive Officer</a:t>
            </a:r>
          </a:p>
          <a:p>
            <a:pPr marL="401638" indent="-265113">
              <a:spcBef>
                <a:spcPts val="2400"/>
              </a:spcBef>
              <a:defRPr/>
            </a:pPr>
            <a:r>
              <a:rPr lang="en-US" sz="2400" dirty="0" smtClean="0"/>
              <a:t>Direct the Executive Officer to carry out the proposed hiring process</a:t>
            </a:r>
          </a:p>
          <a:p>
            <a:pPr marL="401638" indent="-265113">
              <a:spcBef>
                <a:spcPts val="2400"/>
              </a:spcBef>
              <a:defRPr/>
            </a:pPr>
            <a:r>
              <a:rPr lang="en-US" sz="2400" dirty="0" smtClean="0"/>
              <a:t>Approve proposed organization and reporting relationships</a:t>
            </a: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7467600" cy="762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BACKGROUND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5257800"/>
          </a:xfrm>
        </p:spPr>
        <p:txBody>
          <a:bodyPr>
            <a:noAutofit/>
          </a:bodyPr>
          <a:lstStyle/>
          <a:p>
            <a:pPr marL="401638" lvl="0" indent="-265113">
              <a:spcBef>
                <a:spcPts val="200"/>
              </a:spcBef>
              <a:buNone/>
            </a:pPr>
            <a:r>
              <a:rPr lang="en-US" sz="1800" u="sng" dirty="0" smtClean="0">
                <a:solidFill>
                  <a:srgbClr val="FFC000"/>
                </a:solidFill>
              </a:rPr>
              <a:t>State Legislature (2007 Flood Legislation) renamed and re-formed the Board, made it independent of DWR, and gave it enhanced responsibilities and authorities</a:t>
            </a:r>
          </a:p>
          <a:p>
            <a:pPr marL="401638" indent="-265113">
              <a:spcBef>
                <a:spcPts val="200"/>
              </a:spcBef>
            </a:pPr>
            <a:r>
              <a:rPr lang="en-US" sz="1800" dirty="0" smtClean="0"/>
              <a:t>It reaffirmed the Board’s lead public safety regulatory authority for flood protection in California’s Central Valley, and expanded the Board’s oversight</a:t>
            </a:r>
          </a:p>
          <a:p>
            <a:pPr marL="401638" lvl="0" indent="-265113">
              <a:spcBef>
                <a:spcPts val="200"/>
              </a:spcBef>
            </a:pPr>
            <a:r>
              <a:rPr lang="en-US" sz="1800" dirty="0" smtClean="0"/>
              <a:t>The increased responsibilities resulted in:</a:t>
            </a:r>
          </a:p>
          <a:p>
            <a:pPr marL="721678" lvl="1" indent="-265113">
              <a:spcBef>
                <a:spcPts val="200"/>
              </a:spcBef>
            </a:pPr>
            <a:r>
              <a:rPr lang="en-US" sz="1800" dirty="0" smtClean="0"/>
              <a:t>Reorganization and expansion of the Board to carry out the additional legislative mandates and responsibilities </a:t>
            </a:r>
          </a:p>
          <a:p>
            <a:pPr marL="721678" lvl="1" indent="-265113">
              <a:spcBef>
                <a:spcPts val="200"/>
              </a:spcBef>
            </a:pPr>
            <a:r>
              <a:rPr lang="en-US" sz="1800" dirty="0" smtClean="0"/>
              <a:t>Memorandum of Agreement set up with DWR outlining the duties of the two independent entities, including the limited legal services DWR would provide</a:t>
            </a:r>
          </a:p>
          <a:p>
            <a:pPr marL="401638" lvl="0" indent="-265113">
              <a:spcBef>
                <a:spcPts val="200"/>
              </a:spcBef>
            </a:pPr>
            <a:r>
              <a:rPr lang="en-US" sz="1800" dirty="0" smtClean="0"/>
              <a:t>The statutory independence from DWR </a:t>
            </a:r>
            <a:r>
              <a:rPr lang="en-US" sz="1800" dirty="0" smtClean="0">
                <a:sym typeface="Wingdings" pitchFamily="2" charset="2"/>
              </a:rPr>
              <a:t> </a:t>
            </a:r>
            <a:r>
              <a:rPr lang="en-US" sz="1800" dirty="0" smtClean="0"/>
              <a:t>Board to seek legal counsel independent from DWR </a:t>
            </a:r>
            <a:r>
              <a:rPr lang="en-US" sz="1800" dirty="0" smtClean="0">
                <a:sym typeface="Wingdings" pitchFamily="2" charset="2"/>
              </a:rPr>
              <a:t> </a:t>
            </a:r>
            <a:r>
              <a:rPr lang="en-US" sz="1800" dirty="0" smtClean="0"/>
              <a:t>Board executing a contract with the Department of Justice (DOJ) to provide part-time legal counsel services </a:t>
            </a:r>
          </a:p>
          <a:p>
            <a:pPr marL="721678" lvl="1" indent="-265113">
              <a:spcBef>
                <a:spcPts val="200"/>
              </a:spcBef>
            </a:pPr>
            <a:r>
              <a:rPr lang="en-US" sz="1800" dirty="0" smtClean="0"/>
              <a:t>Increasing workload and need for legal counsel resulted in the contract going way over budget each year and significantly impacting the Board’s annual budget </a:t>
            </a:r>
          </a:p>
          <a:p>
            <a:pPr marL="721678" lvl="1" indent="-265113">
              <a:spcBef>
                <a:spcPts val="200"/>
              </a:spcBef>
            </a:pPr>
            <a:r>
              <a:rPr lang="en-US" sz="1800" dirty="0" smtClean="0"/>
              <a:t>To remedy the situation and provide full-time legal counsel support for staff, the Board submitted a </a:t>
            </a:r>
            <a:r>
              <a:rPr lang="en-US" sz="1800" dirty="0" smtClean="0">
                <a:solidFill>
                  <a:srgbClr val="FFFF00"/>
                </a:solidFill>
              </a:rPr>
              <a:t>Budget Change Proposal </a:t>
            </a:r>
            <a:r>
              <a:rPr lang="en-US" sz="1800" dirty="0" smtClean="0"/>
              <a:t>for a </a:t>
            </a:r>
            <a:r>
              <a:rPr lang="en-US" sz="1800" dirty="0" smtClean="0">
                <a:solidFill>
                  <a:srgbClr val="FFFF00"/>
                </a:solidFill>
              </a:rPr>
              <a:t>full-time</a:t>
            </a:r>
            <a:r>
              <a:rPr lang="en-US" sz="1800" dirty="0" smtClean="0"/>
              <a:t>, </a:t>
            </a:r>
            <a:r>
              <a:rPr lang="en-US" sz="1800" dirty="0" smtClean="0">
                <a:solidFill>
                  <a:srgbClr val="FFFF00"/>
                </a:solidFill>
              </a:rPr>
              <a:t>in-house legal counsel</a:t>
            </a:r>
            <a:endParaRPr lang="en-US" sz="1800" dirty="0" smtClean="0"/>
          </a:p>
          <a:p>
            <a:pPr marL="721678" lvl="1" indent="-265113">
              <a:spcBef>
                <a:spcPts val="200"/>
              </a:spcBef>
            </a:pPr>
            <a:r>
              <a:rPr lang="en-US" sz="1800" dirty="0" smtClean="0"/>
              <a:t>The BCP will be fully approved soon and Board is preparing to hire an Attorney for the fiscal year </a:t>
            </a:r>
            <a:r>
              <a:rPr lang="en-US" sz="1800" dirty="0" smtClean="0">
                <a:solidFill>
                  <a:srgbClr val="FFFF00"/>
                </a:solidFill>
              </a:rPr>
              <a:t>beginning July 1, 2013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7467600" cy="762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LEGAL COUNSEL DUTIES OPTIONS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5334000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  <a:buNone/>
              <a:defRPr/>
            </a:pPr>
            <a:endParaRPr lang="en-US" sz="1800" dirty="0" smtClean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4596825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Board Members</a:t>
            </a:r>
            <a:endParaRPr lang="en-US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52578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Board Staff</a:t>
            </a:r>
            <a:endParaRPr lang="en-US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6016823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Litigation</a:t>
            </a:r>
            <a:endParaRPr lang="en-US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1219200"/>
            <a:ext cx="198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Board Attorney</a:t>
            </a:r>
            <a:endParaRPr lang="en-US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200" y="1219200"/>
            <a:ext cx="281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DWR Attorneys</a:t>
            </a:r>
            <a:endParaRPr lang="en-US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0200" y="1219200"/>
            <a:ext cx="198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DOJ Attorneys</a:t>
            </a:r>
            <a:endParaRPr lang="en-US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" y="1295400"/>
            <a:ext cx="381000" cy="152400"/>
          </a:xfrm>
          <a:prstGeom prst="rect">
            <a:avLst/>
          </a:prstGeom>
          <a:solidFill>
            <a:srgbClr val="00B0F0"/>
          </a:solidFill>
          <a:ln>
            <a:solidFill>
              <a:srgbClr val="004A82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667000" y="1298377"/>
            <a:ext cx="381000" cy="152400"/>
          </a:xfrm>
          <a:prstGeom prst="rect">
            <a:avLst/>
          </a:prstGeom>
          <a:solidFill>
            <a:srgbClr val="FFFF00"/>
          </a:solidFill>
          <a:ln>
            <a:solidFill>
              <a:srgbClr val="FFC00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953000" y="1298377"/>
            <a:ext cx="381000" cy="152400"/>
          </a:xfrm>
          <a:prstGeom prst="rect">
            <a:avLst/>
          </a:prstGeom>
          <a:solidFill>
            <a:srgbClr val="C00000"/>
          </a:solidFill>
          <a:ln>
            <a:solidFill>
              <a:srgbClr val="82000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19200" y="4648200"/>
            <a:ext cx="1524000" cy="533400"/>
          </a:xfrm>
          <a:prstGeom prst="rect">
            <a:avLst/>
          </a:prstGeom>
          <a:solidFill>
            <a:srgbClr val="FFFF00"/>
          </a:solidFill>
          <a:ln>
            <a:solidFill>
              <a:srgbClr val="FFC00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219200" y="5257800"/>
            <a:ext cx="1524000" cy="533400"/>
          </a:xfrm>
          <a:prstGeom prst="rect">
            <a:avLst/>
          </a:prstGeom>
          <a:solidFill>
            <a:srgbClr val="00B0F0"/>
          </a:solidFill>
          <a:ln>
            <a:solidFill>
              <a:srgbClr val="004A82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743200" y="4648200"/>
            <a:ext cx="1524000" cy="533400"/>
          </a:xfrm>
          <a:prstGeom prst="rect">
            <a:avLst/>
          </a:prstGeom>
          <a:solidFill>
            <a:srgbClr val="FFFF00"/>
          </a:solidFill>
          <a:ln>
            <a:solidFill>
              <a:srgbClr val="FFC00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743200" y="5257800"/>
            <a:ext cx="1524000" cy="533400"/>
          </a:xfrm>
          <a:prstGeom prst="rect">
            <a:avLst/>
          </a:prstGeom>
          <a:solidFill>
            <a:srgbClr val="00B0F0"/>
          </a:solidFill>
          <a:ln>
            <a:solidFill>
              <a:srgbClr val="004A82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267200" y="4648200"/>
            <a:ext cx="1524000" cy="533400"/>
          </a:xfrm>
          <a:prstGeom prst="rect">
            <a:avLst/>
          </a:prstGeom>
          <a:solidFill>
            <a:srgbClr val="FFFF00"/>
          </a:solidFill>
          <a:ln>
            <a:solidFill>
              <a:srgbClr val="FFC00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267200" y="5257800"/>
            <a:ext cx="1524000" cy="533400"/>
          </a:xfrm>
          <a:prstGeom prst="rect">
            <a:avLst/>
          </a:prstGeom>
          <a:solidFill>
            <a:srgbClr val="00B0F0"/>
          </a:solidFill>
          <a:ln>
            <a:solidFill>
              <a:srgbClr val="004A82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791200" y="4648200"/>
            <a:ext cx="1524000" cy="533400"/>
          </a:xfrm>
          <a:prstGeom prst="rect">
            <a:avLst/>
          </a:prstGeom>
          <a:solidFill>
            <a:srgbClr val="FFFF00"/>
          </a:solidFill>
          <a:ln>
            <a:solidFill>
              <a:srgbClr val="FFC00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791200" y="5257800"/>
            <a:ext cx="1524000" cy="533400"/>
          </a:xfrm>
          <a:prstGeom prst="rect">
            <a:avLst/>
          </a:prstGeom>
          <a:solidFill>
            <a:srgbClr val="00B0F0"/>
          </a:solidFill>
          <a:ln>
            <a:solidFill>
              <a:srgbClr val="004A82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315200" y="4648200"/>
            <a:ext cx="1524000" cy="533400"/>
          </a:xfrm>
          <a:prstGeom prst="rect">
            <a:avLst/>
          </a:prstGeom>
          <a:solidFill>
            <a:srgbClr val="FFFF00"/>
          </a:solidFill>
          <a:ln>
            <a:solidFill>
              <a:srgbClr val="FFC00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315200" y="5257800"/>
            <a:ext cx="1524000" cy="533400"/>
          </a:xfrm>
          <a:prstGeom prst="rect">
            <a:avLst/>
          </a:prstGeom>
          <a:solidFill>
            <a:srgbClr val="00B0F0"/>
          </a:solidFill>
          <a:ln>
            <a:solidFill>
              <a:srgbClr val="004A82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315200" y="5867400"/>
            <a:ext cx="1524000" cy="533400"/>
          </a:xfrm>
          <a:prstGeom prst="rect">
            <a:avLst/>
          </a:prstGeom>
          <a:solidFill>
            <a:srgbClr val="C00000"/>
          </a:solidFill>
          <a:ln>
            <a:solidFill>
              <a:srgbClr val="C0000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4267200" y="4495800"/>
            <a:ext cx="0" cy="20574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791200" y="4495800"/>
            <a:ext cx="0" cy="20574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315200" y="4495800"/>
            <a:ext cx="0" cy="20574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839200" y="4495800"/>
            <a:ext cx="0" cy="20574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981200" y="4264223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NOV</a:t>
            </a:r>
            <a:endParaRPr lang="en-US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05200" y="4264223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C&amp;D</a:t>
            </a:r>
            <a:endParaRPr lang="en-US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029200" y="4264223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Hearing</a:t>
            </a:r>
            <a:endParaRPr lang="en-US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553200" y="4264223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Lawsuit</a:t>
            </a:r>
            <a:endParaRPr lang="en-US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219200" y="60198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NA</a:t>
            </a:r>
            <a:endParaRPr 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743200" y="60198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NA</a:t>
            </a:r>
            <a:endParaRPr 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267200" y="60198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NA</a:t>
            </a:r>
            <a:endParaRPr 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791200" y="60198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NA</a:t>
            </a:r>
            <a:endParaRPr lang="en-US" sz="1200" b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219200" y="4495800"/>
            <a:ext cx="0" cy="20574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743200" y="4495800"/>
            <a:ext cx="0" cy="20574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28600" y="2082225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Board Members</a:t>
            </a:r>
            <a:endParaRPr lang="en-US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8600" y="27432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Board Staff</a:t>
            </a:r>
            <a:endParaRPr lang="en-US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8600" y="3502223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Litigation</a:t>
            </a:r>
            <a:endParaRPr lang="en-US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219200" y="2133600"/>
            <a:ext cx="1524000" cy="533400"/>
          </a:xfrm>
          <a:prstGeom prst="rect">
            <a:avLst/>
          </a:prstGeom>
          <a:solidFill>
            <a:srgbClr val="00B0F0"/>
          </a:solidFill>
          <a:ln>
            <a:solidFill>
              <a:srgbClr val="004A82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743200" y="2133600"/>
            <a:ext cx="1524000" cy="533400"/>
          </a:xfrm>
          <a:prstGeom prst="rect">
            <a:avLst/>
          </a:prstGeom>
          <a:solidFill>
            <a:srgbClr val="00B0F0"/>
          </a:solidFill>
          <a:ln>
            <a:solidFill>
              <a:srgbClr val="004A82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743200" y="2743200"/>
            <a:ext cx="1524000" cy="533400"/>
          </a:xfrm>
          <a:prstGeom prst="rect">
            <a:avLst/>
          </a:prstGeom>
          <a:solidFill>
            <a:srgbClr val="FFFF00"/>
          </a:solidFill>
          <a:ln>
            <a:solidFill>
              <a:srgbClr val="FFC00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4267200" y="2133600"/>
            <a:ext cx="1524000" cy="533400"/>
          </a:xfrm>
          <a:prstGeom prst="rect">
            <a:avLst/>
          </a:prstGeom>
          <a:solidFill>
            <a:srgbClr val="00B0F0"/>
          </a:solidFill>
          <a:ln>
            <a:solidFill>
              <a:srgbClr val="004A82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267200" y="2743200"/>
            <a:ext cx="1524000" cy="533400"/>
          </a:xfrm>
          <a:prstGeom prst="rect">
            <a:avLst/>
          </a:prstGeom>
          <a:solidFill>
            <a:srgbClr val="FFFF00"/>
          </a:solidFill>
          <a:ln>
            <a:solidFill>
              <a:srgbClr val="FFC00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791200" y="2133600"/>
            <a:ext cx="1524000" cy="533400"/>
          </a:xfrm>
          <a:prstGeom prst="rect">
            <a:avLst/>
          </a:prstGeom>
          <a:solidFill>
            <a:srgbClr val="00B0F0"/>
          </a:solidFill>
          <a:ln>
            <a:solidFill>
              <a:srgbClr val="004A82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5791200" y="2743200"/>
            <a:ext cx="1524000" cy="533400"/>
          </a:xfrm>
          <a:prstGeom prst="rect">
            <a:avLst/>
          </a:prstGeom>
          <a:solidFill>
            <a:srgbClr val="FFFF00"/>
          </a:solidFill>
          <a:ln>
            <a:solidFill>
              <a:srgbClr val="FFC00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7315200" y="2133600"/>
            <a:ext cx="1524000" cy="533400"/>
          </a:xfrm>
          <a:prstGeom prst="rect">
            <a:avLst/>
          </a:prstGeom>
          <a:solidFill>
            <a:srgbClr val="00B0F0"/>
          </a:solidFill>
          <a:ln>
            <a:solidFill>
              <a:srgbClr val="004A82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315200" y="2743200"/>
            <a:ext cx="1524000" cy="533400"/>
          </a:xfrm>
          <a:prstGeom prst="rect">
            <a:avLst/>
          </a:prstGeom>
          <a:solidFill>
            <a:srgbClr val="FFFF00"/>
          </a:solidFill>
          <a:ln>
            <a:solidFill>
              <a:srgbClr val="FFC00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7315200" y="3352800"/>
            <a:ext cx="1524000" cy="533400"/>
          </a:xfrm>
          <a:prstGeom prst="rect">
            <a:avLst/>
          </a:prstGeom>
          <a:solidFill>
            <a:srgbClr val="C00000"/>
          </a:solidFill>
          <a:ln>
            <a:solidFill>
              <a:srgbClr val="C0000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>
            <a:off x="4267200" y="1981200"/>
            <a:ext cx="0" cy="20574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791200" y="1981200"/>
            <a:ext cx="0" cy="20574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7315200" y="1981200"/>
            <a:ext cx="0" cy="20574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8839200" y="1981200"/>
            <a:ext cx="0" cy="20574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981200" y="17526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NOV</a:t>
            </a:r>
            <a:endParaRPr lang="en-US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505200" y="17526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C&amp;D</a:t>
            </a:r>
            <a:endParaRPr lang="en-US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029200" y="17526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Hearing</a:t>
            </a:r>
            <a:endParaRPr lang="en-US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553200" y="17526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Lawsuit</a:t>
            </a:r>
            <a:endParaRPr lang="en-US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219200" y="35052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NA</a:t>
            </a:r>
            <a:endParaRPr 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743200" y="35052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NA</a:t>
            </a:r>
            <a:endParaRPr 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267200" y="35052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NA</a:t>
            </a:r>
            <a:endParaRPr 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791200" y="35052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NA</a:t>
            </a:r>
            <a:endParaRPr 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1219200" y="2743200"/>
            <a:ext cx="1524000" cy="533400"/>
          </a:xfrm>
          <a:prstGeom prst="rect">
            <a:avLst/>
          </a:prstGeom>
          <a:solidFill>
            <a:srgbClr val="FFFF00"/>
          </a:solidFill>
          <a:ln>
            <a:solidFill>
              <a:srgbClr val="FFC00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/>
          <p:cNvCxnSpPr/>
          <p:nvPr/>
        </p:nvCxnSpPr>
        <p:spPr>
          <a:xfrm>
            <a:off x="1219200" y="1981200"/>
            <a:ext cx="0" cy="20574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2743200" y="1981200"/>
            <a:ext cx="0" cy="20574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457200" y="17526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Pre NOV</a:t>
            </a:r>
            <a:endParaRPr lang="en-US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57200" y="4292024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Pre NOV</a:t>
            </a:r>
            <a:endParaRPr lang="en-US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28600" y="15240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Option 1</a:t>
            </a:r>
            <a:endParaRPr lang="en-US" sz="1400" b="1" dirty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28600" y="4035623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Option 2</a:t>
            </a:r>
            <a:endParaRPr lang="en-US" sz="1400" b="1" dirty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>
            <a:off x="228600" y="4297680"/>
            <a:ext cx="8686800" cy="0"/>
          </a:xfrm>
          <a:prstGeom prst="line">
            <a:avLst/>
          </a:prstGeom>
          <a:ln w="25400">
            <a:solidFill>
              <a:srgbClr val="FFC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28600" y="1801368"/>
            <a:ext cx="8686800" cy="0"/>
          </a:xfrm>
          <a:prstGeom prst="line">
            <a:avLst/>
          </a:prstGeom>
          <a:ln w="25400">
            <a:solidFill>
              <a:srgbClr val="FFC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/>
      <p:bldP spid="39" grpId="0"/>
      <p:bldP spid="40" grpId="0"/>
      <p:bldP spid="41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 animBg="1"/>
      <p:bldP spid="52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 animBg="1"/>
      <p:bldP spid="78" grpId="0"/>
      <p:bldP spid="79" grpId="0"/>
      <p:bldP spid="80" grpId="0"/>
      <p:bldP spid="8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7467600" cy="762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LEGAL COUNSEL DUTIES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5257800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  <a:buNone/>
              <a:defRPr/>
            </a:pPr>
            <a:r>
              <a:rPr lang="en-US" sz="1800" u="sng" dirty="0" smtClean="0">
                <a:solidFill>
                  <a:srgbClr val="FFC000"/>
                </a:solidFill>
              </a:rPr>
              <a:t>Board Programs, Projects, and Permits:</a:t>
            </a:r>
            <a:endParaRPr lang="en-US" sz="1800" dirty="0" smtClean="0"/>
          </a:p>
          <a:p>
            <a:pPr marL="401638" lvl="0" indent="-265113">
              <a:spcBef>
                <a:spcPts val="400"/>
              </a:spcBef>
            </a:pPr>
            <a:r>
              <a:rPr lang="en-US" sz="1800" dirty="0" smtClean="0"/>
              <a:t>Legal Counsel will support both the Board members and Board staff on all Central Valley Flood Protection Board matters </a:t>
            </a:r>
            <a:r>
              <a:rPr lang="en-US" sz="1800" dirty="0" smtClean="0">
                <a:solidFill>
                  <a:srgbClr val="FFFF00"/>
                </a:solidFill>
              </a:rPr>
              <a:t>except for Enforcement Actions</a:t>
            </a:r>
            <a:r>
              <a:rPr lang="en-US" sz="1800" dirty="0"/>
              <a:t> </a:t>
            </a:r>
            <a:r>
              <a:rPr lang="en-US" sz="1800" dirty="0" smtClean="0"/>
              <a:t>as follows:</a:t>
            </a:r>
          </a:p>
          <a:p>
            <a:pPr>
              <a:spcBef>
                <a:spcPts val="800"/>
              </a:spcBef>
              <a:buNone/>
              <a:defRPr/>
            </a:pPr>
            <a:r>
              <a:rPr lang="en-US" sz="1800" u="sng" dirty="0" smtClean="0">
                <a:solidFill>
                  <a:srgbClr val="FFC000"/>
                </a:solidFill>
              </a:rPr>
              <a:t>Enforcement Actions:</a:t>
            </a:r>
            <a:endParaRPr lang="en-US" sz="1800" dirty="0" smtClean="0"/>
          </a:p>
          <a:p>
            <a:pPr marL="401638" lvl="0" indent="-265113">
              <a:spcBef>
                <a:spcPts val="400"/>
              </a:spcBef>
            </a:pPr>
            <a:r>
              <a:rPr lang="en-US" sz="1800" dirty="0" smtClean="0"/>
              <a:t>Enforcement Actions require a bifurcation of Board staff and Board Counsel, which is outlined as follows (option 1 below, option 2 on following slide):</a:t>
            </a:r>
            <a:endParaRPr lang="en-US" sz="1800" dirty="0" smtClean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7467600" cy="762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HIRING </a:t>
            </a:r>
            <a:r>
              <a:rPr lang="en-US" b="1" dirty="0" smtClean="0">
                <a:solidFill>
                  <a:schemeClr val="tx1"/>
                </a:solidFill>
              </a:rPr>
              <a:t>PROCESS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5257800"/>
          </a:xfrm>
        </p:spPr>
        <p:txBody>
          <a:bodyPr>
            <a:noAutofit/>
          </a:bodyPr>
          <a:lstStyle/>
          <a:p>
            <a:pPr marL="401638" lvl="0" indent="-265113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1800" u="sng" dirty="0" smtClean="0">
                <a:solidFill>
                  <a:srgbClr val="FFC000"/>
                </a:solidFill>
              </a:rPr>
              <a:t>Steps include:</a:t>
            </a:r>
            <a:endParaRPr lang="en-US" sz="1800" u="sng" dirty="0" smtClean="0">
              <a:solidFill>
                <a:srgbClr val="FFC000"/>
              </a:solidFill>
            </a:endParaRPr>
          </a:p>
          <a:p>
            <a:pPr marL="401638" indent="-265113">
              <a:spcBef>
                <a:spcPts val="0"/>
              </a:spcBef>
              <a:spcAft>
                <a:spcPts val="1800"/>
              </a:spcAft>
            </a:pPr>
            <a:r>
              <a:rPr lang="en-US" sz="1800" dirty="0" smtClean="0"/>
              <a:t>The full Board should select two Board members to serve with the Executive Officer on the hiring panel</a:t>
            </a:r>
          </a:p>
          <a:p>
            <a:pPr marL="401638" indent="-265113">
              <a:spcBef>
                <a:spcPts val="0"/>
              </a:spcBef>
              <a:spcAft>
                <a:spcPts val="1800"/>
              </a:spcAft>
            </a:pPr>
            <a:r>
              <a:rPr lang="en-US" sz="1800" dirty="0" smtClean="0"/>
              <a:t>The panel will develop interview questions and other materials (Statement of Qualifications, other writing assignments, etc. to make an informed selection)</a:t>
            </a:r>
          </a:p>
          <a:p>
            <a:pPr marL="401638" indent="-265113">
              <a:spcBef>
                <a:spcPts val="0"/>
              </a:spcBef>
              <a:spcAft>
                <a:spcPts val="1800"/>
              </a:spcAft>
            </a:pPr>
            <a:r>
              <a:rPr lang="en-US" sz="1800" dirty="0" smtClean="0"/>
              <a:t>Develop a job description</a:t>
            </a:r>
          </a:p>
          <a:p>
            <a:pPr marL="401638" indent="-265113">
              <a:spcBef>
                <a:spcPts val="0"/>
              </a:spcBef>
              <a:spcAft>
                <a:spcPts val="1800"/>
              </a:spcAft>
            </a:pPr>
            <a:r>
              <a:rPr lang="en-US" sz="1800" dirty="0" smtClean="0"/>
              <a:t>Advertise </a:t>
            </a:r>
            <a:r>
              <a:rPr lang="en-US" sz="1800" dirty="0" smtClean="0"/>
              <a:t>the position utilizing DWR’s </a:t>
            </a:r>
            <a:r>
              <a:rPr lang="en-US" sz="1800" dirty="0" smtClean="0"/>
              <a:t>procedures on Board and DWR websites</a:t>
            </a:r>
            <a:endParaRPr lang="en-US" sz="1800" dirty="0" smtClean="0"/>
          </a:p>
          <a:p>
            <a:pPr marL="401638" indent="-265113">
              <a:spcBef>
                <a:spcPts val="0"/>
              </a:spcBef>
              <a:spcAft>
                <a:spcPts val="1800"/>
              </a:spcAft>
            </a:pPr>
            <a:r>
              <a:rPr lang="en-US" sz="1800" dirty="0" smtClean="0"/>
              <a:t>Schedule and conduct interviews, rank candidates and select the desired candidate</a:t>
            </a:r>
          </a:p>
          <a:p>
            <a:pPr marL="401638" indent="-265113">
              <a:spcBef>
                <a:spcPts val="0"/>
              </a:spcBef>
              <a:spcAft>
                <a:spcPts val="1800"/>
              </a:spcAft>
            </a:pPr>
            <a:r>
              <a:rPr lang="en-US" sz="1800" dirty="0" smtClean="0"/>
              <a:t>The </a:t>
            </a:r>
            <a:r>
              <a:rPr lang="en-US" sz="1800" smtClean="0"/>
              <a:t>Executive Officer </a:t>
            </a:r>
            <a:endParaRPr lang="en-US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</a:t>
            </a:r>
            <a:r>
              <a:rPr lang="en-US" dirty="0" smtClean="0"/>
              <a:t>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1800"/>
              </a:spcBef>
              <a:buNone/>
            </a:pPr>
            <a:r>
              <a:rPr lang="en-US" sz="2400" u="sng" dirty="0" smtClean="0">
                <a:solidFill>
                  <a:srgbClr val="FFC000"/>
                </a:solidFill>
              </a:rPr>
              <a:t>Staff </a:t>
            </a:r>
            <a:r>
              <a:rPr lang="en-US" sz="2400" u="sng" dirty="0" smtClean="0">
                <a:solidFill>
                  <a:srgbClr val="FFC000"/>
                </a:solidFill>
              </a:rPr>
              <a:t>recommends that the </a:t>
            </a:r>
            <a:r>
              <a:rPr lang="en-US" sz="2400" u="sng" dirty="0" smtClean="0">
                <a:solidFill>
                  <a:srgbClr val="FFC000"/>
                </a:solidFill>
              </a:rPr>
              <a:t>Board</a:t>
            </a:r>
            <a:r>
              <a:rPr lang="en-US" sz="2400" dirty="0" smtClean="0">
                <a:solidFill>
                  <a:srgbClr val="FFC000"/>
                </a:solidFill>
              </a:rPr>
              <a:t>:</a:t>
            </a:r>
            <a:endParaRPr lang="en-US" sz="2400" dirty="0" smtClean="0">
              <a:solidFill>
                <a:srgbClr val="FFC000"/>
              </a:solidFill>
            </a:endParaRPr>
          </a:p>
          <a:p>
            <a:pPr lvl="0">
              <a:spcBef>
                <a:spcPts val="1800"/>
              </a:spcBef>
            </a:pPr>
            <a:r>
              <a:rPr lang="en-US" sz="2400" dirty="0" smtClean="0"/>
              <a:t>Select </a:t>
            </a:r>
            <a:r>
              <a:rPr lang="en-US" sz="2400" dirty="0"/>
              <a:t>either Option 1 or Option 2 to carry out enforcement actions once the new Board Attorney is </a:t>
            </a:r>
            <a:r>
              <a:rPr lang="en-US" sz="2400" dirty="0" smtClean="0"/>
              <a:t>hired</a:t>
            </a:r>
          </a:p>
          <a:p>
            <a:pPr lvl="0">
              <a:spcBef>
                <a:spcPts val="1800"/>
              </a:spcBef>
            </a:pPr>
            <a:r>
              <a:rPr lang="en-US" sz="2400" dirty="0" smtClean="0"/>
              <a:t>Approve</a:t>
            </a:r>
            <a:r>
              <a:rPr lang="en-US" sz="2400" dirty="0"/>
              <a:t>, in substantially the manner described herein, hiring full-time in-house Legal Counsel </a:t>
            </a:r>
            <a:r>
              <a:rPr lang="en-US" sz="2400" dirty="0" smtClean="0"/>
              <a:t>(proposed Attorney </a:t>
            </a:r>
            <a:r>
              <a:rPr lang="en-US" sz="2400" dirty="0"/>
              <a:t>III </a:t>
            </a:r>
            <a:r>
              <a:rPr lang="en-US" sz="2400" dirty="0" smtClean="0"/>
              <a:t>classification),</a:t>
            </a:r>
          </a:p>
          <a:p>
            <a:pPr>
              <a:spcBef>
                <a:spcPts val="1800"/>
              </a:spcBef>
            </a:pPr>
            <a:r>
              <a:rPr lang="en-US" sz="2400" dirty="0"/>
              <a:t>Nominate </a:t>
            </a:r>
            <a:r>
              <a:rPr lang="en-US" sz="2400" dirty="0" smtClean="0"/>
              <a:t>and approve two </a:t>
            </a:r>
            <a:r>
              <a:rPr lang="en-US" sz="2400" dirty="0"/>
              <a:t>Board Members to </a:t>
            </a:r>
            <a:r>
              <a:rPr lang="en-US" sz="2400" dirty="0" smtClean="0"/>
              <a:t>serve on the </a:t>
            </a:r>
            <a:r>
              <a:rPr lang="en-US" sz="2400" dirty="0"/>
              <a:t>hiring panel </a:t>
            </a:r>
            <a:r>
              <a:rPr lang="en-US" sz="2400" dirty="0" smtClean="0"/>
              <a:t>with the </a:t>
            </a:r>
            <a:r>
              <a:rPr lang="en-US" sz="2400" dirty="0"/>
              <a:t>Executive </a:t>
            </a:r>
            <a:r>
              <a:rPr lang="en-US" sz="2400" dirty="0" smtClean="0"/>
              <a:t>Officer,</a:t>
            </a:r>
            <a:endParaRPr lang="en-US" sz="2400" dirty="0"/>
          </a:p>
          <a:p>
            <a:pPr lvl="0">
              <a:spcBef>
                <a:spcPts val="1800"/>
              </a:spcBef>
            </a:pPr>
            <a:r>
              <a:rPr lang="en-US" sz="2400" dirty="0" smtClean="0"/>
              <a:t>Direct the EO to carry out the proposed hiring process in substantially the manner described in the Staff Report,</a:t>
            </a:r>
            <a:endParaRPr lang="en-US" sz="2400" dirty="0" smtClean="0"/>
          </a:p>
          <a:p>
            <a:pPr lvl="0">
              <a:spcBef>
                <a:spcPts val="1800"/>
              </a:spcBef>
            </a:pPr>
            <a:r>
              <a:rPr lang="en-US" sz="2400" dirty="0" smtClean="0"/>
              <a:t>Approved proposed organization and reporting relationships substantially </a:t>
            </a:r>
            <a:r>
              <a:rPr lang="en-US" sz="2400" dirty="0" smtClean="0"/>
              <a:t>the </a:t>
            </a:r>
            <a:r>
              <a:rPr lang="en-US" sz="2400" dirty="0" smtClean="0"/>
              <a:t>manner described in the Staff Report.</a:t>
            </a: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334000"/>
          </a:xfrm>
          <a:solidFill>
            <a:srgbClr val="03187F">
              <a:alpha val="70000"/>
            </a:srgbClr>
          </a:solidFill>
        </p:spPr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tabLst>
                <a:tab pos="2062163" algn="l"/>
              </a:tabLst>
              <a:defRPr/>
            </a:pPr>
            <a:endParaRPr lang="en-US" sz="11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tabLst>
                <a:tab pos="2062163" algn="l"/>
              </a:tabLst>
              <a:defRPr/>
            </a:pPr>
            <a:endParaRPr lang="en-US" sz="11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tabLst>
                <a:tab pos="2062163" algn="l"/>
              </a:tabLst>
              <a:defRPr/>
            </a:pPr>
            <a:endParaRPr lang="en-US" sz="11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tabLst>
                <a:tab pos="2062163" algn="l"/>
              </a:tabLst>
              <a:defRPr/>
            </a:pPr>
            <a:endParaRPr lang="en-US" sz="11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tabLst>
                <a:tab pos="2062163" algn="l"/>
              </a:tabLst>
              <a:defRPr/>
            </a:pPr>
            <a:endParaRPr lang="en-US" sz="11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tabLst>
                <a:tab pos="2062163" algn="l"/>
              </a:tabLst>
              <a:defRPr/>
            </a:pPr>
            <a:endParaRPr lang="en-US" sz="11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tabLst>
                <a:tab pos="2062163" algn="l"/>
              </a:tabLst>
              <a:defRPr/>
            </a:pPr>
            <a:endParaRPr lang="en-US" sz="11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tabLst>
                <a:tab pos="2062163" algn="l"/>
              </a:tabLst>
              <a:defRPr/>
            </a:pPr>
            <a:r>
              <a:rPr lang="en-US" sz="1100" dirty="0" smtClean="0">
                <a:latin typeface="Arial" charset="0"/>
              </a:rPr>
              <a:t>Staff Report Prepared by:</a:t>
            </a:r>
            <a:r>
              <a:rPr lang="en-US" sz="1100" dirty="0" smtClean="0">
                <a:latin typeface="Arial" charset="0"/>
              </a:rPr>
              <a:t>	</a:t>
            </a:r>
            <a:r>
              <a:rPr lang="en-US" sz="1100" dirty="0" smtClean="0">
                <a:latin typeface="Arial" charset="0"/>
              </a:rPr>
              <a:t>Lorraine </a:t>
            </a:r>
            <a:r>
              <a:rPr lang="en-US" sz="1100" dirty="0" err="1" smtClean="0">
                <a:latin typeface="Arial" charset="0"/>
              </a:rPr>
              <a:t>Pendlebury</a:t>
            </a:r>
            <a:r>
              <a:rPr lang="en-US" sz="1100" dirty="0" smtClean="0">
                <a:latin typeface="Arial" charset="0"/>
              </a:rPr>
              <a:t>, AGPA</a:t>
            </a:r>
          </a:p>
          <a:p>
            <a:pPr eaLnBrk="1" hangingPunct="1">
              <a:spcBef>
                <a:spcPts val="0"/>
              </a:spcBef>
              <a:buNone/>
              <a:tabLst>
                <a:tab pos="2062163" algn="l"/>
              </a:tabLst>
              <a:defRPr/>
            </a:pPr>
            <a:r>
              <a:rPr lang="en-US" sz="1100" dirty="0" smtClean="0">
                <a:latin typeface="Arial" charset="0"/>
              </a:rPr>
              <a:t>		Nancy Moricz, Senior Engineer</a:t>
            </a:r>
          </a:p>
          <a:p>
            <a:pPr eaLnBrk="1" hangingPunct="1">
              <a:spcBef>
                <a:spcPts val="0"/>
              </a:spcBef>
              <a:buNone/>
              <a:tabLst>
                <a:tab pos="2062163" algn="l"/>
              </a:tabLst>
              <a:defRPr/>
            </a:pPr>
            <a:r>
              <a:rPr lang="en-US" sz="1100" dirty="0">
                <a:latin typeface="Arial" charset="0"/>
              </a:rPr>
              <a:t>	</a:t>
            </a:r>
            <a:r>
              <a:rPr lang="en-US" sz="1100" dirty="0" smtClean="0">
                <a:latin typeface="Arial" charset="0"/>
              </a:rPr>
              <a:t>	Eric Butler, Supervising Engineer</a:t>
            </a:r>
          </a:p>
          <a:p>
            <a:pPr eaLnBrk="1" hangingPunct="1">
              <a:spcBef>
                <a:spcPts val="0"/>
              </a:spcBef>
              <a:buNone/>
              <a:tabLst>
                <a:tab pos="2062163" algn="l"/>
              </a:tabLst>
              <a:defRPr/>
            </a:pPr>
            <a:endParaRPr lang="en-US" sz="1100" dirty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tabLst>
                <a:tab pos="2062163" algn="l"/>
              </a:tabLst>
              <a:defRPr/>
            </a:pPr>
            <a:r>
              <a:rPr lang="en-US" sz="1100" dirty="0" smtClean="0">
                <a:latin typeface="Arial" charset="0"/>
              </a:rPr>
              <a:t>Reviewed by:	Len Marino, Chief Engineer</a:t>
            </a:r>
          </a:p>
          <a:p>
            <a:pPr eaLnBrk="1" hangingPunct="1">
              <a:spcBef>
                <a:spcPts val="0"/>
              </a:spcBef>
              <a:buNone/>
              <a:tabLst>
                <a:tab pos="2062163" algn="l"/>
              </a:tabLst>
              <a:defRPr/>
            </a:pPr>
            <a:r>
              <a:rPr lang="en-US" sz="1100" dirty="0">
                <a:latin typeface="Arial" charset="0"/>
              </a:rPr>
              <a:t>	</a:t>
            </a:r>
            <a:r>
              <a:rPr lang="en-US" sz="1100" dirty="0" smtClean="0">
                <a:latin typeface="Arial" charset="0"/>
              </a:rPr>
              <a:t>	Jay </a:t>
            </a:r>
            <a:r>
              <a:rPr lang="en-US" sz="1100" dirty="0" smtClean="0">
                <a:latin typeface="Arial" charset="0"/>
              </a:rPr>
              <a:t>S. Punia, Executive Officer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QUESTIONS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86200" y="1905000"/>
            <a:ext cx="1322798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en-US" sz="20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6993</TotalTime>
  <Words>590</Words>
  <Application>Microsoft Office PowerPoint</Application>
  <PresentationFormat>On-screen Show (4:3)</PresentationFormat>
  <Paragraphs>111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Employment of Legal Counsel  Jay S. Punia, Executive Officer  May 10, 2013</vt:lpstr>
      <vt:lpstr>BOARD ACTION</vt:lpstr>
      <vt:lpstr>BACKGROUND</vt:lpstr>
      <vt:lpstr>LEGAL COUNSEL DUTIES OPTIONS</vt:lpstr>
      <vt:lpstr>LEGAL COUNSEL DUTIES</vt:lpstr>
      <vt:lpstr>HIRING PROCESS</vt:lpstr>
      <vt:lpstr>STAFF RECOMMENDATION</vt:lpstr>
      <vt:lpstr>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nmoricz</dc:creator>
  <cp:lastModifiedBy>Butler, Eric@DWR</cp:lastModifiedBy>
  <cp:revision>777</cp:revision>
  <dcterms:created xsi:type="dcterms:W3CDTF">2010-03-04T17:56:25Z</dcterms:created>
  <dcterms:modified xsi:type="dcterms:W3CDTF">2013-05-09T20:42:19Z</dcterms:modified>
</cp:coreProperties>
</file>