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77" r:id="rId2"/>
    <p:sldId id="339" r:id="rId3"/>
    <p:sldId id="341" r:id="rId4"/>
    <p:sldId id="344" r:id="rId5"/>
    <p:sldId id="342" r:id="rId6"/>
    <p:sldId id="320" r:id="rId7"/>
    <p:sldId id="31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3F7C3"/>
    <a:srgbClr val="03187F"/>
    <a:srgbClr val="004A82"/>
    <a:srgbClr val="82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056" autoAdjust="0"/>
    <p:restoredTop sz="91809" autoAdjust="0"/>
  </p:normalViewPr>
  <p:slideViewPr>
    <p:cSldViewPr>
      <p:cViewPr varScale="1">
        <p:scale>
          <a:sx n="108" d="100"/>
          <a:sy n="108" d="100"/>
        </p:scale>
        <p:origin x="-3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38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en-US" sz="1800" b="1" i="0" baseline="0"/>
              <a:t>Levee System Status - Rehabilitation and Inspection Program (RIP)</a:t>
            </a:r>
          </a:p>
        </c:rich>
      </c:tx>
      <c:layout>
        <c:manualLayout>
          <c:xMode val="edge"/>
          <c:yMode val="edge"/>
          <c:x val="0.12453742098805699"/>
          <c:y val="1.7653719211024547E-2"/>
        </c:manualLayout>
      </c:layout>
      <c:overlay val="0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'Trend Chart'!$D$5</c:f>
              <c:strCache>
                <c:ptCount val="1"/>
                <c:pt idx="0">
                  <c:v>Active</c:v>
                </c:pt>
              </c:strCache>
            </c:strRef>
          </c:tx>
          <c:dLbls>
            <c:dLbl>
              <c:idx val="0"/>
              <c:layout>
                <c:manualLayout>
                  <c:x val="2.65035677879714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4648318042813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5438596491226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8148148148149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en-US" sz="1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'Trend Chart'!$I$4:$T$4</c:f>
              <c:numCache>
                <c:formatCode>m/d/yyyy</c:formatCode>
                <c:ptCount val="12"/>
                <c:pt idx="0">
                  <c:v>41355</c:v>
                </c:pt>
                <c:pt idx="1">
                  <c:v>41369</c:v>
                </c:pt>
                <c:pt idx="2">
                  <c:v>41390</c:v>
                </c:pt>
                <c:pt idx="3">
                  <c:v>41404</c:v>
                </c:pt>
              </c:numCache>
            </c:numRef>
          </c:cat>
          <c:val>
            <c:numRef>
              <c:f>'Trend Chart'!$I$5:$L$5</c:f>
              <c:numCache>
                <c:formatCode>General</c:formatCode>
                <c:ptCount val="4"/>
                <c:pt idx="0">
                  <c:v>67</c:v>
                </c:pt>
                <c:pt idx="1">
                  <c:v>64</c:v>
                </c:pt>
                <c:pt idx="2">
                  <c:v>63</c:v>
                </c:pt>
                <c:pt idx="3">
                  <c:v>60</c:v>
                </c:pt>
              </c:numCache>
            </c:numRef>
          </c:val>
        </c:ser>
        <c:ser>
          <c:idx val="1"/>
          <c:order val="1"/>
          <c:tx>
            <c:strRef>
              <c:f>'Trend Chart'!$D$6</c:f>
              <c:strCache>
                <c:ptCount val="1"/>
                <c:pt idx="0">
                  <c:v>Inactive</c:v>
                </c:pt>
              </c:strCache>
            </c:strRef>
          </c:tx>
          <c:dLbls>
            <c:dLbl>
              <c:idx val="0"/>
              <c:layout>
                <c:manualLayout>
                  <c:x val="2.44648318042813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4648318042813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543859649122698E-2"/>
                  <c:y val="2.4509803921568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1687242798355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en-US" sz="1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'Trend Chart'!$I$4:$T$4</c:f>
              <c:numCache>
                <c:formatCode>m/d/yyyy</c:formatCode>
                <c:ptCount val="12"/>
                <c:pt idx="0">
                  <c:v>41355</c:v>
                </c:pt>
                <c:pt idx="1">
                  <c:v>41369</c:v>
                </c:pt>
                <c:pt idx="2">
                  <c:v>41390</c:v>
                </c:pt>
                <c:pt idx="3">
                  <c:v>41404</c:v>
                </c:pt>
              </c:numCache>
            </c:numRef>
          </c:cat>
          <c:val>
            <c:numRef>
              <c:f>'Trend Chart'!$I$6:$L$6</c:f>
              <c:numCache>
                <c:formatCode>General</c:formatCode>
                <c:ptCount val="4"/>
                <c:pt idx="0">
                  <c:v>43</c:v>
                </c:pt>
                <c:pt idx="1">
                  <c:v>49</c:v>
                </c:pt>
                <c:pt idx="2">
                  <c:v>50</c:v>
                </c:pt>
                <c:pt idx="3">
                  <c:v>53</c:v>
                </c:pt>
              </c:numCache>
            </c:numRef>
          </c:val>
        </c:ser>
        <c:ser>
          <c:idx val="2"/>
          <c:order val="2"/>
          <c:tx>
            <c:strRef>
              <c:f>'Trend Chart'!$D$7</c:f>
              <c:strCache>
                <c:ptCount val="1"/>
                <c:pt idx="0">
                  <c:v>Partially Inactive</c:v>
                </c:pt>
              </c:strCache>
            </c:strRef>
          </c:tx>
          <c:dLbls>
            <c:dLbl>
              <c:idx val="0"/>
              <c:layout>
                <c:manualLayout>
                  <c:x val="1.22324159021406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34862385321102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695906432748537E-2"/>
                  <c:y val="-2.4509803921568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87654320987654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en-US" sz="1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'Trend Chart'!$I$4:$T$4</c:f>
              <c:numCache>
                <c:formatCode>m/d/yyyy</c:formatCode>
                <c:ptCount val="12"/>
                <c:pt idx="0">
                  <c:v>41355</c:v>
                </c:pt>
                <c:pt idx="1">
                  <c:v>41369</c:v>
                </c:pt>
                <c:pt idx="2">
                  <c:v>41390</c:v>
                </c:pt>
                <c:pt idx="3">
                  <c:v>41404</c:v>
                </c:pt>
              </c:numCache>
            </c:numRef>
          </c:cat>
          <c:val>
            <c:numRef>
              <c:f>'Trend Chart'!$I$7:$L$7</c:f>
              <c:numCache>
                <c:formatCode>General</c:formatCode>
                <c:ptCount val="4"/>
                <c:pt idx="0">
                  <c:v>8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384384"/>
        <c:axId val="82541184"/>
      </c:areaChart>
      <c:catAx>
        <c:axId val="8038438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m/d/yyyy" sourceLinked="1"/>
        <c:majorTickMark val="none"/>
        <c:minorTickMark val="none"/>
        <c:tickLblPos val="nextTo"/>
        <c:spPr>
          <a:ln w="63500">
            <a:noFill/>
          </a:ln>
        </c:spPr>
        <c:txPr>
          <a:bodyPr/>
          <a:lstStyle/>
          <a:p>
            <a:pPr>
              <a:defRPr sz="1500" baseline="0"/>
            </a:pPr>
            <a:endParaRPr lang="en-US"/>
          </a:p>
        </c:txPr>
        <c:crossAx val="82541184"/>
        <c:crosses val="autoZero"/>
        <c:auto val="0"/>
        <c:lblAlgn val="ctr"/>
        <c:lblOffset val="100"/>
        <c:tickLblSkip val="1"/>
        <c:noMultiLvlLbl val="1"/>
      </c:catAx>
      <c:valAx>
        <c:axId val="82541184"/>
        <c:scaling>
          <c:orientation val="minMax"/>
          <c:max val="118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80384384"/>
        <c:crosses val="autoZero"/>
        <c:crossBetween val="midCat"/>
        <c:majorUnit val="20"/>
        <c:minorUnit val="1"/>
      </c:valAx>
    </c:plotArea>
    <c:legend>
      <c:legendPos val="b"/>
      <c:layout/>
      <c:overlay val="0"/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zero"/>
    <c:showDLblsOverMax val="0"/>
  </c:chart>
  <c:spPr>
    <a:solidFill>
      <a:srgbClr val="DDDDDD"/>
    </a:solidFill>
  </c:spPr>
  <c:txPr>
    <a:bodyPr/>
    <a:lstStyle/>
    <a:p>
      <a:pPr>
        <a:defRPr baseline="0"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en-US" sz="1800" b="1" i="0" baseline="0"/>
              <a:t>Levee System Status - Rehabilitation and Inspection Program (RIP)</a:t>
            </a:r>
          </a:p>
        </c:rich>
      </c:tx>
      <c:layout>
        <c:manualLayout>
          <c:xMode val="edge"/>
          <c:yMode val="edge"/>
          <c:x val="0.12453742098805699"/>
          <c:y val="1.7653719211024547E-2"/>
        </c:manualLayout>
      </c:layout>
      <c:overlay val="0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'Trend Chart'!$D$5</c:f>
              <c:strCache>
                <c:ptCount val="1"/>
                <c:pt idx="0">
                  <c:v>Active</c:v>
                </c:pt>
              </c:strCache>
            </c:strRef>
          </c:tx>
          <c:dLbls>
            <c:dLbl>
              <c:idx val="0"/>
              <c:layout>
                <c:manualLayout>
                  <c:x val="2.65035677879714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4648318042813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666666666666783E-2"/>
                  <c:y val="-1.851620399301939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8148148148149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en-US" sz="1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'Trend Chart'!$I$4:$T$4</c:f>
              <c:numCache>
                <c:formatCode>m/d/yyyy</c:formatCode>
                <c:ptCount val="12"/>
                <c:pt idx="0">
                  <c:v>41355</c:v>
                </c:pt>
                <c:pt idx="1">
                  <c:v>41369</c:v>
                </c:pt>
                <c:pt idx="2">
                  <c:v>41390</c:v>
                </c:pt>
                <c:pt idx="3">
                  <c:v>41404</c:v>
                </c:pt>
              </c:numCache>
            </c:numRef>
          </c:cat>
          <c:val>
            <c:numRef>
              <c:f>'Trend Chart'!$I$9:$L$9</c:f>
              <c:numCache>
                <c:formatCode>0%</c:formatCode>
                <c:ptCount val="4"/>
                <c:pt idx="0">
                  <c:v>0.56779661016949157</c:v>
                </c:pt>
                <c:pt idx="1">
                  <c:v>0.55172413793103448</c:v>
                </c:pt>
                <c:pt idx="2">
                  <c:v>0.5431034482758621</c:v>
                </c:pt>
                <c:pt idx="3">
                  <c:v>0.51724137931034486</c:v>
                </c:pt>
              </c:numCache>
            </c:numRef>
          </c:val>
        </c:ser>
        <c:ser>
          <c:idx val="1"/>
          <c:order val="1"/>
          <c:tx>
            <c:strRef>
              <c:f>'Trend Chart'!$D$6</c:f>
              <c:strCache>
                <c:ptCount val="1"/>
                <c:pt idx="0">
                  <c:v>Inactive</c:v>
                </c:pt>
              </c:strCache>
            </c:strRef>
          </c:tx>
          <c:dLbls>
            <c:dLbl>
              <c:idx val="0"/>
              <c:layout>
                <c:manualLayout>
                  <c:x val="2.44648318042813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4648318042813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6666666666667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1687242798355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en-US" sz="1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'Trend Chart'!$I$4:$T$4</c:f>
              <c:numCache>
                <c:formatCode>m/d/yyyy</c:formatCode>
                <c:ptCount val="12"/>
                <c:pt idx="0">
                  <c:v>41355</c:v>
                </c:pt>
                <c:pt idx="1">
                  <c:v>41369</c:v>
                </c:pt>
                <c:pt idx="2">
                  <c:v>41390</c:v>
                </c:pt>
                <c:pt idx="3">
                  <c:v>41404</c:v>
                </c:pt>
              </c:numCache>
            </c:numRef>
          </c:cat>
          <c:val>
            <c:numRef>
              <c:f>'Trend Chart'!$I$10:$L$10</c:f>
              <c:numCache>
                <c:formatCode>0%</c:formatCode>
                <c:ptCount val="4"/>
                <c:pt idx="0">
                  <c:v>0.36440677966101692</c:v>
                </c:pt>
                <c:pt idx="1">
                  <c:v>0.42241379310344829</c:v>
                </c:pt>
                <c:pt idx="2">
                  <c:v>0.43103448275862066</c:v>
                </c:pt>
                <c:pt idx="3">
                  <c:v>0.45689655172413796</c:v>
                </c:pt>
              </c:numCache>
            </c:numRef>
          </c:val>
        </c:ser>
        <c:ser>
          <c:idx val="2"/>
          <c:order val="2"/>
          <c:tx>
            <c:strRef>
              <c:f>'Trend Chart'!$D$7</c:f>
              <c:strCache>
                <c:ptCount val="1"/>
                <c:pt idx="0">
                  <c:v>Partially Inactive</c:v>
                </c:pt>
              </c:strCache>
            </c:strRef>
          </c:tx>
          <c:dLbls>
            <c:dLbl>
              <c:idx val="0"/>
              <c:layout>
                <c:manualLayout>
                  <c:x val="1.22324159021406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34862385321102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529411764705882E-2"/>
                  <c:y val="2.35155790711347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87654320987654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en-US" sz="15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'Trend Chart'!$I$4:$T$4</c:f>
              <c:numCache>
                <c:formatCode>m/d/yyyy</c:formatCode>
                <c:ptCount val="12"/>
                <c:pt idx="0">
                  <c:v>41355</c:v>
                </c:pt>
                <c:pt idx="1">
                  <c:v>41369</c:v>
                </c:pt>
                <c:pt idx="2">
                  <c:v>41390</c:v>
                </c:pt>
                <c:pt idx="3">
                  <c:v>41404</c:v>
                </c:pt>
              </c:numCache>
            </c:numRef>
          </c:cat>
          <c:val>
            <c:numRef>
              <c:f>'Trend Chart'!$I$11:$L$11</c:f>
              <c:numCache>
                <c:formatCode>0%</c:formatCode>
                <c:ptCount val="4"/>
                <c:pt idx="0">
                  <c:v>6.7796610169491525E-2</c:v>
                </c:pt>
                <c:pt idx="1">
                  <c:v>2.5862068965517241E-2</c:v>
                </c:pt>
                <c:pt idx="2">
                  <c:v>2.5862068965517241E-2</c:v>
                </c:pt>
                <c:pt idx="3">
                  <c:v>2.5862068965517241E-2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894720"/>
        <c:axId val="134896256"/>
      </c:areaChart>
      <c:catAx>
        <c:axId val="134894720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numFmt formatCode="m/d/yyyy" sourceLinked="1"/>
        <c:majorTickMark val="none"/>
        <c:minorTickMark val="none"/>
        <c:tickLblPos val="nextTo"/>
        <c:spPr>
          <a:ln w="63500">
            <a:noFill/>
          </a:ln>
        </c:spPr>
        <c:txPr>
          <a:bodyPr/>
          <a:lstStyle/>
          <a:p>
            <a:pPr>
              <a:defRPr sz="1500" baseline="0"/>
            </a:pPr>
            <a:endParaRPr lang="en-US"/>
          </a:p>
        </c:txPr>
        <c:crossAx val="134896256"/>
        <c:crosses val="autoZero"/>
        <c:auto val="0"/>
        <c:lblAlgn val="ctr"/>
        <c:lblOffset val="100"/>
        <c:tickLblSkip val="1"/>
        <c:noMultiLvlLbl val="1"/>
      </c:catAx>
      <c:valAx>
        <c:axId val="134896256"/>
        <c:scaling>
          <c:orientation val="minMax"/>
          <c:max val="1"/>
          <c:min val="0"/>
        </c:scaling>
        <c:delete val="1"/>
        <c:axPos val="l"/>
        <c:majorGridlines/>
        <c:numFmt formatCode="0%" sourceLinked="1"/>
        <c:majorTickMark val="none"/>
        <c:minorTickMark val="none"/>
        <c:tickLblPos val="nextTo"/>
        <c:crossAx val="134894720"/>
        <c:crosses val="autoZero"/>
        <c:crossBetween val="midCat"/>
        <c:majorUnit val="20"/>
        <c:minorUnit val="1"/>
      </c:valAx>
    </c:plotArea>
    <c:legend>
      <c:legendPos val="b"/>
      <c:layout/>
      <c:overlay val="0"/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zero"/>
    <c:showDLblsOverMax val="0"/>
  </c:chart>
  <c:spPr>
    <a:solidFill>
      <a:srgbClr val="DDDDDD"/>
    </a:solidFill>
  </c:spPr>
  <c:txPr>
    <a:bodyPr/>
    <a:lstStyle/>
    <a:p>
      <a:pPr>
        <a:defRPr baseline="0"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B9AE0760-5D37-4F09-B591-C63087B252AE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6"/>
            <a:ext cx="3038475" cy="465138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5138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BCEB438B-29CB-4AF0-B528-2CA98A9A4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46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8FDB1EA0-47C7-4CEE-8CB5-FFFCA7020C63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6" tIns="46588" rIns="93176" bIns="465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5DA1BCFE-8DEC-415F-9950-CB51D84C6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8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229600" cy="37338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7" name="Title Placeholder 21"/>
          <p:cNvSpPr txBox="1">
            <a:spLocks/>
          </p:cNvSpPr>
          <p:nvPr userDrawn="1"/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Blue Highway" pitchFamily="2" charset="0"/>
                <a:ea typeface="+mj-ea"/>
                <a:cs typeface="+mj-cs"/>
              </a:rPr>
              <a:t> </a:t>
            </a:r>
            <a:endParaRPr kumimoji="0" lang="en-US" sz="45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Blue Highway" pitchFamily="2" charset="0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600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304800"/>
            <a:ext cx="7620000" cy="8382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4000" b="1">
                <a:latin typeface="Calibri" pitchFamily="34" charset="0"/>
              </a:rPr>
              <a:t/>
            </a:r>
            <a:br>
              <a:rPr lang="en-US" altLang="en-US" sz="4000" b="1">
                <a:latin typeface="Calibri" pitchFamily="34" charset="0"/>
              </a:rPr>
            </a:br>
            <a:endParaRPr lang="en-US" altLang="en-US" sz="4000" b="1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362200"/>
            <a:ext cx="8305800" cy="34290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5" name="Freeform 5"/>
          <p:cNvSpPr>
            <a:spLocks noChangeArrowheads="1"/>
          </p:cNvSpPr>
          <p:nvPr/>
        </p:nvSpPr>
        <p:spPr bwMode="auto">
          <a:xfrm>
            <a:off x="228600" y="2286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2133600"/>
            <a:ext cx="8321675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86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 i="1" dirty="0">
                <a:latin typeface="Garamond" pitchFamily="18" charset="0"/>
              </a:rPr>
              <a:t>Central Valley Flood Protection Board Meeting – Agenda Item No. </a:t>
            </a:r>
            <a:r>
              <a:rPr lang="en-US" altLang="en-US" sz="1200" i="1" dirty="0" smtClean="0">
                <a:latin typeface="Garamond" pitchFamily="18" charset="0"/>
              </a:rPr>
              <a:t>8</a:t>
            </a:r>
            <a:endParaRPr lang="en-US" altLang="en-US" sz="1200" i="1" dirty="0">
              <a:latin typeface="Garamond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7818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1FB973E5-D437-4106-8FBC-D84C508B6EC8}" type="slidenum">
              <a:rPr lang="en-US" altLang="en-US" sz="1200">
                <a:latin typeface="Garamond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200">
              <a:latin typeface="Garamond" pitchFamily="18" charset="0"/>
            </a:endParaRPr>
          </a:p>
        </p:txBody>
      </p:sp>
      <p:pic>
        <p:nvPicPr>
          <p:cNvPr id="9" name="Picture 10" descr="CVFPB_logo_update3"/>
          <p:cNvPicPr preferRelativeResize="0">
            <a:picLocks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7086600" y="6583680"/>
            <a:ext cx="9144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MOU</a:t>
            </a:r>
            <a:endParaRPr lang="en-US" sz="1400" b="1" dirty="0">
              <a:ln w="11430"/>
              <a:solidFill>
                <a:srgbClr val="00B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583680" y="6583680"/>
            <a:ext cx="4572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SR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909560" y="658368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LD1</a:t>
            </a:r>
            <a:endParaRPr lang="en-US" sz="1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ENFORCEMENT REPORT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buClr>
                <a:srgbClr val="FFFF00"/>
              </a:buClr>
              <a:buSzPct val="80000"/>
              <a:buFont typeface="Wingdings" pitchFamily="2" charset="2"/>
              <a:buChar char="§"/>
              <a:defRPr sz="2400">
                <a:latin typeface="Calibri" pitchFamily="34" charset="0"/>
              </a:defRPr>
            </a:lvl1pPr>
            <a:lvl2pPr>
              <a:buClr>
                <a:srgbClr val="FFC0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accent1"/>
                </a:solidFill>
                <a:latin typeface="Calibri" pitchFamily="34" charset="0"/>
              </a:defRPr>
            </a:lvl2pPr>
            <a:lvl3pPr>
              <a:buClr>
                <a:srgbClr val="FF66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buClr>
                <a:srgbClr val="FF0000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buClr>
                <a:srgbClr val="D00028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spcBef>
                <a:spcPts val="1200"/>
              </a:spcBef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2pPr>
            <a:lvl3pPr>
              <a:spcBef>
                <a:spcPts val="1200"/>
              </a:spcBef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4"/>
                </a:solidFill>
                <a:latin typeface="Calibri" pitchFamily="34" charset="0"/>
              </a:defRPr>
            </a:lvl3pPr>
            <a:lvl4pPr>
              <a:spcBef>
                <a:spcPts val="12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5"/>
                </a:solidFill>
                <a:latin typeface="Calibri" pitchFamily="34" charset="0"/>
              </a:defRPr>
            </a:lvl4pPr>
            <a:lvl5pPr>
              <a:spcBef>
                <a:spcPts val="12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6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1"/>
          </a:xfrm>
          <a:solidFill>
            <a:srgbClr val="03187F">
              <a:alpha val="50000"/>
            </a:srgbClr>
          </a:solidFill>
        </p:spPr>
        <p:txBody>
          <a:bodyPr vert="horz">
            <a:normAutofit/>
          </a:bodyPr>
          <a:lstStyle>
            <a:lvl1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None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Executive%20Officer's%20Report_2012_7.27.pptx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181600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</p:txBody>
      </p:sp>
      <p:pic>
        <p:nvPicPr>
          <p:cNvPr id="7" name="Picture 6" descr="CVFPB_logo_update3"/>
          <p:cNvPicPr preferRelativeResize="0">
            <a:picLocks noChangeArrowheads="1"/>
          </p:cNvPicPr>
          <p:nvPr userDrawn="1"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 userDrawn="1"/>
        </p:nvSpPr>
        <p:spPr>
          <a:xfrm>
            <a:off x="178025" y="137565"/>
            <a:ext cx="7986839" cy="930584"/>
          </a:xfrm>
          <a:custGeom>
            <a:avLst/>
            <a:gdLst>
              <a:gd name="connsiteX0" fmla="*/ 0 w 7986839"/>
              <a:gd name="connsiteY0" fmla="*/ 930584 h 930584"/>
              <a:gd name="connsiteX1" fmla="*/ 0 w 7986839"/>
              <a:gd name="connsiteY1" fmla="*/ 0 h 930584"/>
              <a:gd name="connsiteX2" fmla="*/ 7986839 w 7986839"/>
              <a:gd name="connsiteY2" fmla="*/ 0 h 9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86839" h="930584">
                <a:moveTo>
                  <a:pt x="0" y="930584"/>
                </a:moveTo>
                <a:lnTo>
                  <a:pt x="0" y="0"/>
                </a:lnTo>
                <a:lnTo>
                  <a:pt x="798683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6553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52400" y="6581001"/>
            <a:ext cx="533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Central Valley Flood Protection Board Meeting – </a:t>
            </a:r>
            <a:r>
              <a:rPr lang="en-US" sz="1200" baseline="0" dirty="0" smtClean="0">
                <a:solidFill>
                  <a:schemeClr val="accent1"/>
                </a:solidFill>
              </a:rPr>
              <a:t> Enforcement Report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9" name="Rectangle 8">
            <a:hlinkClick r:id="rId15" action="ppaction://hlinkpres?slideindex=1&amp;slidetitle="/>
          </p:cNvPr>
          <p:cNvSpPr/>
          <p:nvPr userDrawn="1"/>
        </p:nvSpPr>
        <p:spPr>
          <a:xfrm>
            <a:off x="6096000" y="6550223"/>
            <a:ext cx="1600200" cy="30777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Exec.</a:t>
            </a:r>
            <a:r>
              <a:rPr lang="en-US" sz="1400" b="1" baseline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Report</a:t>
            </a:r>
            <a:endParaRPr lang="en-US" sz="14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>
            <a:hlinkClick r:id="" action="ppaction://noaction"/>
          </p:cNvPr>
          <p:cNvSpPr/>
          <p:nvPr userDrawn="1"/>
        </p:nvSpPr>
        <p:spPr>
          <a:xfrm>
            <a:off x="7543800" y="6550223"/>
            <a:ext cx="1600200" cy="30777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14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500" b="1" u="none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Blue Highway" pitchFamily="2" charset="0"/>
          <a:ea typeface="+mj-ea"/>
          <a:cs typeface="+mj-cs"/>
        </a:defRPr>
      </a:lvl1pPr>
    </p:titleStyle>
    <p:bodyStyle>
      <a:lvl1pPr marL="651510" indent="-514350" algn="l" rtl="0" eaLnBrk="1" latinLnBrk="0" hangingPunct="1">
        <a:spcBef>
          <a:spcPct val="20000"/>
        </a:spcBef>
        <a:buClr>
          <a:schemeClr val="tx1"/>
        </a:buClr>
        <a:buSzPct val="65000"/>
        <a:buFont typeface="+mj-lt"/>
        <a:buAutoNum type="arabicParenR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1042416" indent="-457200" algn="l" rtl="0" eaLnBrk="1" latinLnBrk="0" hangingPunct="1">
        <a:spcBef>
          <a:spcPct val="20000"/>
        </a:spcBef>
        <a:buClr>
          <a:schemeClr val="tx1">
            <a:lumMod val="65000"/>
          </a:schemeClr>
        </a:buClr>
        <a:buSzPct val="80000"/>
        <a:buFont typeface="+mj-lt"/>
        <a:buAutoNum type="arabicParenR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362456" indent="-457200" algn="l" rtl="0" eaLnBrk="1" latinLnBrk="0" hangingPunct="1">
        <a:spcBef>
          <a:spcPct val="20000"/>
        </a:spcBef>
        <a:buClr>
          <a:schemeClr val="tx1"/>
        </a:buClr>
        <a:buSzPct val="95000"/>
        <a:buFont typeface="+mj-lt"/>
        <a:buAutoNum type="arabicPeriod"/>
        <a:defRPr kumimoji="0" sz="2200" kern="1200">
          <a:solidFill>
            <a:schemeClr val="tx1">
              <a:lumMod val="50000"/>
            </a:schemeClr>
          </a:solidFill>
          <a:latin typeface="Calibri" pitchFamily="34" charset="0"/>
          <a:ea typeface="+mn-ea"/>
          <a:cs typeface="+mn-cs"/>
        </a:defRPr>
      </a:lvl3pPr>
      <a:lvl4pPr marL="1627632" indent="-457200" algn="l" rtl="0" eaLnBrk="1" latinLnBrk="0" hangingPunct="1">
        <a:spcBef>
          <a:spcPct val="20000"/>
        </a:spcBef>
        <a:buClr>
          <a:schemeClr val="tx1"/>
        </a:buClr>
        <a:buSzPct val="100000"/>
        <a:buFont typeface="+mj-lt"/>
        <a:buAutoNum type="arabicParenR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819656" indent="-457200" algn="l" rtl="0" eaLnBrk="1" latinLnBrk="0" hangingPunct="1">
        <a:spcBef>
          <a:spcPct val="20000"/>
        </a:spcBef>
        <a:buClr>
          <a:schemeClr val="tx1"/>
        </a:buClr>
        <a:buFont typeface="+mj-lt"/>
        <a:buAutoNum type="arabicParenR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Enforcement%20Flowchart.pdf" TargetMode="External"/><Relationship Id="rId2" Type="http://schemas.openxmlformats.org/officeDocument/2006/relationships/hyperlink" Target="Central%20Valley%20Flood%20Protection%20Board%20Enforcement%20Proceedings%20Overview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PI&amp;CEI.FlowchartsFINAL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229600" cy="3733800"/>
          </a:xfrm>
        </p:spPr>
        <p:txBody>
          <a:bodyPr/>
          <a:lstStyle/>
          <a:p>
            <a:pPr marL="0" indent="0"/>
            <a:r>
              <a:rPr lang="en-US" dirty="0" smtClean="0"/>
              <a:t>Status Update on ENFORCEMENT ACTIVITY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>
                <a:solidFill>
                  <a:schemeClr val="tx1"/>
                </a:solidFill>
              </a:rPr>
              <a:t>michael</a:t>
            </a:r>
            <a:r>
              <a:rPr lang="en-US" sz="3600" dirty="0" smtClean="0">
                <a:solidFill>
                  <a:schemeClr val="tx1"/>
                </a:solidFill>
              </a:rPr>
              <a:t> C. wright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chief, enforcement Section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may 10,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0"/>
            </a:srgbClr>
          </a:solidFill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lue Highway" pitchFamily="2" charset="0"/>
                <a:ea typeface="+mj-ea"/>
                <a:cs typeface="+mj-cs"/>
              </a:rPr>
              <a:t>ENFORCEMENT REPORT</a:t>
            </a:r>
            <a:endParaRPr kumimoji="0" lang="en-US" sz="40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Blue Highway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 marL="571500"/>
            <a:r>
              <a:rPr lang="en-US" sz="2800" dirty="0" smtClean="0">
                <a:solidFill>
                  <a:srgbClr val="FFFF00"/>
                </a:solidFill>
              </a:rPr>
              <a:t>Enforcement Activity – April: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4 Encroachments entered into DB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1 Fact Finding Letter was issued for unpermitted encroachments</a:t>
            </a:r>
          </a:p>
          <a:p>
            <a:pPr marL="891540" lvl="2" indent="-514350">
              <a:spcBef>
                <a:spcPts val="800"/>
              </a:spcBef>
            </a:pPr>
            <a:r>
              <a:rPr lang="en-US" dirty="0" smtClean="0"/>
              <a:t>FFL Deadline is May 10, 2013.  Contacted May 8 - Attorney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1 Notice of Violation was issued</a:t>
            </a:r>
          </a:p>
          <a:p>
            <a:pPr marL="891540" lvl="2" indent="-514350">
              <a:spcBef>
                <a:spcPts val="800"/>
              </a:spcBef>
            </a:pPr>
            <a:r>
              <a:rPr lang="en-US" dirty="0" smtClean="0"/>
              <a:t>Respondent complying and coordinating with Tehama Co Public Works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/>
              <a:t>1 </a:t>
            </a:r>
            <a:r>
              <a:rPr lang="en-US" dirty="0" smtClean="0"/>
              <a:t>Cease and Desist Order was </a:t>
            </a:r>
            <a:r>
              <a:rPr lang="en-US" dirty="0"/>
              <a:t>issued</a:t>
            </a:r>
          </a:p>
          <a:p>
            <a:pPr marL="891540" lvl="2" indent="-514350">
              <a:spcBef>
                <a:spcPts val="800"/>
              </a:spcBef>
            </a:pPr>
            <a:r>
              <a:rPr lang="en-US" dirty="0" smtClean="0"/>
              <a:t>Unresolved encroachment from a PI in San Joaquin County.  No response has been received.  Deadline is May 13, 2013. 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2 Compliance Letters were issued</a:t>
            </a:r>
            <a:endParaRPr lang="en-US" dirty="0"/>
          </a:p>
          <a:p>
            <a:pPr marL="891540" lvl="2" indent="-514350">
              <a:spcBef>
                <a:spcPts val="800"/>
              </a:spcBef>
            </a:pPr>
            <a:r>
              <a:rPr lang="en-US" dirty="0" smtClean="0"/>
              <a:t>Respondents complied with NOV’s.  Pocket Area fences. </a:t>
            </a:r>
            <a:endParaRPr lang="en-US" dirty="0"/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3 Encroachment cases closed</a:t>
            </a:r>
            <a:endParaRPr lang="en-US" dirty="0"/>
          </a:p>
          <a:p>
            <a:pPr marL="891540" lvl="2" indent="-514350">
              <a:spcBef>
                <a:spcPts val="800"/>
              </a:spcBef>
            </a:pPr>
            <a:r>
              <a:rPr lang="en-US" dirty="0" smtClean="0"/>
              <a:t>2 repaired by LMA.  1 Compliance reached with property owner</a:t>
            </a:r>
            <a:endParaRPr lang="en-US" dirty="0"/>
          </a:p>
          <a:p>
            <a:pPr marL="891540" lvl="2" indent="-514350">
              <a:spcBef>
                <a:spcPts val="8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257800"/>
          </a:xfrm>
        </p:spPr>
        <p:txBody>
          <a:bodyPr/>
          <a:lstStyle/>
          <a:p>
            <a:pPr marL="571500"/>
            <a:r>
              <a:rPr lang="en-US" sz="2800" dirty="0" smtClean="0">
                <a:solidFill>
                  <a:srgbClr val="FFFF00"/>
                </a:solidFill>
              </a:rPr>
              <a:t>Enforcement Section – Website Updates: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CVFPB Enforcement Proceedings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CVFPB Enforcement Process Flowchart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Periodic Inspection and Continuing Eligibility Inspection Flowcharts</a:t>
            </a:r>
          </a:p>
          <a:p>
            <a:pPr marL="57150" lvl="1" indent="0">
              <a:spcBef>
                <a:spcPts val="800"/>
              </a:spcBef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TextBox 8">
            <a:hlinkClick r:id="rId2" action="ppaction://hlinkfile"/>
          </p:cNvPr>
          <p:cNvSpPr txBox="1"/>
          <p:nvPr/>
        </p:nvSpPr>
        <p:spPr>
          <a:xfrm>
            <a:off x="705416" y="18288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hlinkClick r:id="rId3" action="ppaction://hlinkfile"/>
          </p:cNvPr>
          <p:cNvSpPr txBox="1"/>
          <p:nvPr/>
        </p:nvSpPr>
        <p:spPr>
          <a:xfrm>
            <a:off x="705416" y="2286000"/>
            <a:ext cx="4323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hlinkClick r:id="rId4" action="ppaction://hlinkfile"/>
          </p:cNvPr>
          <p:cNvSpPr txBox="1"/>
          <p:nvPr/>
        </p:nvSpPr>
        <p:spPr>
          <a:xfrm>
            <a:off x="762000" y="2655332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00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lvl="1">
              <a:spcBef>
                <a:spcPts val="800"/>
              </a:spcBef>
            </a:pPr>
            <a:endParaRPr lang="en-US" dirty="0" smtClean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035255"/>
              </p:ext>
            </p:extLst>
          </p:nvPr>
        </p:nvGraphicFramePr>
        <p:xfrm>
          <a:off x="228600" y="1295400"/>
          <a:ext cx="86868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850758"/>
              </p:ext>
            </p:extLst>
          </p:nvPr>
        </p:nvGraphicFramePr>
        <p:xfrm>
          <a:off x="228600" y="1295400"/>
          <a:ext cx="86868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2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/>
            <a:r>
              <a:rPr lang="en-US" sz="2800" dirty="0" smtClean="0">
                <a:solidFill>
                  <a:srgbClr val="FFFF00"/>
                </a:solidFill>
              </a:rPr>
              <a:t>Letter of Intent (LOI) for System Wide Improvement Framework (SWIF) Update: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Reclamation District 1000’s LOI was submitted to USACE March 11, 2013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SBFCA’s LOI was submitted to USACE on March 26, 2013</a:t>
            </a:r>
          </a:p>
          <a:p>
            <a:pPr marL="571500" lvl="1" indent="-514350">
              <a:spcBef>
                <a:spcPts val="800"/>
              </a:spcBef>
            </a:pPr>
            <a:r>
              <a:rPr lang="en-US" dirty="0" smtClean="0"/>
              <a:t>Reclamation District 1001’s LOI was submitted to USACE April 11, 2013</a:t>
            </a:r>
          </a:p>
          <a:p>
            <a:pPr marL="571500" lvl="1" indent="-514350">
              <a:spcBef>
                <a:spcPts val="80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8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hlinkClick r:id="" action="ppaction://noaction"/>
          </p:cNvPr>
          <p:cNvSpPr txBox="1"/>
          <p:nvPr/>
        </p:nvSpPr>
        <p:spPr>
          <a:xfrm>
            <a:off x="3124200" y="3581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/>
            <a:r>
              <a:rPr lang="en-US" sz="2800" dirty="0" smtClean="0">
                <a:solidFill>
                  <a:srgbClr val="FFFF00"/>
                </a:solidFill>
              </a:rPr>
              <a:t>Partially Inactive:</a:t>
            </a:r>
          </a:p>
          <a:p>
            <a:pPr marL="571500" lvl="1" indent="-514350">
              <a:spcBef>
                <a:spcPts val="800"/>
              </a:spcBef>
              <a:buNone/>
            </a:pPr>
            <a:r>
              <a:rPr lang="en-US" dirty="0" smtClean="0"/>
              <a:t>	</a:t>
            </a:r>
            <a:r>
              <a:rPr lang="en-US" sz="2500" dirty="0" smtClean="0"/>
              <a:t>In the past, USACE inspected portions of levee systems, and would give ratings to portions of levee systems.  If 3 LMA’s were responsible for a system, 1 LMA may have been rated inactive, while the other two were rated active, giving the levee system a partially inactive rating. </a:t>
            </a:r>
          </a:p>
          <a:p>
            <a:pPr marL="571500" lvl="1" indent="-514350">
              <a:spcBef>
                <a:spcPts val="800"/>
              </a:spcBef>
            </a:pPr>
            <a:endParaRPr lang="en-US" dirty="0" smtClean="0"/>
          </a:p>
          <a:p>
            <a:pPr lvl="1">
              <a:spcBef>
                <a:spcPts val="800"/>
              </a:spcBef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00"/>
      </a:hlink>
      <a:folHlink>
        <a:srgbClr val="DDDDDD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15599</TotalTime>
  <Words>258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Status Update on ENFORCEMENT ACTIVITY  michael C. wright chief, enforcement Section may 10, 2013</vt:lpstr>
      <vt:lpstr>ENFORCEMENT REPORT</vt:lpstr>
      <vt:lpstr>ENFORCEMENT REPORT</vt:lpstr>
      <vt:lpstr>ENFORCEMENT REPORT</vt:lpstr>
      <vt:lpstr>ENFORCEMENT REPORT</vt:lpstr>
      <vt:lpstr>ENFORCEMENT REPORT</vt:lpstr>
      <vt:lpstr>ENFORCEMENT REPORT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nmoricz</dc:creator>
  <cp:lastModifiedBy>Wright, Michael@DWR</cp:lastModifiedBy>
  <cp:revision>1030</cp:revision>
  <dcterms:created xsi:type="dcterms:W3CDTF">2010-03-04T17:56:25Z</dcterms:created>
  <dcterms:modified xsi:type="dcterms:W3CDTF">2013-05-10T14:57:54Z</dcterms:modified>
</cp:coreProperties>
</file>