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76" r:id="rId2"/>
    <p:sldId id="279" r:id="rId3"/>
    <p:sldId id="283" r:id="rId4"/>
    <p:sldId id="284" r:id="rId5"/>
    <p:sldId id="285" r:id="rId6"/>
    <p:sldId id="272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187F"/>
    <a:srgbClr val="004A82"/>
    <a:srgbClr val="8200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45" autoAdjust="0"/>
    <p:restoredTop sz="86423" autoAdjust="0"/>
  </p:normalViewPr>
  <p:slideViewPr>
    <p:cSldViewPr>
      <p:cViewPr>
        <p:scale>
          <a:sx n="90" d="100"/>
          <a:sy n="90" d="100"/>
        </p:scale>
        <p:origin x="-666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314" y="-9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2DE0C-EEE7-48B2-B0C7-3435EB008CA0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F5064-34E8-42B4-A6F2-AB6A763F1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FDB1EA0-47C7-4CEE-8CB5-FFFCA7020C63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A1BCFE-8DEC-415F-9950-CB51D84C6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1BCFE-8DEC-415F-9950-CB51D84C6D8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8229600" cy="3733800"/>
          </a:xfrm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0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Title Placeholder 21"/>
          <p:cNvSpPr txBox="1">
            <a:spLocks/>
          </p:cNvSpPr>
          <p:nvPr userDrawn="1"/>
        </p:nvSpPr>
        <p:spPr>
          <a:xfrm>
            <a:off x="304800" y="274638"/>
            <a:ext cx="7620000" cy="792162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Blue Highway" pitchFamily="2" charset="0"/>
                <a:ea typeface="+mj-ea"/>
                <a:cs typeface="+mj-cs"/>
              </a:rPr>
              <a:t>EXECUTIVE OFFICER’S REPORT</a:t>
            </a:r>
            <a:endParaRPr kumimoji="0" lang="en-US" sz="45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Blue Highway" pitchFamily="2" charset="0"/>
              <a:ea typeface="+mj-ea"/>
              <a:cs typeface="+mj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600200"/>
            <a:ext cx="88392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152400" y="6629400"/>
            <a:ext cx="8763000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04800" y="304800"/>
            <a:ext cx="7620000" cy="838200"/>
          </a:xfrm>
          <a:prstGeom prst="rect">
            <a:avLst/>
          </a:prstGeom>
          <a:solidFill>
            <a:schemeClr val="accent2">
              <a:lumMod val="50000"/>
              <a:alpha val="5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4000" b="1">
                <a:latin typeface="Calibri" pitchFamily="34" charset="0"/>
              </a:rPr>
              <a:t/>
            </a:r>
            <a:br>
              <a:rPr lang="en-US" altLang="en-US" sz="4000" b="1">
                <a:latin typeface="Calibri" pitchFamily="34" charset="0"/>
              </a:rPr>
            </a:br>
            <a:endParaRPr lang="en-US" altLang="en-US" sz="4000" b="1">
              <a:latin typeface="Calibri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81000" y="2362200"/>
            <a:ext cx="8305800" cy="3429000"/>
          </a:xfrm>
          <a:prstGeom prst="rect">
            <a:avLst/>
          </a:prstGeom>
          <a:solidFill>
            <a:schemeClr val="accent2">
              <a:lumMod val="50000"/>
              <a:alpha val="5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800" dirty="0">
              <a:latin typeface="Calibri" pitchFamily="34" charset="0"/>
            </a:endParaRPr>
          </a:p>
        </p:txBody>
      </p:sp>
      <p:sp>
        <p:nvSpPr>
          <p:cNvPr id="5" name="Freeform 5"/>
          <p:cNvSpPr>
            <a:spLocks noChangeArrowheads="1"/>
          </p:cNvSpPr>
          <p:nvPr/>
        </p:nvSpPr>
        <p:spPr bwMode="auto">
          <a:xfrm>
            <a:off x="228600" y="2286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333399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81000" y="2133600"/>
            <a:ext cx="8321675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28600" y="6553200"/>
            <a:ext cx="525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200" i="1" dirty="0">
                <a:latin typeface="Garamond" pitchFamily="18" charset="0"/>
              </a:rPr>
              <a:t>Central Valley Flood Protection Board Meeting – Agenda Item No. </a:t>
            </a:r>
            <a:r>
              <a:rPr lang="en-US" altLang="en-US" sz="1200" i="1" dirty="0" smtClean="0">
                <a:latin typeface="Garamond" pitchFamily="18" charset="0"/>
              </a:rPr>
              <a:t>8</a:t>
            </a:r>
            <a:endParaRPr lang="en-US" altLang="en-US" sz="1200" i="1" dirty="0">
              <a:latin typeface="Garamond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67818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  <a:defRPr/>
            </a:pPr>
            <a:fld id="{1FB973E5-D437-4106-8FBC-D84C508B6EC8}" type="slidenum">
              <a:rPr lang="en-US" altLang="en-US" sz="1200">
                <a:latin typeface="Garamond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‹#›</a:t>
            </a:fld>
            <a:endParaRPr lang="en-US" altLang="en-US" sz="1200">
              <a:latin typeface="Garamond" pitchFamily="18" charset="0"/>
            </a:endParaRPr>
          </a:p>
        </p:txBody>
      </p:sp>
      <p:pic>
        <p:nvPicPr>
          <p:cNvPr id="9" name="Picture 10" descr="CVFPB_logo_update3"/>
          <p:cNvPicPr preferRelativeResize="0"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152400"/>
            <a:ext cx="102393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>
          <a:xfrm>
            <a:off x="7086600" y="6583680"/>
            <a:ext cx="9144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00B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MOU</a:t>
            </a:r>
            <a:endParaRPr lang="en-US" sz="1400" b="1" dirty="0">
              <a:ln w="11430"/>
              <a:solidFill>
                <a:srgbClr val="00B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6583680" y="6583680"/>
            <a:ext cx="4572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SR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7909560" y="6583680"/>
            <a:ext cx="7620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LD1</a:t>
            </a:r>
            <a:endParaRPr lang="en-US" sz="1400" b="1" dirty="0">
              <a:ln w="11430"/>
              <a:solidFill>
                <a:srgbClr val="FF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dirty="0" smtClean="0"/>
              <a:t>EXECUTIVE OFFICER’S REPORT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buClr>
                <a:srgbClr val="FFFF00"/>
              </a:buClr>
              <a:buSzPct val="80000"/>
              <a:buFont typeface="Wingdings" pitchFamily="2" charset="2"/>
              <a:buChar char="§"/>
              <a:defRPr sz="2400">
                <a:latin typeface="Calibri" pitchFamily="34" charset="0"/>
              </a:defRPr>
            </a:lvl1pPr>
            <a:lvl2pPr>
              <a:buClr>
                <a:srgbClr val="FFC000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accent1"/>
                </a:solidFill>
                <a:latin typeface="Calibri" pitchFamily="34" charset="0"/>
              </a:defRPr>
            </a:lvl2pPr>
            <a:lvl3pPr>
              <a:buClr>
                <a:srgbClr val="FF6600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accent4"/>
                </a:solidFill>
                <a:latin typeface="Calibri" pitchFamily="34" charset="0"/>
              </a:defRPr>
            </a:lvl3pPr>
            <a:lvl4pPr>
              <a:buClr>
                <a:srgbClr val="FF0000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accent5"/>
                </a:solidFill>
                <a:latin typeface="Calibri" pitchFamily="34" charset="0"/>
              </a:defRPr>
            </a:lvl4pPr>
            <a:lvl5pPr>
              <a:buClr>
                <a:srgbClr val="D00028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accent6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8" name="Date Placeholder 13"/>
          <p:cNvSpPr>
            <a:spLocks noGrp="1"/>
          </p:cNvSpPr>
          <p:nvPr>
            <p:ph type="dt" sz="half" idx="2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dirty="0" smtClean="0"/>
              <a:t>                                                                                                                      </a:t>
            </a:r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67200" cy="5105400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buClr>
                <a:srgbClr val="FFFF00"/>
              </a:buClr>
              <a:buSzPct val="80000"/>
              <a:buFont typeface="Wingdings" pitchFamily="2" charset="2"/>
              <a:buChar char="§"/>
              <a:defRPr sz="2200">
                <a:latin typeface="Calibri" pitchFamily="34" charset="0"/>
              </a:defRPr>
            </a:lvl1pPr>
            <a:lvl2pPr>
              <a:spcBef>
                <a:spcPts val="1200"/>
              </a:spcBef>
              <a:buClr>
                <a:srgbClr val="FFC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2pPr>
            <a:lvl3pPr>
              <a:spcBef>
                <a:spcPts val="1200"/>
              </a:spcBef>
              <a:buClr>
                <a:srgbClr val="FF66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4"/>
                </a:solidFill>
                <a:latin typeface="Calibri" pitchFamily="34" charset="0"/>
              </a:defRPr>
            </a:lvl3pPr>
            <a:lvl4pPr>
              <a:spcBef>
                <a:spcPts val="1200"/>
              </a:spcBef>
              <a:buClr>
                <a:srgbClr val="FF0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5"/>
                </a:solidFill>
                <a:latin typeface="Calibri" pitchFamily="34" charset="0"/>
              </a:defRPr>
            </a:lvl4pPr>
            <a:lvl5pPr>
              <a:spcBef>
                <a:spcPts val="1200"/>
              </a:spcBef>
              <a:buClr>
                <a:srgbClr val="A50021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6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267200" cy="5105401"/>
          </a:xfrm>
          <a:solidFill>
            <a:srgbClr val="03187F">
              <a:alpha val="50000"/>
            </a:srgbClr>
          </a:solidFill>
        </p:spPr>
        <p:txBody>
          <a:bodyPr vert="horz">
            <a:normAutofit/>
          </a:bodyPr>
          <a:lstStyle>
            <a:lvl1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None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</a:lstStyle>
          <a:p>
            <a:pPr lvl="0" eaLnBrk="1" latinLnBrk="0" hangingPunct="1"/>
            <a:endParaRPr kumimoji="0" lang="en-US" dirty="0"/>
          </a:p>
        </p:txBody>
      </p:sp>
      <p:sp>
        <p:nvSpPr>
          <p:cNvPr id="9" name="Date Placeholder 1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4800" y="274638"/>
            <a:ext cx="7620000" cy="792162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dirty="0" smtClean="0"/>
              <a:t>EXECUTIVE OFFICER’S REPORT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686800" cy="5181600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</p:txBody>
      </p:sp>
      <p:pic>
        <p:nvPicPr>
          <p:cNvPr id="7" name="Picture 6" descr="CVFPB_logo_update3"/>
          <p:cNvPicPr preferRelativeResize="0">
            <a:picLocks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152400"/>
            <a:ext cx="102393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eeform 7"/>
          <p:cNvSpPr/>
          <p:nvPr userDrawn="1"/>
        </p:nvSpPr>
        <p:spPr>
          <a:xfrm>
            <a:off x="178025" y="137565"/>
            <a:ext cx="7986839" cy="930584"/>
          </a:xfrm>
          <a:custGeom>
            <a:avLst/>
            <a:gdLst>
              <a:gd name="connsiteX0" fmla="*/ 0 w 7986839"/>
              <a:gd name="connsiteY0" fmla="*/ 930584 h 930584"/>
              <a:gd name="connsiteX1" fmla="*/ 0 w 7986839"/>
              <a:gd name="connsiteY1" fmla="*/ 0 h 930584"/>
              <a:gd name="connsiteX2" fmla="*/ 7986839 w 7986839"/>
              <a:gd name="connsiteY2" fmla="*/ 0 h 93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86839" h="930584">
                <a:moveTo>
                  <a:pt x="0" y="930584"/>
                </a:moveTo>
                <a:lnTo>
                  <a:pt x="0" y="0"/>
                </a:lnTo>
                <a:lnTo>
                  <a:pt x="7986839" y="0"/>
                </a:lnTo>
              </a:path>
            </a:pathLst>
          </a:cu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553200"/>
            <a:ext cx="88392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152400" y="6581001"/>
            <a:ext cx="533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Central Valley Flood Protection Board Meeting – </a:t>
            </a:r>
            <a:r>
              <a:rPr lang="en-US" sz="1200" baseline="0" dirty="0" smtClean="0">
                <a:solidFill>
                  <a:schemeClr val="accent1"/>
                </a:solidFill>
              </a:rPr>
              <a:t> </a:t>
            </a:r>
            <a:r>
              <a:rPr lang="en-US" sz="1200" baseline="0" dirty="0" smtClean="0">
                <a:solidFill>
                  <a:schemeClr val="accent1"/>
                </a:solidFill>
              </a:rPr>
              <a:t>Item 6</a:t>
            </a:r>
            <a:endParaRPr lang="en-US" sz="1200" dirty="0">
              <a:solidFill>
                <a:schemeClr val="accent1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latinLnBrk="0" hangingPunct="1">
        <a:spcBef>
          <a:spcPct val="0"/>
        </a:spcBef>
        <a:buNone/>
        <a:defRPr kumimoji="0" sz="4500" b="1" u="none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Blue Highway" pitchFamily="2" charset="0"/>
          <a:ea typeface="+mj-ea"/>
          <a:cs typeface="+mj-cs"/>
        </a:defRPr>
      </a:lvl1pPr>
    </p:titleStyle>
    <p:bodyStyle>
      <a:lvl1pPr marL="651510" indent="-514350" algn="l" rtl="0" eaLnBrk="1" latinLnBrk="0" hangingPunct="1">
        <a:spcBef>
          <a:spcPct val="20000"/>
        </a:spcBef>
        <a:buClr>
          <a:schemeClr val="tx1"/>
        </a:buClr>
        <a:buSzPct val="65000"/>
        <a:buFont typeface="+mj-lt"/>
        <a:buAutoNum type="arabicParenR"/>
        <a:defRPr kumimoji="0"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1042416" indent="-457200" algn="l" rtl="0" eaLnBrk="1" latinLnBrk="0" hangingPunct="1">
        <a:spcBef>
          <a:spcPct val="20000"/>
        </a:spcBef>
        <a:buClr>
          <a:schemeClr val="tx1">
            <a:lumMod val="65000"/>
          </a:schemeClr>
        </a:buClr>
        <a:buSzPct val="80000"/>
        <a:buFont typeface="+mj-lt"/>
        <a:buAutoNum type="arabicParenR"/>
        <a:defRPr kumimoji="0" sz="2400" kern="1200">
          <a:solidFill>
            <a:schemeClr val="tx1">
              <a:lumMod val="65000"/>
            </a:schemeClr>
          </a:solidFill>
          <a:latin typeface="Calibri" pitchFamily="34" charset="0"/>
          <a:ea typeface="+mn-ea"/>
          <a:cs typeface="+mn-cs"/>
        </a:defRPr>
      </a:lvl2pPr>
      <a:lvl3pPr marL="1362456" indent="-457200" algn="l" rtl="0" eaLnBrk="1" latinLnBrk="0" hangingPunct="1">
        <a:spcBef>
          <a:spcPct val="20000"/>
        </a:spcBef>
        <a:buClr>
          <a:schemeClr val="tx1"/>
        </a:buClr>
        <a:buSzPct val="95000"/>
        <a:buFont typeface="+mj-lt"/>
        <a:buAutoNum type="arabicPeriod"/>
        <a:defRPr kumimoji="0" sz="2200" kern="1200">
          <a:solidFill>
            <a:schemeClr val="tx1">
              <a:lumMod val="50000"/>
            </a:schemeClr>
          </a:solidFill>
          <a:latin typeface="Calibri" pitchFamily="34" charset="0"/>
          <a:ea typeface="+mn-ea"/>
          <a:cs typeface="+mn-cs"/>
        </a:defRPr>
      </a:lvl3pPr>
      <a:lvl4pPr marL="1627632" indent="-457200" algn="l" rtl="0" eaLnBrk="1" latinLnBrk="0" hangingPunct="1">
        <a:spcBef>
          <a:spcPct val="20000"/>
        </a:spcBef>
        <a:buClr>
          <a:schemeClr val="tx1"/>
        </a:buClr>
        <a:buSzPct val="100000"/>
        <a:buFont typeface="+mj-lt"/>
        <a:buAutoNum type="arabicParenR"/>
        <a:defRPr kumimoji="0"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819656" indent="-457200" algn="l" rtl="0" eaLnBrk="1" latinLnBrk="0" hangingPunct="1">
        <a:spcBef>
          <a:spcPct val="20000"/>
        </a:spcBef>
        <a:buClr>
          <a:schemeClr val="tx1"/>
        </a:buClr>
        <a:buFont typeface="+mj-lt"/>
        <a:buAutoNum type="arabicParenR"/>
        <a:defRPr kumimoji="0"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HIRING PROCESS FOR THE BOARD ATTORNEY</a:t>
            </a:r>
            <a:br>
              <a:rPr lang="en-US" cap="none" dirty="0" smtClean="0"/>
            </a:b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cap="none" dirty="0" smtClean="0"/>
              <a:t>June 14, 2013</a:t>
            </a:r>
            <a:endParaRPr lang="en-US" cap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Positions That Report to the Board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sz="2200" dirty="0" smtClean="0"/>
              <a:t>Executive Officer (CEA position)</a:t>
            </a:r>
          </a:p>
          <a:p>
            <a:pPr>
              <a:spcBef>
                <a:spcPts val="1800"/>
              </a:spcBef>
            </a:pPr>
            <a:r>
              <a:rPr lang="en-US" sz="2200" dirty="0" smtClean="0"/>
              <a:t>Attorney (Civil Service position)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39160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CVFPB Organization Chart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181600"/>
          </a:xfrm>
        </p:spPr>
        <p:txBody>
          <a:bodyPr/>
          <a:lstStyle/>
          <a:p>
            <a:pPr>
              <a:spcBef>
                <a:spcPts val="1800"/>
              </a:spcBef>
            </a:pPr>
            <a:endParaRPr lang="en-US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660874"/>
            <a:ext cx="9144000" cy="451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9160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Attorney Position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dirty="0" smtClean="0"/>
              <a:t>Attorney III position will be hired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dirty="0" smtClean="0"/>
              <a:t>Since the Attorney III position is a Civil Service position, it needs to follow the State’s rules for hiring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dirty="0" smtClean="0"/>
              <a:t>Salary is $7,682 to a maximum of $9,478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dirty="0" smtClean="0"/>
              <a:t>Probation period is one </a:t>
            </a:r>
            <a:r>
              <a:rPr lang="en-US" sz="2200" dirty="0" smtClean="0"/>
              <a:t>year </a:t>
            </a:r>
            <a:r>
              <a:rPr lang="en-US" sz="2200" dirty="0" smtClean="0">
                <a:solidFill>
                  <a:schemeClr val="tx1">
                    <a:lumMod val="85000"/>
                  </a:schemeClr>
                </a:solidFill>
              </a:rPr>
              <a:t>(probation </a:t>
            </a:r>
            <a:r>
              <a:rPr lang="en-US" sz="2200" dirty="0" smtClean="0">
                <a:solidFill>
                  <a:schemeClr val="tx1">
                    <a:lumMod val="85000"/>
                  </a:schemeClr>
                </a:solidFill>
              </a:rPr>
              <a:t>report </a:t>
            </a:r>
            <a:r>
              <a:rPr lang="en-US" sz="2200" dirty="0" smtClean="0">
                <a:solidFill>
                  <a:schemeClr val="tx1">
                    <a:lumMod val="85000"/>
                  </a:schemeClr>
                </a:solidFill>
              </a:rPr>
              <a:t>every </a:t>
            </a:r>
            <a:r>
              <a:rPr lang="en-US" sz="2200" dirty="0" smtClean="0">
                <a:solidFill>
                  <a:schemeClr val="tx1">
                    <a:lumMod val="85000"/>
                  </a:schemeClr>
                </a:solidFill>
              </a:rPr>
              <a:t>4 </a:t>
            </a:r>
            <a:r>
              <a:rPr lang="en-US" sz="2200" dirty="0" smtClean="0">
                <a:solidFill>
                  <a:schemeClr val="tx1">
                    <a:lumMod val="85000"/>
                  </a:schemeClr>
                </a:solidFill>
              </a:rPr>
              <a:t>months)</a:t>
            </a:r>
            <a:endParaRPr lang="en-US" sz="2200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dirty="0" smtClean="0"/>
              <a:t>Attorney’s time needs to be approved by someone with approval authority. </a:t>
            </a:r>
            <a:endParaRPr lang="en-US" sz="2200" dirty="0" smtClean="0"/>
          </a:p>
          <a:p>
            <a:pPr marL="676656" lvl="1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dirty="0" smtClean="0"/>
              <a:t>Board </a:t>
            </a:r>
            <a:r>
              <a:rPr lang="en-US" sz="2200" dirty="0" smtClean="0"/>
              <a:t>can delegate to the Executive Officer to approve the attorney’s time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39160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Hiring Process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spcBef>
                <a:spcPts val="800"/>
              </a:spcBef>
              <a:buFont typeface="Arial" pitchFamily="34" charset="0"/>
              <a:buChar char="•"/>
            </a:pPr>
            <a:r>
              <a:rPr lang="en-US" sz="2000" dirty="0" smtClean="0"/>
              <a:t>Upon completion of </a:t>
            </a:r>
            <a:r>
              <a:rPr lang="en-US" sz="2000" dirty="0" smtClean="0"/>
              <a:t>the </a:t>
            </a:r>
            <a:r>
              <a:rPr lang="en-US" sz="2000" dirty="0" smtClean="0"/>
              <a:t>Job Duty Statement and advertisement notice, position will be posted on the State’s vacant position website, DWR’s website, and the Board’s website</a:t>
            </a:r>
          </a:p>
          <a:p>
            <a:pPr marL="285750" indent="-285750">
              <a:spcBef>
                <a:spcPts val="800"/>
              </a:spcBef>
              <a:buFont typeface="Arial" pitchFamily="34" charset="0"/>
              <a:buChar char="•"/>
            </a:pPr>
            <a:r>
              <a:rPr lang="en-US" sz="2000" dirty="0" smtClean="0"/>
              <a:t>Recommended to post the position for at least a two-week period</a:t>
            </a:r>
          </a:p>
          <a:p>
            <a:pPr marL="285750" indent="-285750">
              <a:spcBef>
                <a:spcPts val="800"/>
              </a:spcBef>
              <a:buFont typeface="Arial" pitchFamily="34" charset="0"/>
              <a:buChar char="•"/>
            </a:pPr>
            <a:r>
              <a:rPr lang="en-US" sz="2000" dirty="0" smtClean="0"/>
              <a:t>Board should set up a small panel of attorneys </a:t>
            </a:r>
            <a:r>
              <a:rPr lang="en-US" sz="2000" dirty="0" smtClean="0">
                <a:solidFill>
                  <a:schemeClr val="tx1">
                    <a:lumMod val="85000"/>
                  </a:schemeClr>
                </a:solidFill>
              </a:rPr>
              <a:t>(Emma, Nicole, and Robin, for example) </a:t>
            </a:r>
            <a:r>
              <a:rPr lang="en-US" sz="2000" dirty="0" smtClean="0"/>
              <a:t>to </a:t>
            </a:r>
            <a:r>
              <a:rPr lang="en-US" sz="2000" dirty="0" smtClean="0"/>
              <a:t>screen/narrow </a:t>
            </a:r>
            <a:r>
              <a:rPr lang="en-US" sz="2000" dirty="0" smtClean="0"/>
              <a:t>the applications </a:t>
            </a:r>
            <a:r>
              <a:rPr lang="en-US" sz="2000" dirty="0" smtClean="0"/>
              <a:t>pool </a:t>
            </a:r>
            <a:r>
              <a:rPr lang="en-US" sz="2000" dirty="0" smtClean="0"/>
              <a:t>to 3 qualified candidates</a:t>
            </a:r>
          </a:p>
          <a:p>
            <a:pPr marL="285750" indent="-285750">
              <a:spcBef>
                <a:spcPts val="800"/>
              </a:spcBef>
              <a:buFont typeface="Arial" pitchFamily="34" charset="0"/>
              <a:buChar char="•"/>
            </a:pPr>
            <a:r>
              <a:rPr lang="en-US" sz="2000" dirty="0" smtClean="0"/>
              <a:t>If more than 3 are recommended for interviewing, a second panel made up of the Executive Committee would conduct the interviews and narrow it down to the top 2 or 3 candidates</a:t>
            </a:r>
          </a:p>
          <a:p>
            <a:pPr marL="285750" indent="-285750">
              <a:spcBef>
                <a:spcPts val="800"/>
              </a:spcBef>
              <a:buFont typeface="Arial" pitchFamily="34" charset="0"/>
              <a:buChar char="•"/>
            </a:pPr>
            <a:r>
              <a:rPr lang="en-US" sz="2000" dirty="0" smtClean="0"/>
              <a:t>The interviews would be conducted during a Closed Session by the full Board </a:t>
            </a:r>
          </a:p>
          <a:p>
            <a:pPr marL="285750" indent="-285750">
              <a:spcBef>
                <a:spcPts val="800"/>
              </a:spcBef>
              <a:buFont typeface="Arial" pitchFamily="34" charset="0"/>
              <a:buChar char="•"/>
            </a:pPr>
            <a:r>
              <a:rPr lang="en-US" sz="2000" dirty="0" smtClean="0"/>
              <a:t>There may be a second interview requested</a:t>
            </a:r>
          </a:p>
          <a:p>
            <a:pPr marL="285750" indent="-285750">
              <a:spcBef>
                <a:spcPts val="800"/>
              </a:spcBef>
              <a:buFont typeface="Arial" pitchFamily="34" charset="0"/>
              <a:buChar char="•"/>
            </a:pPr>
            <a:r>
              <a:rPr lang="en-US" sz="2000" dirty="0" smtClean="0"/>
              <a:t>References will be checked</a:t>
            </a:r>
          </a:p>
          <a:p>
            <a:pPr marL="285750" indent="-285750">
              <a:spcBef>
                <a:spcPts val="800"/>
              </a:spcBef>
              <a:buFont typeface="Arial" pitchFamily="34" charset="0"/>
              <a:buChar char="•"/>
            </a:pPr>
            <a:r>
              <a:rPr lang="en-US" sz="2000" dirty="0" smtClean="0"/>
              <a:t>Tentative offer made to the top candidate, but person being hired is dependent upon a signed budget</a:t>
            </a:r>
          </a:p>
          <a:p>
            <a:pPr>
              <a:spcBef>
                <a:spcPts val="1800"/>
              </a:spcBef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39160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 descr="CVFPB_logo_update3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133600"/>
            <a:ext cx="3839768" cy="3804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4906</TotalTime>
  <Words>252</Words>
  <Application>Microsoft Office PowerPoint</Application>
  <PresentationFormat>On-screen Show (4:3)</PresentationFormat>
  <Paragraphs>25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HIRING PROCESS FOR THE BOARD ATTORNEY  June 14, 2013</vt:lpstr>
      <vt:lpstr>Positions That Report to the Board</vt:lpstr>
      <vt:lpstr>Proposed CVFPB Organization Chart</vt:lpstr>
      <vt:lpstr>Attorney Position</vt:lpstr>
      <vt:lpstr>Proposed Hiring Process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nmoricz</dc:creator>
  <cp:lastModifiedBy>nmoricz</cp:lastModifiedBy>
  <cp:revision>524</cp:revision>
  <dcterms:created xsi:type="dcterms:W3CDTF">2010-03-04T17:56:25Z</dcterms:created>
  <dcterms:modified xsi:type="dcterms:W3CDTF">2013-06-13T22:58:02Z</dcterms:modified>
</cp:coreProperties>
</file>