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4" r:id="rId1"/>
  </p:sldMasterIdLst>
  <p:notesMasterIdLst>
    <p:notesMasterId r:id="rId12"/>
  </p:notesMasterIdLst>
  <p:handoutMasterIdLst>
    <p:handoutMasterId r:id="rId13"/>
  </p:handoutMasterIdLst>
  <p:sldIdLst>
    <p:sldId id="460" r:id="rId2"/>
    <p:sldId id="500" r:id="rId3"/>
    <p:sldId id="502" r:id="rId4"/>
    <p:sldId id="504" r:id="rId5"/>
    <p:sldId id="505" r:id="rId6"/>
    <p:sldId id="491" r:id="rId7"/>
    <p:sldId id="507" r:id="rId8"/>
    <p:sldId id="508" r:id="rId9"/>
    <p:sldId id="496" r:id="rId10"/>
    <p:sldId id="442" r:id="rId11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969696"/>
    <a:srgbClr val="4D4D4D"/>
    <a:srgbClr val="D9E9E6"/>
    <a:srgbClr val="D8D7EB"/>
    <a:srgbClr val="DDDFE5"/>
    <a:srgbClr val="006666"/>
    <a:srgbClr val="006035"/>
    <a:srgbClr val="004123"/>
    <a:srgbClr val="003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86652" autoAdjust="0"/>
  </p:normalViewPr>
  <p:slideViewPr>
    <p:cSldViewPr snapToGrid="0">
      <p:cViewPr>
        <p:scale>
          <a:sx n="90" d="100"/>
          <a:sy n="90" d="100"/>
        </p:scale>
        <p:origin x="-159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178" cy="3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07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18" y="0"/>
            <a:ext cx="4027178" cy="3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defTabSz="9307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247"/>
            <a:ext cx="4027178" cy="3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07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18" y="6657247"/>
            <a:ext cx="4027178" cy="3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defTabSz="930745">
              <a:defRPr sz="1200"/>
            </a:lvl1pPr>
          </a:lstStyle>
          <a:p>
            <a:pPr>
              <a:defRPr/>
            </a:pPr>
            <a:fld id="{267216BD-8420-403F-A10E-DD40915A0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56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178" cy="3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07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118" y="0"/>
            <a:ext cx="4027178" cy="3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r" defTabSz="9307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3612" cy="2627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378" y="3330419"/>
            <a:ext cx="7439646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247"/>
            <a:ext cx="4027178" cy="3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074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118" y="6657247"/>
            <a:ext cx="4027178" cy="3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r" defTabSz="930745">
              <a:defRPr sz="1200"/>
            </a:lvl1pPr>
          </a:lstStyle>
          <a:p>
            <a:pPr>
              <a:defRPr/>
            </a:pPr>
            <a:fld id="{E8A215FF-5815-4F61-864B-1D2E759D0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37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March 1,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Presentation to National Research Council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March 1,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Presentation to National Research Council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215FF-5815-4F61-864B-1D2E759D074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5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215FF-5815-4F61-864B-1D2E759D07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6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215FF-5815-4F61-864B-1D2E759D074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8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215FF-5815-4F61-864B-1D2E759D074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2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215FF-5815-4F61-864B-1D2E759D07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215FF-5815-4F61-864B-1D2E759D07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5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F36491-83CC-4D76-AE8E-C51FEE91ACE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1,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to National Research Council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9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9338" y="-12700"/>
            <a:ext cx="9153338" cy="68580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942" y="2894951"/>
            <a:ext cx="6279147" cy="138048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93252" y="1625681"/>
            <a:ext cx="7650747" cy="1041400"/>
          </a:xfrm>
          <a:prstGeom prst="rect">
            <a:avLst/>
          </a:prstGeom>
          <a:solidFill>
            <a:srgbClr val="E7A61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21" descr="FloodSafeGreenArt.png"/>
          <p:cNvPicPr>
            <a:picLocks noChangeAspect="1"/>
          </p:cNvPicPr>
          <p:nvPr/>
        </p:nvPicPr>
        <p:blipFill rotWithShape="1">
          <a:blip r:embed="rId4" cstate="print"/>
          <a:srcRect b="365"/>
          <a:stretch/>
        </p:blipFill>
        <p:spPr>
          <a:xfrm>
            <a:off x="-9338" y="1625681"/>
            <a:ext cx="1502591" cy="1048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253" y="1646713"/>
            <a:ext cx="7650747" cy="962485"/>
          </a:xfrm>
        </p:spPr>
        <p:txBody>
          <a:bodyPr anchor="b"/>
          <a:lstStyle>
            <a:lvl1pPr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421" y="6043117"/>
            <a:ext cx="8322038" cy="56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3047" y="1176658"/>
            <a:ext cx="8103015" cy="461454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9868" y="381388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9455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" name="Group 17"/>
          <p:cNvGrpSpPr/>
          <p:nvPr userDrawn="1"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5" name="Rectangle 4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6" name="Picture 5" descr="FloodSafeGreenArt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483" y="367740"/>
            <a:ext cx="8023469" cy="5334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 baseline="0" dirty="0">
                <a:solidFill>
                  <a:srgbClr val="FFFFFF"/>
                </a:solidFill>
                <a:latin typeface="+mj-lt"/>
                <a:ea typeface="+mj-ea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74125" y="6320043"/>
            <a:ext cx="506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10685AF-69D0-4880-957F-20F06BA68758}" type="slidenum">
              <a:rPr lang="en-US" sz="14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2700"/>
            <a:ext cx="9144000" cy="6870700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100000">
                <a:srgbClr val="E7A614">
                  <a:alpha val="77000"/>
                </a:srgbClr>
              </a:gs>
              <a:gs pos="80000">
                <a:schemeClr val="bg1"/>
              </a:gs>
              <a:gs pos="20000">
                <a:schemeClr val="bg1">
                  <a:alpha val="51000"/>
                </a:schemeClr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15" descr="DWR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09081" y="152399"/>
            <a:ext cx="1006319" cy="1006319"/>
          </a:xfrm>
          <a:prstGeom prst="rect">
            <a:avLst/>
          </a:prstGeom>
        </p:spPr>
      </p:pic>
      <p:pic>
        <p:nvPicPr>
          <p:cNvPr id="17" name="Picture 16" descr="FloodSafe-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152399"/>
            <a:ext cx="1920582" cy="815211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2448560"/>
            <a:ext cx="9143999" cy="1869440"/>
          </a:xfrm>
          <a:prstGeom prst="rect">
            <a:avLst/>
          </a:prstGeom>
          <a:solidFill>
            <a:srgbClr val="E7A614">
              <a:alpha val="87000"/>
            </a:srgbClr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93812" y="2499360"/>
            <a:ext cx="7831647" cy="1798320"/>
          </a:xfrm>
        </p:spPr>
        <p:txBody>
          <a:bodyPr anchor="t"/>
          <a:lstStyle>
            <a:lvl1pPr algn="l">
              <a:spcAft>
                <a:spcPts val="1200"/>
              </a:spcAft>
              <a:defRPr sz="4400" b="1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Chapter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12" descr="Footer whi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4239" y="5988527"/>
            <a:ext cx="8322038" cy="56719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7311" y="6523633"/>
            <a:ext cx="77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10685AF-69D0-4880-957F-20F06BA68758}" type="slidenum">
              <a:rPr lang="en-US" sz="14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524151" y="6438795"/>
            <a:ext cx="506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110685AF-69D0-4880-957F-20F06BA68758}" type="slidenum">
              <a:rPr lang="en-US" sz="1400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2C46FB4-440B-4BF3-9585-B81A5488AB7E}" type="datetimeFigureOut">
              <a:rPr lang="en-US" smtClean="0"/>
              <a:pPr/>
              <a:t>10/24/2013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F0A7E1B-7031-4CCA-A5E2-19171B437E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9337" y="0"/>
            <a:ext cx="9166985" cy="995218"/>
          </a:xfrm>
          <a:prstGeom prst="rect">
            <a:avLst/>
          </a:prstGeom>
          <a:gradFill flip="none" rotWithShape="1">
            <a:gsLst>
              <a:gs pos="0">
                <a:srgbClr val="215352">
                  <a:alpha val="51000"/>
                </a:srgbClr>
              </a:gs>
              <a:gs pos="52000">
                <a:schemeClr val="bg1"/>
              </a:gs>
            </a:gsLst>
            <a:lin ang="54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-9337" y="379512"/>
            <a:ext cx="9153337" cy="515038"/>
            <a:chOff x="-9337" y="379512"/>
            <a:chExt cx="9153337" cy="51503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1133662" y="379512"/>
              <a:ext cx="8010338" cy="515038"/>
            </a:xfrm>
            <a:prstGeom prst="rect">
              <a:avLst/>
            </a:prstGeom>
            <a:solidFill>
              <a:srgbClr val="E7A614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1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16" name="Picture 15" descr="FloodSafeGreenArt.png"/>
            <p:cNvPicPr>
              <a:picLocks noChangeAspect="1"/>
            </p:cNvPicPr>
            <p:nvPr userDrawn="1"/>
          </p:nvPicPr>
          <p:blipFill>
            <a:blip r:embed="rId10" cstate="print"/>
            <a:stretch>
              <a:fillRect/>
            </a:stretch>
          </p:blipFill>
          <p:spPr>
            <a:xfrm>
              <a:off x="-9337" y="379512"/>
              <a:ext cx="1142999" cy="51503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1875" y="5841242"/>
            <a:ext cx="9132125" cy="1016758"/>
          </a:xfrm>
          <a:prstGeom prst="rect">
            <a:avLst/>
          </a:prstGeom>
          <a:gradFill flip="none" rotWithShape="1">
            <a:gsLst>
              <a:gs pos="0">
                <a:srgbClr val="EEB840">
                  <a:alpha val="51000"/>
                </a:srgbClr>
              </a:gs>
              <a:gs pos="52000">
                <a:schemeClr val="bg1"/>
              </a:gs>
            </a:gsLst>
            <a:lin ang="16200000" scaled="0"/>
            <a:tileRect/>
          </a:gra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1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1725" y="1295400"/>
            <a:ext cx="8168379" cy="44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133662" y="372317"/>
            <a:ext cx="8010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pic>
        <p:nvPicPr>
          <p:cNvPr id="13" name="Picture 12" descr="DWR 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53400" y="5998892"/>
            <a:ext cx="762000" cy="762000"/>
          </a:xfrm>
          <a:prstGeom prst="rect">
            <a:avLst/>
          </a:prstGeom>
        </p:spPr>
      </p:pic>
      <p:pic>
        <p:nvPicPr>
          <p:cNvPr id="14" name="Picture 13" descr="FloodSafe-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" y="6191000"/>
            <a:ext cx="1391296" cy="590550"/>
          </a:xfrm>
          <a:prstGeom prst="rect">
            <a:avLst/>
          </a:prstGeom>
        </p:spPr>
      </p:pic>
      <p:pic>
        <p:nvPicPr>
          <p:cNvPr id="19" name="Picture 18" descr="Footer whi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76400" y="6191000"/>
            <a:ext cx="6248399" cy="461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352"/>
          </a:solidFill>
          <a:latin typeface="Calibri" pitchFamily="34" charset="0"/>
          <a:cs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15352"/>
          </a:solidFill>
          <a:latin typeface="Tahoma" charset="0"/>
          <a:cs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Arial"/>
        <a:buChar char="•"/>
        <a:defRPr lang="en-US" sz="28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77F80"/>
        </a:buClr>
        <a:buFont typeface="Lucida Grande"/>
        <a:buChar char="-"/>
        <a:defRPr lang="en-US" sz="26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Lucida Grande"/>
        <a:buChar char="-"/>
        <a:defRPr lang="en-US" sz="24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0000"/>
        <a:buFont typeface="Lucida Grande"/>
        <a:buChar char="-"/>
        <a:defRPr lang="en-US" sz="200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50000"/>
        <a:buFont typeface="Lucida Grande"/>
        <a:buChar char="-"/>
        <a:defRPr lang="en-US" sz="1800" i="0" kern="1200" dirty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.ca.gov/floodsafe/urbancriteri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chele.ng@water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082" y="1620242"/>
            <a:ext cx="7655918" cy="1046758"/>
          </a:xfrm>
        </p:spPr>
        <p:txBody>
          <a:bodyPr anchor="ctr"/>
          <a:lstStyle/>
          <a:p>
            <a:r>
              <a:rPr lang="en-US" sz="3400" dirty="0" smtClean="0"/>
              <a:t>Urban Level of Flood Protection Criteria</a:t>
            </a:r>
            <a:endParaRPr lang="en-US" sz="3400" b="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715161"/>
            <a:ext cx="6846618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477F80"/>
                </a:solidFill>
                <a:latin typeface="Calibri"/>
                <a:ea typeface="+mj-ea"/>
                <a:cs typeface="Tahoma"/>
              </a:rPr>
              <a:t>Briefing to the Central </a:t>
            </a:r>
            <a:r>
              <a:rPr lang="en-US" sz="2400" b="1" i="1" dirty="0">
                <a:solidFill>
                  <a:srgbClr val="477F80"/>
                </a:solidFill>
                <a:latin typeface="Calibri"/>
                <a:ea typeface="+mj-ea"/>
                <a:cs typeface="Tahoma"/>
              </a:rPr>
              <a:t>Valley Flood Protection Board</a:t>
            </a:r>
            <a:r>
              <a:rPr lang="en-US" sz="2800" b="1" i="1" dirty="0">
                <a:solidFill>
                  <a:srgbClr val="477F80"/>
                </a:solidFill>
                <a:latin typeface="Calibri"/>
                <a:ea typeface="+mj-ea"/>
                <a:cs typeface="Tahoma"/>
              </a:rPr>
              <a:t/>
            </a:r>
            <a:br>
              <a:rPr lang="en-US" sz="2800" b="1" i="1" dirty="0">
                <a:solidFill>
                  <a:srgbClr val="477F80"/>
                </a:solidFill>
                <a:latin typeface="Calibri"/>
                <a:ea typeface="+mj-ea"/>
                <a:cs typeface="Tahoma"/>
              </a:rPr>
            </a:br>
            <a:r>
              <a:rPr lang="en-US" sz="2800" dirty="0">
                <a:solidFill>
                  <a:srgbClr val="477F80"/>
                </a:solidFill>
                <a:latin typeface="Calibri"/>
                <a:ea typeface="+mj-ea"/>
                <a:cs typeface="Tahoma"/>
              </a:rPr>
              <a:t>		</a:t>
            </a:r>
            <a:br>
              <a:rPr lang="en-US" sz="2800" dirty="0">
                <a:solidFill>
                  <a:srgbClr val="477F80"/>
                </a:solidFill>
                <a:latin typeface="Calibri"/>
                <a:ea typeface="+mj-ea"/>
                <a:cs typeface="Tahoma"/>
              </a:rPr>
            </a:br>
            <a:endParaRPr lang="en-US" sz="2800" dirty="0" smtClean="0">
              <a:solidFill>
                <a:srgbClr val="477F80"/>
              </a:solidFill>
              <a:latin typeface="Calibri"/>
              <a:ea typeface="+mj-ea"/>
              <a:cs typeface="Tahoma"/>
            </a:endParaRPr>
          </a:p>
          <a:p>
            <a:endParaRPr lang="en-US" sz="2800" dirty="0" smtClean="0">
              <a:solidFill>
                <a:srgbClr val="477F80"/>
              </a:solidFill>
              <a:latin typeface="Calibri"/>
              <a:ea typeface="+mj-ea"/>
              <a:cs typeface="Tahoma"/>
            </a:endParaRPr>
          </a:p>
          <a:p>
            <a:r>
              <a:rPr lang="en-US" sz="2800" b="1" dirty="0" smtClean="0">
                <a:solidFill>
                  <a:srgbClr val="477F80"/>
                </a:solidFill>
                <a:latin typeface="Calibri"/>
                <a:ea typeface="+mj-ea"/>
                <a:cs typeface="Tahoma"/>
              </a:rPr>
              <a:t>Michele Ng</a:t>
            </a:r>
          </a:p>
          <a:p>
            <a:r>
              <a:rPr lang="en-US" sz="2400" i="1" dirty="0" smtClean="0">
                <a:solidFill>
                  <a:srgbClr val="477F80"/>
                </a:solidFill>
                <a:latin typeface="Calibri"/>
                <a:ea typeface="+mj-ea"/>
                <a:cs typeface="Tahoma"/>
              </a:rPr>
              <a:t>Central Valley Flood Planning Office</a:t>
            </a:r>
          </a:p>
          <a:p>
            <a:r>
              <a:rPr lang="en-US" sz="2400" i="1" dirty="0" smtClean="0">
                <a:solidFill>
                  <a:srgbClr val="477F80"/>
                </a:solidFill>
                <a:latin typeface="Calibri"/>
                <a:ea typeface="+mj-ea"/>
                <a:cs typeface="Tahoma"/>
              </a:rPr>
              <a:t>Department of Water Resources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5" name="Content Placeholder 12"/>
          <p:cNvSpPr txBox="1">
            <a:spLocks/>
          </p:cNvSpPr>
          <p:nvPr/>
        </p:nvSpPr>
        <p:spPr bwMode="auto">
          <a:xfrm>
            <a:off x="817086" y="3848312"/>
            <a:ext cx="4867276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00050" indent="-400050">
              <a:spcBef>
                <a:spcPts val="600"/>
              </a:spcBef>
              <a:buClr>
                <a:srgbClr val="FFC000"/>
              </a:buClr>
            </a:pPr>
            <a:endParaRPr lang="en-US" sz="3200" kern="0" baseline="30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11"/>
          <p:cNvSpPr txBox="1">
            <a:spLocks/>
          </p:cNvSpPr>
          <p:nvPr/>
        </p:nvSpPr>
        <p:spPr bwMode="auto">
          <a:xfrm>
            <a:off x="826612" y="3226861"/>
            <a:ext cx="3505200" cy="55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kern="0" dirty="0" smtClean="0">
                <a:solidFill>
                  <a:srgbClr val="005F74"/>
                </a:solidFill>
                <a:latin typeface="Calibri"/>
              </a:rPr>
              <a:t> </a:t>
            </a:r>
            <a:endParaRPr lang="en-US" sz="2800" b="1" kern="0" dirty="0">
              <a:solidFill>
                <a:srgbClr val="005F74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1295400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  <a:hlinkClick r:id="rId3"/>
              </a:rPr>
              <a:t>http://www.water.ca.gov/floodsafe/urbancriteria/</a:t>
            </a:r>
            <a:endParaRPr lang="en-US" sz="2400" dirty="0" smtClean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Michele Ng</a:t>
            </a:r>
          </a:p>
          <a:p>
            <a:r>
              <a:rPr lang="en-US" sz="2400" dirty="0" smtClean="0">
                <a:latin typeface="+mn-lt"/>
              </a:rPr>
              <a:t>Central Valley Flood Planning Office</a:t>
            </a:r>
          </a:p>
          <a:p>
            <a:r>
              <a:rPr lang="en-US" sz="2400" dirty="0" smtClean="0">
                <a:latin typeface="+mn-lt"/>
              </a:rPr>
              <a:t>Department of Water Resources </a:t>
            </a:r>
          </a:p>
          <a:p>
            <a:r>
              <a:rPr lang="en-US" sz="2400" dirty="0" smtClean="0">
                <a:latin typeface="+mn-lt"/>
                <a:hlinkClick r:id="rId4"/>
              </a:rPr>
              <a:t>michele.ng@water.ca.gov</a:t>
            </a: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Timeline of ULOP Requirements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470" y="1242926"/>
            <a:ext cx="82296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2007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076365" y="1242926"/>
            <a:ext cx="82296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2008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16260" y="1242926"/>
            <a:ext cx="82296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2009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756155" y="1242926"/>
            <a:ext cx="82296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2010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596050" y="1242926"/>
            <a:ext cx="82296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2011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35945" y="1242926"/>
            <a:ext cx="82296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2012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75840" y="1242926"/>
            <a:ext cx="82296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2013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14857" y="1724911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742" y="1639603"/>
            <a:ext cx="404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SB 5 </a:t>
            </a:r>
            <a:r>
              <a:rPr lang="en-US" sz="1400" dirty="0" smtClean="0">
                <a:latin typeface="+mn-lt"/>
              </a:rPr>
              <a:t>– Urban Level of Flood Protection requirements </a:t>
            </a:r>
            <a:endParaRPr lang="en-US" sz="1400" dirty="0">
              <a:latin typeface="+mn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276422" y="2034966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8307" y="1949658"/>
            <a:ext cx="3580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AB 1665 </a:t>
            </a:r>
            <a:r>
              <a:rPr lang="en-US" sz="1400" dirty="0" smtClean="0">
                <a:latin typeface="+mn-lt"/>
              </a:rPr>
              <a:t>– Not penalized by delayed state fund</a:t>
            </a:r>
            <a:endParaRPr lang="en-US" sz="1400" dirty="0">
              <a:latin typeface="+mn-lt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181699" y="2365725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3584" y="2280417"/>
            <a:ext cx="2524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SB 1070 </a:t>
            </a:r>
            <a:r>
              <a:rPr lang="en-US" sz="1400" dirty="0" smtClean="0">
                <a:latin typeface="+mn-lt"/>
              </a:rPr>
              <a:t>– Excluding Fresno area</a:t>
            </a:r>
            <a:endParaRPr lang="en-US" sz="1400" dirty="0">
              <a:latin typeface="+mn-lt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55497" y="3562272"/>
            <a:ext cx="137160" cy="1371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7382" y="3476964"/>
            <a:ext cx="33425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SB 1278, AB1965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–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Reset trigger time to map availability;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Exempt shallow flooding and local drainage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259369" y="2674882"/>
            <a:ext cx="1298448" cy="109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2551" y="2583577"/>
            <a:ext cx="14752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ULOP Criteria WG</a:t>
            </a:r>
            <a:endParaRPr lang="en-US" sz="1400" i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0710" y="2866704"/>
            <a:ext cx="1573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Draft ULOP Criteria</a:t>
            </a:r>
            <a:endParaRPr lang="en-US" sz="14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20546" y="3163298"/>
            <a:ext cx="1395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CVFPP Adoption</a:t>
            </a:r>
            <a:endParaRPr lang="en-US" sz="1400" b="1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508176" y="4331528"/>
            <a:ext cx="462454" cy="109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400" dirty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00431" y="4225130"/>
            <a:ext cx="234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ULOP Criteria Refinement WG</a:t>
            </a:r>
            <a:endParaRPr lang="en-US" sz="1400" i="1" dirty="0">
              <a:latin typeface="+mn-lt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4752388" y="3215837"/>
            <a:ext cx="182880" cy="182880"/>
          </a:xfrm>
          <a:prstGeom prst="triangle">
            <a:avLst/>
          </a:prstGeom>
          <a:solidFill>
            <a:srgbClr val="FF0000"/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608249" y="2962274"/>
            <a:ext cx="137160" cy="137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60110" y="4885629"/>
            <a:ext cx="11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ULOP Criteria</a:t>
            </a:r>
            <a:endParaRPr lang="en-US" sz="1400" b="1" dirty="0">
              <a:latin typeface="+mn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951399" y="4981199"/>
            <a:ext cx="137160" cy="137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2" name="5-Point Star 41"/>
          <p:cNvSpPr/>
          <p:nvPr/>
        </p:nvSpPr>
        <p:spPr bwMode="auto">
          <a:xfrm>
            <a:off x="5691625" y="4609850"/>
            <a:ext cx="182880" cy="182880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  <a:ln w="19050" cap="rnd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47960" y="4552379"/>
            <a:ext cx="179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SB 1278 map released</a:t>
            </a:r>
            <a:endParaRPr lang="en-US" sz="1400" dirty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15735" y="1242926"/>
            <a:ext cx="82296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2014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955630" y="1242926"/>
            <a:ext cx="82296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2015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795526" y="1242926"/>
            <a:ext cx="822960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rnd">
            <a:noFill/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2016</a:t>
            </a:r>
          </a:p>
        </p:txBody>
      </p:sp>
      <p:sp>
        <p:nvSpPr>
          <p:cNvPr id="47" name="Donut 46"/>
          <p:cNvSpPr/>
          <p:nvPr/>
        </p:nvSpPr>
        <p:spPr bwMode="auto">
          <a:xfrm>
            <a:off x="7279579" y="5415145"/>
            <a:ext cx="201881" cy="190005"/>
          </a:xfrm>
          <a:prstGeom prst="donut">
            <a:avLst/>
          </a:prstGeom>
          <a:solidFill>
            <a:schemeClr val="accent6"/>
          </a:solidFill>
          <a:ln w="19050" cap="rnd">
            <a:solidFill>
              <a:schemeClr val="bg1"/>
            </a:solidFill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sp>
        <p:nvSpPr>
          <p:cNvPr id="48" name="Donut 47"/>
          <p:cNvSpPr/>
          <p:nvPr/>
        </p:nvSpPr>
        <p:spPr bwMode="auto">
          <a:xfrm>
            <a:off x="7966369" y="5674423"/>
            <a:ext cx="201881" cy="190005"/>
          </a:xfrm>
          <a:prstGeom prst="donut">
            <a:avLst/>
          </a:prstGeom>
          <a:solidFill>
            <a:schemeClr val="accent6"/>
          </a:solidFill>
          <a:ln w="19050" cap="rnd">
            <a:solidFill>
              <a:schemeClr val="bg1"/>
            </a:solidFill>
            <a:round/>
            <a:headEnd/>
            <a:tailEnd/>
          </a:ln>
          <a:effectLst>
            <a:softEdge rad="12700"/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Tahoma" pitchFamily="34" charset="0"/>
            </a:endParaRPr>
          </a:p>
        </p:txBody>
      </p:sp>
      <p:cxnSp>
        <p:nvCxnSpPr>
          <p:cNvPr id="50" name="Elbow Connector 49"/>
          <p:cNvCxnSpPr>
            <a:stCxn id="42" idx="3"/>
            <a:endCxn id="47" idx="2"/>
          </p:cNvCxnSpPr>
          <p:nvPr/>
        </p:nvCxnSpPr>
        <p:spPr>
          <a:xfrm rot="16200000" flipH="1">
            <a:off x="6200869" y="4431438"/>
            <a:ext cx="717418" cy="1440001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7" idx="4"/>
            <a:endCxn id="48" idx="2"/>
          </p:cNvCxnSpPr>
          <p:nvPr/>
        </p:nvCxnSpPr>
        <p:spPr>
          <a:xfrm rot="16200000" flipH="1">
            <a:off x="7591306" y="5394363"/>
            <a:ext cx="164276" cy="585849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747663" y="5498274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&lt; 24 M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53849" y="573380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&lt; 12 M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37277" y="5334168"/>
            <a:ext cx="948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GP update</a:t>
            </a:r>
            <a:endParaRPr lang="en-US" sz="1400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09934" y="5605320"/>
            <a:ext cx="1034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Zoning Ord.</a:t>
            </a:r>
            <a:endParaRPr lang="en-US" sz="1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1" y="2753050"/>
            <a:ext cx="2270553" cy="302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Elbow Connector 28"/>
          <p:cNvCxnSpPr/>
          <p:nvPr/>
        </p:nvCxnSpPr>
        <p:spPr>
          <a:xfrm>
            <a:off x="2889032" y="4434061"/>
            <a:ext cx="3078795" cy="916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9171" y="1450427"/>
            <a:ext cx="7757629" cy="4072758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“Urban level of flood protection” means the level of protection that is necessary to withstand flooding that has a 1-in-200 chance of occurring in any given year using criteria consistent with, or developed by, the Department of Water Resources.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“</a:t>
            </a:r>
            <a:r>
              <a:rPr lang="en-US" sz="2400" i="1" dirty="0"/>
              <a:t>Urban level of flood protection” shall not mean shallow flooding or flooding from local drainage that meets the criteria of the national Federal Emergency Management Agency standard of flood protection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Level of Flood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Contents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Criteria </a:t>
            </a:r>
          </a:p>
          <a:p>
            <a:pPr lvl="1"/>
            <a:r>
              <a:rPr lang="en-US" dirty="0" smtClean="0"/>
              <a:t>Other Considerations </a:t>
            </a:r>
            <a:endParaRPr lang="en-US" dirty="0"/>
          </a:p>
          <a:p>
            <a:r>
              <a:rPr lang="en-US" dirty="0" smtClean="0"/>
              <a:t>DWR’s Principles for Criteria Development</a:t>
            </a:r>
          </a:p>
          <a:p>
            <a:pPr lvl="1"/>
            <a:r>
              <a:rPr lang="en-US" dirty="0" smtClean="0"/>
              <a:t>Satisfy legislative </a:t>
            </a:r>
            <a:r>
              <a:rPr lang="en-US" dirty="0"/>
              <a:t>requirements without </a:t>
            </a:r>
            <a:r>
              <a:rPr lang="en-US" dirty="0" smtClean="0"/>
              <a:t>interfering </a:t>
            </a:r>
            <a:r>
              <a:rPr lang="en-US" dirty="0"/>
              <a:t>with local land use authority </a:t>
            </a:r>
            <a:endParaRPr lang="en-US" dirty="0" smtClean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reasonable details and flexibility </a:t>
            </a:r>
            <a:endParaRPr lang="en-US" dirty="0" smtClean="0"/>
          </a:p>
          <a:p>
            <a:pPr lvl="1"/>
            <a:r>
              <a:rPr lang="en-US" dirty="0" smtClean="0"/>
              <a:t>Promote prudent </a:t>
            </a:r>
            <a:r>
              <a:rPr lang="en-US" dirty="0"/>
              <a:t>floodplain management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ULOP Criteria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805">
            <a:off x="6386565" y="319737"/>
            <a:ext cx="2220172" cy="287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88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 and counties can use either these criteria or other consistent criteria</a:t>
            </a:r>
          </a:p>
          <a:p>
            <a:r>
              <a:rPr lang="en-US" dirty="0" smtClean="0"/>
              <a:t>DWR does not have enforcement authority </a:t>
            </a:r>
          </a:p>
          <a:p>
            <a:r>
              <a:rPr lang="en-US" dirty="0" smtClean="0"/>
              <a:t>DWR may include the ULOP </a:t>
            </a:r>
            <a:r>
              <a:rPr lang="en-US" dirty="0"/>
              <a:t>Criteria </a:t>
            </a:r>
            <a:r>
              <a:rPr lang="en-US" dirty="0" smtClean="0"/>
              <a:t>in future requirements for State funding eligibility, where appropriate </a:t>
            </a:r>
          </a:p>
          <a:p>
            <a:r>
              <a:rPr lang="en-US" dirty="0" smtClean="0"/>
              <a:t>DWR currently does not have plans to convert the ULOP Criteria into regulations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ULOP Criteria Uses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9789" t="44444" r="10633" b="15152"/>
          <a:stretch>
            <a:fillRect/>
          </a:stretch>
        </p:blipFill>
        <p:spPr bwMode="auto">
          <a:xfrm>
            <a:off x="304800" y="4954773"/>
            <a:ext cx="8534400" cy="103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55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865914" y="1223716"/>
            <a:ext cx="5239736" cy="44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 smtClean="0"/>
              <a:t>The California Department of Water Resources developed the Urban Level of Flood Protection Criteria (Criteria).  For </a:t>
            </a:r>
            <a:r>
              <a:rPr lang="en-US" sz="1600" b="1" u="sng" dirty="0" smtClean="0"/>
              <a:t>affected land use decision</a:t>
            </a:r>
            <a:r>
              <a:rPr lang="en-US" sz="1600" b="1" dirty="0" smtClean="0"/>
              <a:t>s</a:t>
            </a:r>
            <a:r>
              <a:rPr lang="en-US" sz="1600" dirty="0" smtClean="0"/>
              <a:t>, cities and counties in  </a:t>
            </a:r>
            <a:r>
              <a:rPr lang="en-US" sz="1600" b="1" u="sng" dirty="0" smtClean="0"/>
              <a:t>specific locations </a:t>
            </a:r>
            <a:r>
              <a:rPr lang="en-US" sz="1600" dirty="0" smtClean="0"/>
              <a:t>  within the Sacramento and San Joaquin river basins need to make a  </a:t>
            </a:r>
            <a:r>
              <a:rPr lang="en-US" sz="1600" b="1" u="sng" dirty="0" smtClean="0"/>
              <a:t>finding</a:t>
            </a:r>
            <a:r>
              <a:rPr lang="en-US" sz="1600" dirty="0" smtClean="0"/>
              <a:t>  related to an urban level of flood protection based on </a:t>
            </a:r>
            <a:r>
              <a:rPr lang="en-US" sz="1600" b="1" u="sng" dirty="0" smtClean="0"/>
              <a:t>substantial evidence</a:t>
            </a:r>
            <a:r>
              <a:rPr lang="en-US" sz="1600" dirty="0" smtClean="0"/>
              <a:t> in the record.  Cities and counties may use criteria consistent with this Criteria or apply this Criteria directly.  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7125574" y="2036138"/>
            <a:ext cx="1533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See DCN Provisions in the Criteria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2" name="Elbow Connector 61"/>
          <p:cNvCxnSpPr>
            <a:stCxn id="66" idx="0"/>
            <a:endCxn id="61" idx="1"/>
          </p:cNvCxnSpPr>
          <p:nvPr/>
        </p:nvCxnSpPr>
        <p:spPr>
          <a:xfrm rot="5400000" flipH="1" flipV="1">
            <a:off x="5797046" y="1068790"/>
            <a:ext cx="145735" cy="2511321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8600" y="2551216"/>
            <a:ext cx="150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See LOC Provisions in the Criteria</a:t>
            </a:r>
          </a:p>
        </p:txBody>
      </p:sp>
      <p:cxnSp>
        <p:nvCxnSpPr>
          <p:cNvPr id="64" name="Elbow Connector 63"/>
          <p:cNvCxnSpPr>
            <a:stCxn id="65" idx="0"/>
            <a:endCxn id="63" idx="3"/>
          </p:cNvCxnSpPr>
          <p:nvPr/>
        </p:nvCxnSpPr>
        <p:spPr>
          <a:xfrm rot="16200000" flipV="1">
            <a:off x="2745412" y="1754798"/>
            <a:ext cx="148418" cy="217214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987749" y="2915078"/>
            <a:ext cx="1835886" cy="18962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253008" y="2397317"/>
            <a:ext cx="2722489" cy="21829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924493" y="4360306"/>
            <a:ext cx="2052084" cy="254224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125574" y="4018951"/>
            <a:ext cx="1533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See EVD Provisions in the Criteria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9" name="Elbow Connector 68"/>
          <p:cNvCxnSpPr>
            <a:stCxn id="67" idx="0"/>
            <a:endCxn id="68" idx="1"/>
          </p:cNvCxnSpPr>
          <p:nvPr/>
        </p:nvCxnSpPr>
        <p:spPr>
          <a:xfrm rot="5400000" flipH="1" flipV="1">
            <a:off x="4975099" y="2209832"/>
            <a:ext cx="125911" cy="417503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6110177" y="3393558"/>
            <a:ext cx="758456" cy="21087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Elbow Connector 70"/>
          <p:cNvCxnSpPr>
            <a:stCxn id="70" idx="0"/>
            <a:endCxn id="72" idx="1"/>
          </p:cNvCxnSpPr>
          <p:nvPr/>
        </p:nvCxnSpPr>
        <p:spPr>
          <a:xfrm rot="5400000" flipH="1" flipV="1">
            <a:off x="6732544" y="3000529"/>
            <a:ext cx="149890" cy="636169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125574" y="3028224"/>
            <a:ext cx="1533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See FND Provisions in the Criteria</a:t>
            </a:r>
            <a:endParaRPr lang="en-US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1133662" y="372317"/>
            <a:ext cx="8010338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>
                <a:solidFill>
                  <a:schemeClr val="bg1"/>
                </a:solidFill>
                <a:latin typeface="+mj-lt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15352"/>
                </a:solidFill>
                <a:latin typeface="Calibri" pitchFamily="34" charset="0"/>
                <a:cs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215352"/>
                </a:solidFill>
                <a:latin typeface="Tahoma" charset="0"/>
                <a:cs typeface="Tahoma" charset="0"/>
              </a:defRPr>
            </a:lvl9pPr>
          </a:lstStyle>
          <a:p>
            <a:r>
              <a:rPr lang="en-US" dirty="0" smtClean="0"/>
              <a:t>Road Map for ULOP Criteria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609" y="1477914"/>
            <a:ext cx="8103015" cy="4614542"/>
          </a:xfrm>
        </p:spPr>
        <p:txBody>
          <a:bodyPr/>
          <a:lstStyle/>
          <a:p>
            <a:r>
              <a:rPr lang="en-US" dirty="0" smtClean="0"/>
              <a:t>Applicable Location</a:t>
            </a:r>
          </a:p>
          <a:p>
            <a:pPr lvl="1"/>
            <a:r>
              <a:rPr lang="en-US" dirty="0" smtClean="0"/>
              <a:t>Urban/urbanizing area</a:t>
            </a:r>
          </a:p>
          <a:p>
            <a:pPr lvl="1"/>
            <a:r>
              <a:rPr lang="en-US" dirty="0" smtClean="0"/>
              <a:t>Within FEMA FIRM</a:t>
            </a:r>
          </a:p>
          <a:p>
            <a:pPr lvl="1"/>
            <a:r>
              <a:rPr lang="en-US" dirty="0"/>
              <a:t>Within Sacramento-San Joaquin Valley</a:t>
            </a:r>
          </a:p>
          <a:p>
            <a:pPr lvl="1"/>
            <a:r>
              <a:rPr lang="en-US" dirty="0" smtClean="0"/>
              <a:t>Within area with potential flood depth greater than 3 feet</a:t>
            </a:r>
          </a:p>
          <a:p>
            <a:pPr lvl="1"/>
            <a:r>
              <a:rPr lang="en-US" dirty="0"/>
              <a:t>Within watershed with a contributing area of more than 10 square miles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ULOP Criteria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26006" t="22748" r="39665" b="33333"/>
          <a:stretch>
            <a:fillRect/>
          </a:stretch>
        </p:blipFill>
        <p:spPr bwMode="auto">
          <a:xfrm>
            <a:off x="4655217" y="4802487"/>
            <a:ext cx="1636628" cy="114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64" y="1007730"/>
            <a:ext cx="2457964" cy="184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95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Currently have 200-year flood protection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Imposed conditions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Making adequate progress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Within an undetermined risk area</a:t>
            </a:r>
          </a:p>
          <a:p>
            <a:r>
              <a:rPr lang="en-US" dirty="0" smtClean="0"/>
              <a:t>Substantial Evidence</a:t>
            </a:r>
          </a:p>
          <a:p>
            <a:pPr lvl="1"/>
            <a:r>
              <a:rPr lang="en-US" dirty="0" smtClean="0"/>
              <a:t>Depends on type of finding (could include CE report, review from Independent Panel of Experts)</a:t>
            </a:r>
          </a:p>
          <a:p>
            <a:pPr lvl="1"/>
            <a:r>
              <a:rPr lang="en-US" dirty="0" smtClean="0"/>
              <a:t>A previous finding can be used to support a new finding, when applicable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ULOP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6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DWR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71753"/>
            <a:ext cx="7772400" cy="5586247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Developing A Guidance Document for General Plan Amendments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prstClr val="black"/>
                </a:solidFill>
              </a:rPr>
              <a:t>All cities and counties within the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Sacramento-San Joaquin Valley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must update their General Plans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by July 2015</a:t>
            </a:r>
          </a:p>
          <a:p>
            <a:pPr lvl="0">
              <a:lnSpc>
                <a:spcPct val="80000"/>
              </a:lnSpc>
            </a:pPr>
            <a:endParaRPr lang="en-US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endParaRPr lang="en-US" sz="22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084" y="4312334"/>
            <a:ext cx="183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7" name="Picture 2" descr="Flood Zone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833" y="3898755"/>
            <a:ext cx="3723390" cy="187100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05" y="3429682"/>
            <a:ext cx="3338622" cy="250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41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VFPP">
      <a:dk1>
        <a:sysClr val="windowText" lastClr="000000"/>
      </a:dk1>
      <a:lt1>
        <a:sysClr val="window" lastClr="FFFFFF"/>
      </a:lt1>
      <a:dk2>
        <a:srgbClr val="3E5D57"/>
      </a:dk2>
      <a:lt2>
        <a:srgbClr val="CE8E00"/>
      </a:lt2>
      <a:accent1>
        <a:srgbClr val="477F80"/>
      </a:accent1>
      <a:accent2>
        <a:srgbClr val="FFC000"/>
      </a:accent2>
      <a:accent3>
        <a:srgbClr val="FFE6AF"/>
      </a:accent3>
      <a:accent4>
        <a:srgbClr val="9BBB59"/>
      </a:accent4>
      <a:accent5>
        <a:srgbClr val="4BACC6"/>
      </a:accent5>
      <a:accent6>
        <a:srgbClr val="C00000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rnd">
          <a:solidFill>
            <a:schemeClr val="accent1"/>
          </a:solidFill>
          <a:round/>
          <a:headEnd/>
          <a:tailEnd/>
        </a:ln>
        <a:effectLst>
          <a:softEdge rad="12700"/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dirty="0" smtClean="0">
            <a:latin typeface="Calibri" pitchFamily="34" charset="0"/>
            <a:cs typeface="Tahoma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9428</TotalTime>
  <Words>494</Words>
  <Application>Microsoft Office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Urban Level of Flood Protection Criteria</vt:lpstr>
      <vt:lpstr>Timeline of ULOP Requirements </vt:lpstr>
      <vt:lpstr>Urban Level of Flood Protection</vt:lpstr>
      <vt:lpstr>ULOP Criteria </vt:lpstr>
      <vt:lpstr>ULOP Criteria Uses</vt:lpstr>
      <vt:lpstr>PowerPoint Presentation</vt:lpstr>
      <vt:lpstr>ULOP Criteria</vt:lpstr>
      <vt:lpstr>ULOP Criteria</vt:lpstr>
      <vt:lpstr>Related DWR Assistance</vt:lpstr>
      <vt:lpstr>More Information</vt:lpstr>
    </vt:vector>
  </TitlesOfParts>
  <Company>DWR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Acken</dc:creator>
  <cp:lastModifiedBy>ngm</cp:lastModifiedBy>
  <cp:revision>523</cp:revision>
  <dcterms:created xsi:type="dcterms:W3CDTF">2007-10-02T16:49:17Z</dcterms:created>
  <dcterms:modified xsi:type="dcterms:W3CDTF">2013-10-24T23:21:13Z</dcterms:modified>
</cp:coreProperties>
</file>