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7" r:id="rId5"/>
  </p:sldMasterIdLst>
  <p:notesMasterIdLst>
    <p:notesMasterId r:id="rId18"/>
  </p:notesMasterIdLst>
  <p:handoutMasterIdLst>
    <p:handoutMasterId r:id="rId19"/>
  </p:handoutMasterIdLst>
  <p:sldIdLst>
    <p:sldId id="1072" r:id="rId6"/>
    <p:sldId id="1071" r:id="rId7"/>
    <p:sldId id="1099" r:id="rId8"/>
    <p:sldId id="1124" r:id="rId9"/>
    <p:sldId id="1123" r:id="rId10"/>
    <p:sldId id="1115" r:id="rId11"/>
    <p:sldId id="1117" r:id="rId12"/>
    <p:sldId id="1118" r:id="rId13"/>
    <p:sldId id="1125" r:id="rId14"/>
    <p:sldId id="1120" r:id="rId15"/>
    <p:sldId id="1121" r:id="rId16"/>
    <p:sldId id="1126"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ishik" initials="van" lastIdx="1" clrIdx="0"/>
  <p:cmAuthor id="1" name="Kari D Shively" initials="KDS" lastIdx="8" clrIdx="1"/>
  <p:cmAuthor id="2" name="Michael Mierzwa" initials="mdm" lastIdx="32" clrIdx="2"/>
  <p:cmAuthor id="3" name="Jackie Shulters" initials="JCS" lastIdx="4" clrIdx="3"/>
  <p:cmAuthor id="4" name="Murray Engineering Consulting" initials="ME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9178"/>
    <a:srgbClr val="73864A"/>
    <a:srgbClr val="869C56"/>
    <a:srgbClr val="B8E8E6"/>
    <a:srgbClr val="3E6648"/>
    <a:srgbClr val="65A371"/>
    <a:srgbClr val="AEEC84"/>
    <a:srgbClr val="03A4B5"/>
    <a:srgbClr val="FFD347"/>
    <a:srgbClr val="F1D2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115" autoAdjust="0"/>
    <p:restoredTop sz="90093" autoAdjust="0"/>
  </p:normalViewPr>
  <p:slideViewPr>
    <p:cSldViewPr snapToGrid="0">
      <p:cViewPr varScale="1">
        <p:scale>
          <a:sx n="124" d="100"/>
          <a:sy n="124" d="100"/>
        </p:scale>
        <p:origin x="-1254" y="-102"/>
      </p:cViewPr>
      <p:guideLst>
        <p:guide orient="horz" pos="3714"/>
        <p:guide pos="5064"/>
      </p:guideLst>
    </p:cSldViewPr>
  </p:slideViewPr>
  <p:outlineViewPr>
    <p:cViewPr>
      <p:scale>
        <a:sx n="33" d="100"/>
        <a:sy n="33" d="100"/>
      </p:scale>
      <p:origin x="0" y="3216"/>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99" d="100"/>
          <a:sy n="99" d="100"/>
        </p:scale>
        <p:origin x="-343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Repair Remedy</c:v>
                </c:pt>
              </c:strCache>
            </c:strRef>
          </c:tx>
          <c:dLbls>
            <c:showPercent val="1"/>
            <c:showLeaderLines val="1"/>
          </c:dLbls>
          <c:cat>
            <c:strRef>
              <c:f>Sheet1!$A$2:$A$6</c:f>
              <c:strCache>
                <c:ptCount val="5"/>
                <c:pt idx="0">
                  <c:v>Landside Berm  69%</c:v>
                </c:pt>
                <c:pt idx="1">
                  <c:v>Revetment  11%</c:v>
                </c:pt>
                <c:pt idx="2">
                  <c:v>Cutoff Wall  5%</c:v>
                </c:pt>
                <c:pt idx="3">
                  <c:v>Landside Widening  4%</c:v>
                </c:pt>
                <c:pt idx="4">
                  <c:v>Other  11%</c:v>
                </c:pt>
              </c:strCache>
            </c:strRef>
          </c:cat>
          <c:val>
            <c:numRef>
              <c:f>Sheet1!$B$2:$B$6</c:f>
              <c:numCache>
                <c:formatCode>0%</c:formatCode>
                <c:ptCount val="5"/>
                <c:pt idx="0">
                  <c:v>0.69</c:v>
                </c:pt>
                <c:pt idx="1">
                  <c:v>0.11</c:v>
                </c:pt>
                <c:pt idx="2">
                  <c:v>0.05</c:v>
                </c:pt>
                <c:pt idx="3">
                  <c:v>0.04</c:v>
                </c:pt>
                <c:pt idx="4">
                  <c:v>0.11</c:v>
                </c:pt>
              </c:numCache>
            </c:numRef>
          </c:val>
        </c:ser>
        <c:dLbls>
          <c:showPercent val="1"/>
        </c:dLbls>
        <c:firstSliceAng val="0"/>
      </c:pieChart>
    </c:plotArea>
    <c:legend>
      <c:legendPos val="b"/>
      <c:layout/>
    </c:legend>
    <c:plotVisOnly val="1"/>
    <c:dispBlanksAs val="zero"/>
  </c:chart>
  <c:spPr>
    <a:ln>
      <a:solidFill>
        <a:schemeClr val="tx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Critical</a:t>
            </a:r>
            <a:r>
              <a:rPr lang="en-US" baseline="0" dirty="0" smtClean="0"/>
              <a:t> Sites by Repair Type</a:t>
            </a:r>
            <a:endParaRPr lang="en-US" dirty="0"/>
          </a:p>
        </c:rich>
      </c:tx>
      <c:layout/>
    </c:title>
    <c:plotArea>
      <c:layout>
        <c:manualLayout>
          <c:layoutTarget val="inner"/>
          <c:xMode val="edge"/>
          <c:yMode val="edge"/>
          <c:x val="0.20149881556707219"/>
          <c:y val="0.22784899543361073"/>
          <c:w val="0.76746785484640068"/>
          <c:h val="0.54616125279873429"/>
        </c:manualLayout>
      </c:layout>
      <c:barChart>
        <c:barDir val="col"/>
        <c:grouping val="clustered"/>
        <c:ser>
          <c:idx val="0"/>
          <c:order val="0"/>
          <c:tx>
            <c:strRef>
              <c:f>Sheet1!$B$1</c:f>
              <c:strCache>
                <c:ptCount val="1"/>
                <c:pt idx="0">
                  <c:v>#</c:v>
                </c:pt>
              </c:strCache>
            </c:strRef>
          </c:tx>
          <c:cat>
            <c:strRef>
              <c:f>Sheet1!$A$2:$A$4</c:f>
              <c:strCache>
                <c:ptCount val="3"/>
                <c:pt idx="0">
                  <c:v>Seepage</c:v>
                </c:pt>
                <c:pt idx="1">
                  <c:v>Erosion</c:v>
                </c:pt>
                <c:pt idx="2">
                  <c:v>Stability</c:v>
                </c:pt>
              </c:strCache>
            </c:strRef>
          </c:cat>
          <c:val>
            <c:numRef>
              <c:f>Sheet1!$B$2:$B$4</c:f>
              <c:numCache>
                <c:formatCode>General</c:formatCode>
                <c:ptCount val="3"/>
                <c:pt idx="0">
                  <c:v>81</c:v>
                </c:pt>
                <c:pt idx="1">
                  <c:v>18</c:v>
                </c:pt>
                <c:pt idx="2">
                  <c:v>9</c:v>
                </c:pt>
              </c:numCache>
            </c:numRef>
          </c:val>
        </c:ser>
        <c:dLbls/>
        <c:axId val="234221568"/>
        <c:axId val="234223104"/>
      </c:barChart>
      <c:catAx>
        <c:axId val="234221568"/>
        <c:scaling>
          <c:orientation val="minMax"/>
        </c:scaling>
        <c:axPos val="b"/>
        <c:tickLblPos val="nextTo"/>
        <c:crossAx val="234223104"/>
        <c:crosses val="autoZero"/>
        <c:auto val="1"/>
        <c:lblAlgn val="ctr"/>
        <c:lblOffset val="100"/>
      </c:catAx>
      <c:valAx>
        <c:axId val="234223104"/>
        <c:scaling>
          <c:orientation val="minMax"/>
        </c:scaling>
        <c:axPos val="l"/>
        <c:majorGridlines/>
        <c:numFmt formatCode="General" sourceLinked="1"/>
        <c:tickLblPos val="nextTo"/>
        <c:crossAx val="234221568"/>
        <c:crosses val="autoZero"/>
        <c:crossBetween val="between"/>
      </c:valAx>
    </c:plotArea>
    <c:plotVisOnly val="1"/>
    <c:dispBlanksAs val="gap"/>
  </c:chart>
  <c:spPr>
    <a:ln>
      <a:solidFill>
        <a:schemeClr val="tx1"/>
      </a:solid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8FFE2-3FB0-43BF-8860-E988CA3F43AD}"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9E24F8DA-F0E8-46EA-9107-B87C1C61EDE5}">
      <dgm:prSet phldrT="[Text]" custT="1"/>
      <dgm:spPr>
        <a:scene3d>
          <a:camera prst="orthographicFront"/>
          <a:lightRig rig="threePt" dir="t"/>
        </a:scene3d>
        <a:sp3d>
          <a:bevelT w="165100" prst="coolSlant"/>
        </a:sp3d>
      </dgm:spPr>
      <dgm:t>
        <a:bodyPr/>
        <a:lstStyle/>
        <a:p>
          <a:r>
            <a:rPr lang="en-US" sz="2800" b="1" dirty="0" smtClean="0">
              <a:solidFill>
                <a:schemeClr val="bg1"/>
              </a:solidFill>
            </a:rPr>
            <a:t>FSRP Progress to date</a:t>
          </a:r>
        </a:p>
      </dgm:t>
    </dgm:pt>
    <dgm:pt modelId="{CC118D66-DB0C-4EC8-9C09-FD6ABE1007EF}" type="parTrans" cxnId="{4884D8D8-1118-44A5-8CE1-714C40803419}">
      <dgm:prSet/>
      <dgm:spPr/>
      <dgm:t>
        <a:bodyPr/>
        <a:lstStyle/>
        <a:p>
          <a:endParaRPr lang="en-US" sz="2000"/>
        </a:p>
      </dgm:t>
    </dgm:pt>
    <dgm:pt modelId="{3E658BFA-6A03-4375-8DCA-A1D7A90D14ED}" type="sibTrans" cxnId="{4884D8D8-1118-44A5-8CE1-714C40803419}">
      <dgm:prSet/>
      <dgm:spPr/>
      <dgm:t>
        <a:bodyPr/>
        <a:lstStyle/>
        <a:p>
          <a:endParaRPr lang="en-US" sz="2000"/>
        </a:p>
      </dgm:t>
    </dgm:pt>
    <dgm:pt modelId="{B437B39D-AFE2-4578-9EB9-CDC79ED8E67D}">
      <dgm:prSet phldrT="[Text]" custT="1"/>
      <dgm:spPr>
        <a:solidFill>
          <a:srgbClr val="FFD347"/>
        </a:solidFill>
        <a:scene3d>
          <a:camera prst="orthographicFront"/>
          <a:lightRig rig="threePt" dir="t"/>
        </a:scene3d>
        <a:sp3d>
          <a:bevelT w="165100" prst="coolSlant"/>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rPr>
            <a:t>Current FSRP Activities</a:t>
          </a:r>
        </a:p>
      </dgm:t>
    </dgm:pt>
    <dgm:pt modelId="{3EBE8A83-7FE1-4C4D-93F3-1AE619CDA339}" type="parTrans" cxnId="{1E8FDB44-569A-4471-84EA-2F80216D59DD}">
      <dgm:prSet/>
      <dgm:spPr/>
      <dgm:t>
        <a:bodyPr/>
        <a:lstStyle/>
        <a:p>
          <a:endParaRPr lang="en-US" sz="2000"/>
        </a:p>
      </dgm:t>
    </dgm:pt>
    <dgm:pt modelId="{F3C33832-97E4-4EC0-9331-BEEF7ED3777B}" type="sibTrans" cxnId="{1E8FDB44-569A-4471-84EA-2F80216D59DD}">
      <dgm:prSet/>
      <dgm:spPr>
        <a:solidFill>
          <a:srgbClr val="FFC000">
            <a:alpha val="85000"/>
          </a:srgbClr>
        </a:solidFill>
      </dgm:spPr>
      <dgm:t>
        <a:bodyPr/>
        <a:lstStyle/>
        <a:p>
          <a:endParaRPr lang="en-US" sz="2000"/>
        </a:p>
      </dgm:t>
    </dgm:pt>
    <dgm:pt modelId="{2328453B-FF97-4F37-8150-4EF26D36BCF8}">
      <dgm:prSet phldrT="[Text]" custT="1"/>
      <dgm:spPr>
        <a:solidFill>
          <a:schemeClr val="accent5">
            <a:hueOff val="-11560984"/>
            <a:satOff val="48101"/>
            <a:lumOff val="-15882"/>
            <a:alpha val="83000"/>
          </a:schemeClr>
        </a:solidFill>
        <a:scene3d>
          <a:camera prst="orthographicFront"/>
          <a:lightRig rig="threePt" dir="t"/>
        </a:scene3d>
        <a:sp3d>
          <a:bevelT w="165100" prst="coolSlant"/>
        </a:sp3d>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600" b="1" baseline="0" dirty="0" smtClean="0">
              <a:solidFill>
                <a:schemeClr val="bg1"/>
              </a:solidFill>
            </a:rPr>
            <a:t>Next Steps</a:t>
          </a:r>
        </a:p>
      </dgm:t>
    </dgm:pt>
    <dgm:pt modelId="{AC70A977-FEA0-4099-9989-E6899D672A19}" type="parTrans" cxnId="{52050139-017C-4D30-8D2F-9686599797CB}">
      <dgm:prSet/>
      <dgm:spPr/>
      <dgm:t>
        <a:bodyPr/>
        <a:lstStyle/>
        <a:p>
          <a:endParaRPr lang="en-US" sz="2000"/>
        </a:p>
      </dgm:t>
    </dgm:pt>
    <dgm:pt modelId="{3E0DAAB2-3FC0-4E19-94DC-73DF08109E4B}" type="sibTrans" cxnId="{52050139-017C-4D30-8D2F-9686599797CB}">
      <dgm:prSet/>
      <dgm:spPr/>
      <dgm:t>
        <a:bodyPr/>
        <a:lstStyle/>
        <a:p>
          <a:endParaRPr lang="en-US" sz="2000"/>
        </a:p>
      </dgm:t>
    </dgm:pt>
    <dgm:pt modelId="{D903CFD1-9D12-45E7-ACC0-CC2C2CDA8AAD}">
      <dgm:prSet phldrT="[Text]" custT="1"/>
      <dgm:spPr>
        <a:scene3d>
          <a:camera prst="orthographicFront"/>
          <a:lightRig rig="threePt" dir="t"/>
        </a:scene3d>
        <a:sp3d>
          <a:bevelT w="165100" prst="coolSlant"/>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rPr>
            <a:t>FSRP Summary </a:t>
          </a:r>
        </a:p>
        <a:p>
          <a:pPr marL="0" marR="0" indent="0" defTabSz="914400" eaLnBrk="1" fontAlgn="auto" latinLnBrk="0" hangingPunct="1">
            <a:lnSpc>
              <a:spcPct val="100000"/>
            </a:lnSpc>
            <a:spcBef>
              <a:spcPts val="0"/>
            </a:spcBef>
            <a:spcAft>
              <a:spcPts val="0"/>
            </a:spcAft>
            <a:buClrTx/>
            <a:buSzTx/>
            <a:buFontTx/>
            <a:buNone/>
            <a:tabLst/>
            <a:defRPr/>
          </a:pPr>
          <a:endParaRPr lang="en-US" sz="3200" b="1" baseline="0" dirty="0" smtClean="0">
            <a:solidFill>
              <a:schemeClr val="bg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2400" baseline="0" dirty="0" smtClean="0">
              <a:solidFill>
                <a:schemeClr val="bg1"/>
              </a:solidFill>
            </a:rPr>
            <a:t>Prop. 1E funded, DWR-led project to provide funding and technical assistance to LMAs for critical repairs consistent with the CVFPP</a:t>
          </a:r>
          <a:endParaRPr lang="en-US" sz="2400" b="1" baseline="0" dirty="0" smtClean="0">
            <a:solidFill>
              <a:schemeClr val="bg1"/>
            </a:solidFill>
          </a:endParaRPr>
        </a:p>
      </dgm:t>
    </dgm:pt>
    <dgm:pt modelId="{1DDE3891-D305-434D-B5E4-9C1A35987155}" type="sibTrans" cxnId="{A2F8FAF5-62A4-4DD2-9755-D9D7FAE3F481}">
      <dgm:prSet/>
      <dgm:spPr/>
      <dgm:t>
        <a:bodyPr/>
        <a:lstStyle/>
        <a:p>
          <a:endParaRPr lang="en-US" sz="2000"/>
        </a:p>
      </dgm:t>
    </dgm:pt>
    <dgm:pt modelId="{C062FF96-C5C0-49C5-8003-307E926F7893}" type="parTrans" cxnId="{A2F8FAF5-62A4-4DD2-9755-D9D7FAE3F481}">
      <dgm:prSet/>
      <dgm:spPr/>
      <dgm:t>
        <a:bodyPr/>
        <a:lstStyle/>
        <a:p>
          <a:endParaRPr lang="en-US" sz="2000"/>
        </a:p>
      </dgm:t>
    </dgm:pt>
    <dgm:pt modelId="{51E5805B-72E3-4E50-BB5A-1414E5A13AAC}" type="pres">
      <dgm:prSet presAssocID="{9D88FFE2-3FB0-43BF-8860-E988CA3F43AD}" presName="diagram" presStyleCnt="0">
        <dgm:presLayoutVars>
          <dgm:dir/>
          <dgm:resizeHandles val="exact"/>
        </dgm:presLayoutVars>
      </dgm:prSet>
      <dgm:spPr/>
      <dgm:t>
        <a:bodyPr/>
        <a:lstStyle/>
        <a:p>
          <a:endParaRPr lang="en-US"/>
        </a:p>
      </dgm:t>
    </dgm:pt>
    <dgm:pt modelId="{558316D3-0712-449B-AB24-BFCCFA90E9D6}" type="pres">
      <dgm:prSet presAssocID="{D903CFD1-9D12-45E7-ACC0-CC2C2CDA8AAD}" presName="node" presStyleLbl="node1" presStyleIdx="0" presStyleCnt="4" custScaleX="970525" custScaleY="2000000" custLinFactX="36084" custLinFactY="68173" custLinFactNeighborX="100000" custLinFactNeighborY="100000">
        <dgm:presLayoutVars>
          <dgm:bulletEnabled val="1"/>
        </dgm:presLayoutVars>
      </dgm:prSet>
      <dgm:spPr/>
      <dgm:t>
        <a:bodyPr/>
        <a:lstStyle/>
        <a:p>
          <a:endParaRPr lang="en-US"/>
        </a:p>
      </dgm:t>
    </dgm:pt>
    <dgm:pt modelId="{ACBC6EC2-7E9D-4FBF-BE95-827367F17C8E}" type="pres">
      <dgm:prSet presAssocID="{1DDE3891-D305-434D-B5E4-9C1A35987155}" presName="sibTrans" presStyleLbl="sibTrans2D1" presStyleIdx="0" presStyleCnt="3" custAng="1194482" custScaleX="144931" custScaleY="487748" custLinFactY="-329506" custLinFactNeighborX="5954" custLinFactNeighborY="-400000"/>
      <dgm:spPr/>
      <dgm:t>
        <a:bodyPr/>
        <a:lstStyle/>
        <a:p>
          <a:endParaRPr lang="en-US"/>
        </a:p>
      </dgm:t>
    </dgm:pt>
    <dgm:pt modelId="{650497D7-CDEE-4F59-8A35-FC8B70F0CB44}" type="pres">
      <dgm:prSet presAssocID="{1DDE3891-D305-434D-B5E4-9C1A35987155}" presName="connectorText" presStyleLbl="sibTrans2D1" presStyleIdx="0" presStyleCnt="3"/>
      <dgm:spPr/>
      <dgm:t>
        <a:bodyPr/>
        <a:lstStyle/>
        <a:p>
          <a:endParaRPr lang="en-US"/>
        </a:p>
      </dgm:t>
    </dgm:pt>
    <dgm:pt modelId="{CCC548B3-C545-4449-8A79-8D404327CB23}" type="pres">
      <dgm:prSet presAssocID="{9E24F8DA-F0E8-46EA-9107-B87C1C61EDE5}" presName="node" presStyleLbl="node1" presStyleIdx="1" presStyleCnt="4" custScaleX="745177" custScaleY="435487" custLinFactX="146979" custLinFactY="-201054" custLinFactNeighborX="200000" custLinFactNeighborY="-300000">
        <dgm:presLayoutVars>
          <dgm:bulletEnabled val="1"/>
        </dgm:presLayoutVars>
      </dgm:prSet>
      <dgm:spPr/>
      <dgm:t>
        <a:bodyPr/>
        <a:lstStyle/>
        <a:p>
          <a:endParaRPr lang="en-US"/>
        </a:p>
      </dgm:t>
    </dgm:pt>
    <dgm:pt modelId="{D2266A7E-4B98-4C1C-9A3F-17EC7187874F}" type="pres">
      <dgm:prSet presAssocID="{3E658BFA-6A03-4375-8DCA-A1D7A90D14ED}" presName="sibTrans" presStyleLbl="sibTrans2D1" presStyleIdx="1" presStyleCnt="3" custAng="5673" custScaleX="154165" custScaleY="427134" custLinFactNeighborX="-3461" custLinFactNeighborY="33155"/>
      <dgm:spPr/>
      <dgm:t>
        <a:bodyPr/>
        <a:lstStyle/>
        <a:p>
          <a:endParaRPr lang="en-US"/>
        </a:p>
      </dgm:t>
    </dgm:pt>
    <dgm:pt modelId="{5FD2C7E3-6D65-4DBA-9C57-21686D65B317}" type="pres">
      <dgm:prSet presAssocID="{3E658BFA-6A03-4375-8DCA-A1D7A90D14ED}" presName="connectorText" presStyleLbl="sibTrans2D1" presStyleIdx="1" presStyleCnt="3"/>
      <dgm:spPr/>
      <dgm:t>
        <a:bodyPr/>
        <a:lstStyle/>
        <a:p>
          <a:endParaRPr lang="en-US"/>
        </a:p>
      </dgm:t>
    </dgm:pt>
    <dgm:pt modelId="{8D9A1786-B95E-41B5-A5C8-C0E04FA931B5}" type="pres">
      <dgm:prSet presAssocID="{B437B39D-AFE2-4578-9EB9-CDC79ED8E67D}" presName="node" presStyleLbl="node1" presStyleIdx="2" presStyleCnt="4" custScaleX="759986" custScaleY="428711" custLinFactX="-200000" custLinFactY="29482" custLinFactNeighborX="-249856" custLinFactNeighborY="100000">
        <dgm:presLayoutVars>
          <dgm:bulletEnabled val="1"/>
        </dgm:presLayoutVars>
      </dgm:prSet>
      <dgm:spPr/>
      <dgm:t>
        <a:bodyPr/>
        <a:lstStyle/>
        <a:p>
          <a:endParaRPr lang="en-US"/>
        </a:p>
      </dgm:t>
    </dgm:pt>
    <dgm:pt modelId="{CE11D36D-F6F9-4C8A-87C8-DB20C2B486B4}" type="pres">
      <dgm:prSet presAssocID="{F3C33832-97E4-4EC0-9331-BEEF7ED3777B}" presName="sibTrans" presStyleLbl="sibTrans2D1" presStyleIdx="2" presStyleCnt="3" custAng="10908655" custFlipVert="1" custScaleX="151760" custScaleY="369814" custLinFactNeighborX="-15815" custLinFactNeighborY="33297"/>
      <dgm:spPr/>
      <dgm:t>
        <a:bodyPr/>
        <a:lstStyle/>
        <a:p>
          <a:endParaRPr lang="en-US"/>
        </a:p>
      </dgm:t>
    </dgm:pt>
    <dgm:pt modelId="{9BE5212D-1C99-4824-85CD-9A57A048E9AC}" type="pres">
      <dgm:prSet presAssocID="{F3C33832-97E4-4EC0-9331-BEEF7ED3777B}" presName="connectorText" presStyleLbl="sibTrans2D1" presStyleIdx="2" presStyleCnt="3"/>
      <dgm:spPr/>
      <dgm:t>
        <a:bodyPr/>
        <a:lstStyle/>
        <a:p>
          <a:endParaRPr lang="en-US"/>
        </a:p>
      </dgm:t>
    </dgm:pt>
    <dgm:pt modelId="{F976016B-089D-49B9-9499-695CEF5E600E}" type="pres">
      <dgm:prSet presAssocID="{2328453B-FF97-4F37-8150-4EF26D36BCF8}" presName="node" presStyleLbl="node1" presStyleIdx="3" presStyleCnt="4" custScaleX="761249" custScaleY="376311" custLinFactX="-200000" custLinFactY="-205709" custLinFactNeighborX="-237470" custLinFactNeighborY="-300000">
        <dgm:presLayoutVars>
          <dgm:bulletEnabled val="1"/>
        </dgm:presLayoutVars>
      </dgm:prSet>
      <dgm:spPr/>
      <dgm:t>
        <a:bodyPr/>
        <a:lstStyle/>
        <a:p>
          <a:endParaRPr lang="en-US"/>
        </a:p>
      </dgm:t>
    </dgm:pt>
  </dgm:ptLst>
  <dgm:cxnLst>
    <dgm:cxn modelId="{4884D8D8-1118-44A5-8CE1-714C40803419}" srcId="{9D88FFE2-3FB0-43BF-8860-E988CA3F43AD}" destId="{9E24F8DA-F0E8-46EA-9107-B87C1C61EDE5}" srcOrd="1" destOrd="0" parTransId="{CC118D66-DB0C-4EC8-9C09-FD6ABE1007EF}" sibTransId="{3E658BFA-6A03-4375-8DCA-A1D7A90D14ED}"/>
    <dgm:cxn modelId="{A2F8FAF5-62A4-4DD2-9755-D9D7FAE3F481}" srcId="{9D88FFE2-3FB0-43BF-8860-E988CA3F43AD}" destId="{D903CFD1-9D12-45E7-ACC0-CC2C2CDA8AAD}" srcOrd="0" destOrd="0" parTransId="{C062FF96-C5C0-49C5-8003-307E926F7893}" sibTransId="{1DDE3891-D305-434D-B5E4-9C1A35987155}"/>
    <dgm:cxn modelId="{9CB5D9C5-4893-458D-9760-2B902E82B7C0}" type="presOf" srcId="{1DDE3891-D305-434D-B5E4-9C1A35987155}" destId="{650497D7-CDEE-4F59-8A35-FC8B70F0CB44}" srcOrd="1" destOrd="0" presId="urn:microsoft.com/office/officeart/2005/8/layout/process5"/>
    <dgm:cxn modelId="{B3FD32D1-0D6A-4437-81E0-05185F0363E3}" type="presOf" srcId="{D903CFD1-9D12-45E7-ACC0-CC2C2CDA8AAD}" destId="{558316D3-0712-449B-AB24-BFCCFA90E9D6}" srcOrd="0" destOrd="0" presId="urn:microsoft.com/office/officeart/2005/8/layout/process5"/>
    <dgm:cxn modelId="{A039B78A-569B-4103-A221-BAE762495292}" type="presOf" srcId="{9D88FFE2-3FB0-43BF-8860-E988CA3F43AD}" destId="{51E5805B-72E3-4E50-BB5A-1414E5A13AAC}" srcOrd="0" destOrd="0" presId="urn:microsoft.com/office/officeart/2005/8/layout/process5"/>
    <dgm:cxn modelId="{6A4CABCF-49F3-4F5A-B1D0-A92D1608A125}" type="presOf" srcId="{9E24F8DA-F0E8-46EA-9107-B87C1C61EDE5}" destId="{CCC548B3-C545-4449-8A79-8D404327CB23}" srcOrd="0" destOrd="0" presId="urn:microsoft.com/office/officeart/2005/8/layout/process5"/>
    <dgm:cxn modelId="{E523B731-2200-440D-A57D-2847679873B6}" type="presOf" srcId="{F3C33832-97E4-4EC0-9331-BEEF7ED3777B}" destId="{CE11D36D-F6F9-4C8A-87C8-DB20C2B486B4}" srcOrd="0" destOrd="0" presId="urn:microsoft.com/office/officeart/2005/8/layout/process5"/>
    <dgm:cxn modelId="{1E8FDB44-569A-4471-84EA-2F80216D59DD}" srcId="{9D88FFE2-3FB0-43BF-8860-E988CA3F43AD}" destId="{B437B39D-AFE2-4578-9EB9-CDC79ED8E67D}" srcOrd="2" destOrd="0" parTransId="{3EBE8A83-7FE1-4C4D-93F3-1AE619CDA339}" sibTransId="{F3C33832-97E4-4EC0-9331-BEEF7ED3777B}"/>
    <dgm:cxn modelId="{7872BDE8-33E4-4379-B649-47BCCE6E03DA}" type="presOf" srcId="{1DDE3891-D305-434D-B5E4-9C1A35987155}" destId="{ACBC6EC2-7E9D-4FBF-BE95-827367F17C8E}" srcOrd="0" destOrd="0" presId="urn:microsoft.com/office/officeart/2005/8/layout/process5"/>
    <dgm:cxn modelId="{9E4C51A1-25F5-4063-BBC8-B77211EAF7C7}" type="presOf" srcId="{2328453B-FF97-4F37-8150-4EF26D36BCF8}" destId="{F976016B-089D-49B9-9499-695CEF5E600E}" srcOrd="0" destOrd="0" presId="urn:microsoft.com/office/officeart/2005/8/layout/process5"/>
    <dgm:cxn modelId="{08CCC80D-59A6-41A7-9063-6315FBCE5895}" type="presOf" srcId="{3E658BFA-6A03-4375-8DCA-A1D7A90D14ED}" destId="{5FD2C7E3-6D65-4DBA-9C57-21686D65B317}" srcOrd="1" destOrd="0" presId="urn:microsoft.com/office/officeart/2005/8/layout/process5"/>
    <dgm:cxn modelId="{52050139-017C-4D30-8D2F-9686599797CB}" srcId="{9D88FFE2-3FB0-43BF-8860-E988CA3F43AD}" destId="{2328453B-FF97-4F37-8150-4EF26D36BCF8}" srcOrd="3" destOrd="0" parTransId="{AC70A977-FEA0-4099-9989-E6899D672A19}" sibTransId="{3E0DAAB2-3FC0-4E19-94DC-73DF08109E4B}"/>
    <dgm:cxn modelId="{7109CFB3-57A9-482F-80FA-0CCD67DCE7B4}" type="presOf" srcId="{B437B39D-AFE2-4578-9EB9-CDC79ED8E67D}" destId="{8D9A1786-B95E-41B5-A5C8-C0E04FA931B5}" srcOrd="0" destOrd="0" presId="urn:microsoft.com/office/officeart/2005/8/layout/process5"/>
    <dgm:cxn modelId="{5EB89C3B-147D-421A-BC42-E932860C241D}" type="presOf" srcId="{F3C33832-97E4-4EC0-9331-BEEF7ED3777B}" destId="{9BE5212D-1C99-4824-85CD-9A57A048E9AC}" srcOrd="1" destOrd="0" presId="urn:microsoft.com/office/officeart/2005/8/layout/process5"/>
    <dgm:cxn modelId="{1779B0F3-778C-49AC-BB9A-4E93483AEEA1}" type="presOf" srcId="{3E658BFA-6A03-4375-8DCA-A1D7A90D14ED}" destId="{D2266A7E-4B98-4C1C-9A3F-17EC7187874F}" srcOrd="0" destOrd="0" presId="urn:microsoft.com/office/officeart/2005/8/layout/process5"/>
    <dgm:cxn modelId="{7108CC67-0FB5-42B2-85A1-98B3BE16C93D}" type="presParOf" srcId="{51E5805B-72E3-4E50-BB5A-1414E5A13AAC}" destId="{558316D3-0712-449B-AB24-BFCCFA90E9D6}" srcOrd="0" destOrd="0" presId="urn:microsoft.com/office/officeart/2005/8/layout/process5"/>
    <dgm:cxn modelId="{46A4220E-D3BE-414B-8C90-222D1680AC90}" type="presParOf" srcId="{51E5805B-72E3-4E50-BB5A-1414E5A13AAC}" destId="{ACBC6EC2-7E9D-4FBF-BE95-827367F17C8E}" srcOrd="1" destOrd="0" presId="urn:microsoft.com/office/officeart/2005/8/layout/process5"/>
    <dgm:cxn modelId="{236B3C3B-E71D-42DB-AD73-39F2F7BEBD0E}" type="presParOf" srcId="{ACBC6EC2-7E9D-4FBF-BE95-827367F17C8E}" destId="{650497D7-CDEE-4F59-8A35-FC8B70F0CB44}" srcOrd="0" destOrd="0" presId="urn:microsoft.com/office/officeart/2005/8/layout/process5"/>
    <dgm:cxn modelId="{8BF7A46E-A062-47BA-8006-92E16545EBDC}" type="presParOf" srcId="{51E5805B-72E3-4E50-BB5A-1414E5A13AAC}" destId="{CCC548B3-C545-4449-8A79-8D404327CB23}" srcOrd="2" destOrd="0" presId="urn:microsoft.com/office/officeart/2005/8/layout/process5"/>
    <dgm:cxn modelId="{013CFCD5-9C13-4478-A9D5-420C9576D69C}" type="presParOf" srcId="{51E5805B-72E3-4E50-BB5A-1414E5A13AAC}" destId="{D2266A7E-4B98-4C1C-9A3F-17EC7187874F}" srcOrd="3" destOrd="0" presId="urn:microsoft.com/office/officeart/2005/8/layout/process5"/>
    <dgm:cxn modelId="{BCED2AAE-6197-41E7-A9EF-983BFEADB1EE}" type="presParOf" srcId="{D2266A7E-4B98-4C1C-9A3F-17EC7187874F}" destId="{5FD2C7E3-6D65-4DBA-9C57-21686D65B317}" srcOrd="0" destOrd="0" presId="urn:microsoft.com/office/officeart/2005/8/layout/process5"/>
    <dgm:cxn modelId="{0E3BDCEC-C7DE-423F-82F4-C1036EF9515B}" type="presParOf" srcId="{51E5805B-72E3-4E50-BB5A-1414E5A13AAC}" destId="{8D9A1786-B95E-41B5-A5C8-C0E04FA931B5}" srcOrd="4" destOrd="0" presId="urn:microsoft.com/office/officeart/2005/8/layout/process5"/>
    <dgm:cxn modelId="{1142A059-979A-49B1-BD20-73114440D3F1}" type="presParOf" srcId="{51E5805B-72E3-4E50-BB5A-1414E5A13AAC}" destId="{CE11D36D-F6F9-4C8A-87C8-DB20C2B486B4}" srcOrd="5" destOrd="0" presId="urn:microsoft.com/office/officeart/2005/8/layout/process5"/>
    <dgm:cxn modelId="{4993ED9B-B942-41EB-AECD-F5217AC28F8A}" type="presParOf" srcId="{CE11D36D-F6F9-4C8A-87C8-DB20C2B486B4}" destId="{9BE5212D-1C99-4824-85CD-9A57A048E9AC}" srcOrd="0" destOrd="0" presId="urn:microsoft.com/office/officeart/2005/8/layout/process5"/>
    <dgm:cxn modelId="{61E0FDA5-C902-485F-9BCF-FB0979542498}" type="presParOf" srcId="{51E5805B-72E3-4E50-BB5A-1414E5A13AAC}" destId="{F976016B-089D-49B9-9499-695CEF5E600E}"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3CE08-50C8-44AD-A60E-A4C0FF63055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AFE21BC-AD21-4045-952E-68C3DE43ACB8}">
      <dgm:prSet custT="1"/>
      <dgm:spPr>
        <a:solidFill>
          <a:srgbClr val="0070C0"/>
        </a:solidFill>
      </dgm:spPr>
      <dgm:t>
        <a:bodyPr/>
        <a:lstStyle/>
        <a:p>
          <a:pPr rtl="0"/>
          <a:r>
            <a:rPr lang="en-US" sz="3200" b="1" dirty="0" smtClean="0"/>
            <a:t>FSRP will cost share with LMAs to:</a:t>
          </a:r>
          <a:endParaRPr lang="en-US" sz="3200" dirty="0"/>
        </a:p>
      </dgm:t>
    </dgm:pt>
    <dgm:pt modelId="{223FEFC0-3759-4034-879A-D1F5DBF5ECE0}" type="parTrans" cxnId="{F79D0567-4262-4F09-ADF3-3436C61F12BB}">
      <dgm:prSet/>
      <dgm:spPr/>
      <dgm:t>
        <a:bodyPr/>
        <a:lstStyle/>
        <a:p>
          <a:endParaRPr lang="en-US"/>
        </a:p>
      </dgm:t>
    </dgm:pt>
    <dgm:pt modelId="{7A769DAE-8B7A-44A8-B0D0-F1C3BF61A5FC}" type="sibTrans" cxnId="{F79D0567-4262-4F09-ADF3-3436C61F12BB}">
      <dgm:prSet/>
      <dgm:spPr/>
      <dgm:t>
        <a:bodyPr/>
        <a:lstStyle/>
        <a:p>
          <a:endParaRPr lang="en-US"/>
        </a:p>
      </dgm:t>
    </dgm:pt>
    <dgm:pt modelId="{BF155EFA-3DBD-48FA-B631-FB3B57CCCE63}">
      <dgm:prSet custT="1"/>
      <dgm:spPr>
        <a:solidFill>
          <a:schemeClr val="accent3">
            <a:lumMod val="90000"/>
          </a:schemeClr>
        </a:solidFill>
        <a:scene3d>
          <a:camera prst="orthographicFront"/>
          <a:lightRig rig="threePt" dir="t"/>
        </a:scene3d>
        <a:sp3d>
          <a:bevelT/>
        </a:sp3d>
      </dgm:spPr>
      <dgm:t>
        <a:bodyPr/>
        <a:lstStyle/>
        <a:p>
          <a:pPr rtl="0"/>
          <a:r>
            <a:rPr lang="en-US" sz="2000" dirty="0" smtClean="0"/>
            <a:t>Repair documented critical problems: </a:t>
          </a:r>
          <a:endParaRPr lang="en-US" sz="2000" dirty="0"/>
        </a:p>
      </dgm:t>
    </dgm:pt>
    <dgm:pt modelId="{A63D0BF4-E4E3-4400-BE6E-2988C9690D12}" type="parTrans" cxnId="{6412AA15-3F9C-48F2-83F9-1186747D8795}">
      <dgm:prSet/>
      <dgm:spPr/>
      <dgm:t>
        <a:bodyPr/>
        <a:lstStyle/>
        <a:p>
          <a:endParaRPr lang="en-US"/>
        </a:p>
      </dgm:t>
    </dgm:pt>
    <dgm:pt modelId="{FBEEFBE7-5E90-48B4-B3D4-906157A0F798}" type="sibTrans" cxnId="{6412AA15-3F9C-48F2-83F9-1186747D8795}">
      <dgm:prSet/>
      <dgm:spPr/>
      <dgm:t>
        <a:bodyPr/>
        <a:lstStyle/>
        <a:p>
          <a:endParaRPr lang="en-US"/>
        </a:p>
      </dgm:t>
    </dgm:pt>
    <dgm:pt modelId="{8DE0DDB0-0DE7-4B2B-9D86-2BF99ADE54DB}">
      <dgm:prSet custT="1"/>
      <dgm:spPr>
        <a:solidFill>
          <a:schemeClr val="accent3">
            <a:lumMod val="90000"/>
          </a:schemeClr>
        </a:solidFill>
        <a:scene3d>
          <a:camera prst="orthographicFront"/>
          <a:lightRig rig="threePt" dir="t"/>
        </a:scene3d>
        <a:sp3d>
          <a:bevelT/>
        </a:sp3d>
      </dgm:spPr>
      <dgm:t>
        <a:bodyPr/>
        <a:lstStyle/>
        <a:p>
          <a:pPr rtl="0"/>
          <a:r>
            <a:rPr lang="en-US" sz="2000" dirty="0" smtClean="0"/>
            <a:t>Repair deteriorated levee patrol roads to ensure effective flood fighting capability</a:t>
          </a:r>
          <a:endParaRPr lang="en-US" sz="2000" dirty="0"/>
        </a:p>
      </dgm:t>
    </dgm:pt>
    <dgm:pt modelId="{C6FFEE50-B20D-4ED3-8650-E08EA29752EA}" type="parTrans" cxnId="{1D679485-8EB5-4C61-8076-65BAB6757127}">
      <dgm:prSet/>
      <dgm:spPr/>
      <dgm:t>
        <a:bodyPr/>
        <a:lstStyle/>
        <a:p>
          <a:endParaRPr lang="en-US"/>
        </a:p>
      </dgm:t>
    </dgm:pt>
    <dgm:pt modelId="{4F9AB1AB-454D-444C-BB76-C961CF78ABAC}" type="sibTrans" cxnId="{1D679485-8EB5-4C61-8076-65BAB6757127}">
      <dgm:prSet/>
      <dgm:spPr/>
      <dgm:t>
        <a:bodyPr/>
        <a:lstStyle/>
        <a:p>
          <a:endParaRPr lang="en-US"/>
        </a:p>
      </dgm:t>
    </dgm:pt>
    <dgm:pt modelId="{32A1BFBE-5590-45F6-9E7A-093BBE46B18B}">
      <dgm:prSet custT="1"/>
      <dgm:spPr>
        <a:solidFill>
          <a:schemeClr val="accent3">
            <a:lumMod val="90000"/>
          </a:schemeClr>
        </a:solidFill>
        <a:scene3d>
          <a:camera prst="orthographicFront"/>
          <a:lightRig rig="threePt" dir="t"/>
        </a:scene3d>
        <a:sp3d>
          <a:bevelT/>
        </a:sp3d>
      </dgm:spPr>
      <dgm:t>
        <a:bodyPr/>
        <a:lstStyle/>
        <a:p>
          <a:pPr rtl="0"/>
          <a:r>
            <a:rPr lang="en-US" sz="2000" dirty="0" smtClean="0"/>
            <a:t>Conduct proactive repair of minor levee problems, such as erosion sites shorter than 50 feet</a:t>
          </a:r>
          <a:endParaRPr lang="en-US" sz="2000" dirty="0"/>
        </a:p>
      </dgm:t>
    </dgm:pt>
    <dgm:pt modelId="{D107A329-B1BE-4A9C-BCD8-4561FF13F8DA}" type="parTrans" cxnId="{892BD4B8-B738-4BE7-8C33-6D0A2E6FB992}">
      <dgm:prSet/>
      <dgm:spPr/>
      <dgm:t>
        <a:bodyPr/>
        <a:lstStyle/>
        <a:p>
          <a:endParaRPr lang="en-US"/>
        </a:p>
      </dgm:t>
    </dgm:pt>
    <dgm:pt modelId="{24B81FDC-F44B-44CC-B675-E7AAABBDC2E2}" type="sibTrans" cxnId="{892BD4B8-B738-4BE7-8C33-6D0A2E6FB992}">
      <dgm:prSet/>
      <dgm:spPr/>
      <dgm:t>
        <a:bodyPr/>
        <a:lstStyle/>
        <a:p>
          <a:endParaRPr lang="en-US"/>
        </a:p>
      </dgm:t>
    </dgm:pt>
    <dgm:pt modelId="{26D70DBD-6D54-4D8C-AC83-3162A467AE02}">
      <dgm:prSet custT="1"/>
      <dgm:spPr>
        <a:solidFill>
          <a:schemeClr val="accent3">
            <a:lumMod val="90000"/>
          </a:schemeClr>
        </a:solidFill>
        <a:scene3d>
          <a:camera prst="orthographicFront"/>
          <a:lightRig rig="threePt" dir="t"/>
        </a:scene3d>
        <a:sp3d>
          <a:bevelT/>
        </a:sp3d>
      </dgm:spPr>
      <dgm:t>
        <a:bodyPr/>
        <a:lstStyle/>
        <a:p>
          <a:pPr rtl="0"/>
          <a:r>
            <a:rPr lang="en-US" sz="2000" dirty="0" smtClean="0"/>
            <a:t>Erosion, boils, slumps, hydraulic control structures, and channels</a:t>
          </a:r>
          <a:endParaRPr lang="en-US" sz="2000" dirty="0"/>
        </a:p>
      </dgm:t>
    </dgm:pt>
    <dgm:pt modelId="{130B45AD-5D4D-4680-85CA-536ECC85EFD4}" type="sibTrans" cxnId="{811D0DE4-A017-452F-B666-1D9FDCE6A665}">
      <dgm:prSet/>
      <dgm:spPr/>
      <dgm:t>
        <a:bodyPr/>
        <a:lstStyle/>
        <a:p>
          <a:endParaRPr lang="en-US"/>
        </a:p>
      </dgm:t>
    </dgm:pt>
    <dgm:pt modelId="{9EB139C9-E274-4778-8957-C01E125B1BF4}" type="parTrans" cxnId="{811D0DE4-A017-452F-B666-1D9FDCE6A665}">
      <dgm:prSet/>
      <dgm:spPr/>
      <dgm:t>
        <a:bodyPr/>
        <a:lstStyle/>
        <a:p>
          <a:endParaRPr lang="en-US"/>
        </a:p>
      </dgm:t>
    </dgm:pt>
    <dgm:pt modelId="{6A935D7C-D451-4FCF-ADB2-F08E3C1FBC6B}">
      <dgm:prSet custT="1"/>
      <dgm:spPr>
        <a:solidFill>
          <a:schemeClr val="accent3">
            <a:lumMod val="90000"/>
          </a:schemeClr>
        </a:solidFill>
        <a:scene3d>
          <a:camera prst="orthographicFront"/>
          <a:lightRig rig="threePt" dir="t"/>
        </a:scene3d>
        <a:sp3d>
          <a:bevelT/>
        </a:sp3d>
      </dgm:spPr>
      <dgm:t>
        <a:bodyPr/>
        <a:lstStyle/>
        <a:p>
          <a:pPr rtl="0"/>
          <a:endParaRPr lang="en-US" sz="2000" dirty="0"/>
        </a:p>
      </dgm:t>
    </dgm:pt>
    <dgm:pt modelId="{938BB950-2E32-49D9-B58C-CA3F72AD17AE}" type="parTrans" cxnId="{2DCBA351-41B6-4E0F-9EF7-1CBECF63B49C}">
      <dgm:prSet/>
      <dgm:spPr/>
    </dgm:pt>
    <dgm:pt modelId="{4F174362-CD98-44C8-916F-C6D9C7053656}" type="sibTrans" cxnId="{2DCBA351-41B6-4E0F-9EF7-1CBECF63B49C}">
      <dgm:prSet/>
      <dgm:spPr/>
    </dgm:pt>
    <dgm:pt modelId="{FD0BFB7A-2435-4AB3-90FB-C9012F620A01}">
      <dgm:prSet custT="1"/>
      <dgm:spPr>
        <a:solidFill>
          <a:schemeClr val="accent3">
            <a:lumMod val="90000"/>
          </a:schemeClr>
        </a:solidFill>
        <a:scene3d>
          <a:camera prst="orthographicFront"/>
          <a:lightRig rig="threePt" dir="t"/>
        </a:scene3d>
        <a:sp3d>
          <a:bevelT/>
        </a:sp3d>
      </dgm:spPr>
      <dgm:t>
        <a:bodyPr/>
        <a:lstStyle/>
        <a:p>
          <a:pPr rtl="0"/>
          <a:endParaRPr lang="en-US" sz="2000" dirty="0"/>
        </a:p>
      </dgm:t>
    </dgm:pt>
    <dgm:pt modelId="{A9EF1BAA-0B0D-42B3-B17A-774B84F26079}" type="parTrans" cxnId="{0B467997-D4D2-4112-BB9A-1DCD55C18841}">
      <dgm:prSet/>
      <dgm:spPr/>
    </dgm:pt>
    <dgm:pt modelId="{86048FD2-3E68-4EB5-B59B-0378797365B6}" type="sibTrans" cxnId="{0B467997-D4D2-4112-BB9A-1DCD55C18841}">
      <dgm:prSet/>
      <dgm:spPr/>
    </dgm:pt>
    <dgm:pt modelId="{9C188783-431F-468A-A9D4-9B3E756C4751}" type="pres">
      <dgm:prSet presAssocID="{6A73CE08-50C8-44AD-A60E-A4C0FF63055F}" presName="Name0" presStyleCnt="0">
        <dgm:presLayoutVars>
          <dgm:dir/>
          <dgm:animLvl val="lvl"/>
          <dgm:resizeHandles val="exact"/>
        </dgm:presLayoutVars>
      </dgm:prSet>
      <dgm:spPr/>
      <dgm:t>
        <a:bodyPr/>
        <a:lstStyle/>
        <a:p>
          <a:endParaRPr lang="en-US"/>
        </a:p>
      </dgm:t>
    </dgm:pt>
    <dgm:pt modelId="{38D2B765-595B-4264-BEB3-5B62274E4440}" type="pres">
      <dgm:prSet presAssocID="{EAFE21BC-AD21-4045-952E-68C3DE43ACB8}" presName="linNode" presStyleCnt="0"/>
      <dgm:spPr/>
    </dgm:pt>
    <dgm:pt modelId="{427DD269-705E-4EBB-A8C7-DFC0A8130D38}" type="pres">
      <dgm:prSet presAssocID="{EAFE21BC-AD21-4045-952E-68C3DE43ACB8}" presName="parentText" presStyleLbl="node1" presStyleIdx="0" presStyleCnt="1">
        <dgm:presLayoutVars>
          <dgm:chMax val="1"/>
          <dgm:bulletEnabled val="1"/>
        </dgm:presLayoutVars>
      </dgm:prSet>
      <dgm:spPr/>
      <dgm:t>
        <a:bodyPr/>
        <a:lstStyle/>
        <a:p>
          <a:endParaRPr lang="en-US"/>
        </a:p>
      </dgm:t>
    </dgm:pt>
    <dgm:pt modelId="{D86091FC-E25F-40E6-A6AB-045E4C192958}" type="pres">
      <dgm:prSet presAssocID="{EAFE21BC-AD21-4045-952E-68C3DE43ACB8}" presName="descendantText" presStyleLbl="alignAccFollowNode1" presStyleIdx="0" presStyleCnt="1" custScaleX="109331" custScaleY="118353">
        <dgm:presLayoutVars>
          <dgm:bulletEnabled val="1"/>
        </dgm:presLayoutVars>
      </dgm:prSet>
      <dgm:spPr/>
      <dgm:t>
        <a:bodyPr/>
        <a:lstStyle/>
        <a:p>
          <a:endParaRPr lang="en-US"/>
        </a:p>
      </dgm:t>
    </dgm:pt>
  </dgm:ptLst>
  <dgm:cxnLst>
    <dgm:cxn modelId="{2DCBA351-41B6-4E0F-9EF7-1CBECF63B49C}" srcId="{EAFE21BC-AD21-4045-952E-68C3DE43ACB8}" destId="{6A935D7C-D451-4FCF-ADB2-F08E3C1FBC6B}" srcOrd="1" destOrd="0" parTransId="{938BB950-2E32-49D9-B58C-CA3F72AD17AE}" sibTransId="{4F174362-CD98-44C8-916F-C6D9C7053656}"/>
    <dgm:cxn modelId="{A592C3E2-CD2C-4980-8445-20286A7DAC68}" type="presOf" srcId="{EAFE21BC-AD21-4045-952E-68C3DE43ACB8}" destId="{427DD269-705E-4EBB-A8C7-DFC0A8130D38}" srcOrd="0" destOrd="0" presId="urn:microsoft.com/office/officeart/2005/8/layout/vList5"/>
    <dgm:cxn modelId="{A857355B-2E74-45F9-89C3-A9F56C5A16EA}" type="presOf" srcId="{32A1BFBE-5590-45F6-9E7A-093BBE46B18B}" destId="{D86091FC-E25F-40E6-A6AB-045E4C192958}" srcOrd="0" destOrd="5" presId="urn:microsoft.com/office/officeart/2005/8/layout/vList5"/>
    <dgm:cxn modelId="{E403844A-D620-49B7-9F96-FF8E91B5E13D}" type="presOf" srcId="{6A935D7C-D451-4FCF-ADB2-F08E3C1FBC6B}" destId="{D86091FC-E25F-40E6-A6AB-045E4C192958}" srcOrd="0" destOrd="2" presId="urn:microsoft.com/office/officeart/2005/8/layout/vList5"/>
    <dgm:cxn modelId="{892BD4B8-B738-4BE7-8C33-6D0A2E6FB992}" srcId="{EAFE21BC-AD21-4045-952E-68C3DE43ACB8}" destId="{32A1BFBE-5590-45F6-9E7A-093BBE46B18B}" srcOrd="4" destOrd="0" parTransId="{D107A329-B1BE-4A9C-BCD8-4561FF13F8DA}" sibTransId="{24B81FDC-F44B-44CC-B675-E7AAABBDC2E2}"/>
    <dgm:cxn modelId="{504BC5EF-7B6A-40BA-BB03-C460CB58C8CA}" type="presOf" srcId="{6A73CE08-50C8-44AD-A60E-A4C0FF63055F}" destId="{9C188783-431F-468A-A9D4-9B3E756C4751}" srcOrd="0" destOrd="0" presId="urn:microsoft.com/office/officeart/2005/8/layout/vList5"/>
    <dgm:cxn modelId="{811D0DE4-A017-452F-B666-1D9FDCE6A665}" srcId="{BF155EFA-3DBD-48FA-B631-FB3B57CCCE63}" destId="{26D70DBD-6D54-4D8C-AC83-3162A467AE02}" srcOrd="0" destOrd="0" parTransId="{9EB139C9-E274-4778-8957-C01E125B1BF4}" sibTransId="{130B45AD-5D4D-4680-85CA-536ECC85EFD4}"/>
    <dgm:cxn modelId="{73CC3F36-BC9E-48DC-85E7-9D5F572EBA46}" type="presOf" srcId="{BF155EFA-3DBD-48FA-B631-FB3B57CCCE63}" destId="{D86091FC-E25F-40E6-A6AB-045E4C192958}" srcOrd="0" destOrd="0" presId="urn:microsoft.com/office/officeart/2005/8/layout/vList5"/>
    <dgm:cxn modelId="{1D679485-8EB5-4C61-8076-65BAB6757127}" srcId="{EAFE21BC-AD21-4045-952E-68C3DE43ACB8}" destId="{8DE0DDB0-0DE7-4B2B-9D86-2BF99ADE54DB}" srcOrd="2" destOrd="0" parTransId="{C6FFEE50-B20D-4ED3-8650-E08EA29752EA}" sibTransId="{4F9AB1AB-454D-444C-BB76-C961CF78ABAC}"/>
    <dgm:cxn modelId="{6412AA15-3F9C-48F2-83F9-1186747D8795}" srcId="{EAFE21BC-AD21-4045-952E-68C3DE43ACB8}" destId="{BF155EFA-3DBD-48FA-B631-FB3B57CCCE63}" srcOrd="0" destOrd="0" parTransId="{A63D0BF4-E4E3-4400-BE6E-2988C9690D12}" sibTransId="{FBEEFBE7-5E90-48B4-B3D4-906157A0F798}"/>
    <dgm:cxn modelId="{F79D0567-4262-4F09-ADF3-3436C61F12BB}" srcId="{6A73CE08-50C8-44AD-A60E-A4C0FF63055F}" destId="{EAFE21BC-AD21-4045-952E-68C3DE43ACB8}" srcOrd="0" destOrd="0" parTransId="{223FEFC0-3759-4034-879A-D1F5DBF5ECE0}" sibTransId="{7A769DAE-8B7A-44A8-B0D0-F1C3BF61A5FC}"/>
    <dgm:cxn modelId="{01CB19C9-2C13-4742-9DAF-9DA49B3F03F8}" type="presOf" srcId="{8DE0DDB0-0DE7-4B2B-9D86-2BF99ADE54DB}" destId="{D86091FC-E25F-40E6-A6AB-045E4C192958}" srcOrd="0" destOrd="3" presId="urn:microsoft.com/office/officeart/2005/8/layout/vList5"/>
    <dgm:cxn modelId="{0B467997-D4D2-4112-BB9A-1DCD55C18841}" srcId="{EAFE21BC-AD21-4045-952E-68C3DE43ACB8}" destId="{FD0BFB7A-2435-4AB3-90FB-C9012F620A01}" srcOrd="3" destOrd="0" parTransId="{A9EF1BAA-0B0D-42B3-B17A-774B84F26079}" sibTransId="{86048FD2-3E68-4EB5-B59B-0378797365B6}"/>
    <dgm:cxn modelId="{1E2DF967-6B11-4E4C-A77B-BE28FE8A7B2E}" type="presOf" srcId="{26D70DBD-6D54-4D8C-AC83-3162A467AE02}" destId="{D86091FC-E25F-40E6-A6AB-045E4C192958}" srcOrd="0" destOrd="1" presId="urn:microsoft.com/office/officeart/2005/8/layout/vList5"/>
    <dgm:cxn modelId="{6956874F-9A55-4213-BD9E-4FD9524C995E}" type="presOf" srcId="{FD0BFB7A-2435-4AB3-90FB-C9012F620A01}" destId="{D86091FC-E25F-40E6-A6AB-045E4C192958}" srcOrd="0" destOrd="4" presId="urn:microsoft.com/office/officeart/2005/8/layout/vList5"/>
    <dgm:cxn modelId="{FFD5EB63-5C7E-4892-8C1E-A3A4D84DEBCF}" type="presParOf" srcId="{9C188783-431F-468A-A9D4-9B3E756C4751}" destId="{38D2B765-595B-4264-BEB3-5B62274E4440}" srcOrd="0" destOrd="0" presId="urn:microsoft.com/office/officeart/2005/8/layout/vList5"/>
    <dgm:cxn modelId="{E3A4DAD3-7540-41FA-9944-2A05D228391E}" type="presParOf" srcId="{38D2B765-595B-4264-BEB3-5B62274E4440}" destId="{427DD269-705E-4EBB-A8C7-DFC0A8130D38}" srcOrd="0" destOrd="0" presId="urn:microsoft.com/office/officeart/2005/8/layout/vList5"/>
    <dgm:cxn modelId="{F9295D35-EF38-4C68-A523-BFF5EE2BCD6B}" type="presParOf" srcId="{38D2B765-595B-4264-BEB3-5B62274E4440}" destId="{D86091FC-E25F-40E6-A6AB-045E4C192958}"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73CE08-50C8-44AD-A60E-A4C0FF63055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AFE21BC-AD21-4045-952E-68C3DE43ACB8}">
      <dgm:prSet custT="1"/>
      <dgm:spPr>
        <a:solidFill>
          <a:srgbClr val="0070C0"/>
        </a:solidFill>
      </dgm:spPr>
      <dgm:t>
        <a:bodyPr/>
        <a:lstStyle/>
        <a:p>
          <a:pPr rtl="0"/>
          <a:r>
            <a:rPr lang="en-US" sz="3200" b="1" dirty="0" smtClean="0"/>
            <a:t>FSRP will cost share with LMAs to:</a:t>
          </a:r>
          <a:endParaRPr lang="en-US" sz="3200" dirty="0"/>
        </a:p>
      </dgm:t>
    </dgm:pt>
    <dgm:pt modelId="{223FEFC0-3759-4034-879A-D1F5DBF5ECE0}" type="parTrans" cxnId="{F79D0567-4262-4F09-ADF3-3436C61F12BB}">
      <dgm:prSet/>
      <dgm:spPr/>
      <dgm:t>
        <a:bodyPr/>
        <a:lstStyle/>
        <a:p>
          <a:endParaRPr lang="en-US"/>
        </a:p>
      </dgm:t>
    </dgm:pt>
    <dgm:pt modelId="{7A769DAE-8B7A-44A8-B0D0-F1C3BF61A5FC}" type="sibTrans" cxnId="{F79D0567-4262-4F09-ADF3-3436C61F12BB}">
      <dgm:prSet/>
      <dgm:spPr/>
      <dgm:t>
        <a:bodyPr/>
        <a:lstStyle/>
        <a:p>
          <a:endParaRPr lang="en-US"/>
        </a:p>
      </dgm:t>
    </dgm:pt>
    <dgm:pt modelId="{32A1BFBE-5590-45F6-9E7A-093BBE46B18B}">
      <dgm:prSet custT="1"/>
      <dgm:spPr>
        <a:solidFill>
          <a:schemeClr val="accent3">
            <a:lumMod val="90000"/>
          </a:schemeClr>
        </a:solidFill>
        <a:scene3d>
          <a:camera prst="orthographicFront"/>
          <a:lightRig rig="threePt" dir="t"/>
        </a:scene3d>
        <a:sp3d>
          <a:bevelT/>
        </a:sp3d>
      </dgm:spPr>
      <dgm:t>
        <a:bodyPr/>
        <a:lstStyle/>
        <a:p>
          <a:pPr rtl="0"/>
          <a:r>
            <a:rPr lang="en-US" sz="2000" dirty="0" smtClean="0"/>
            <a:t>Conduct proactive repair of minor levee problems</a:t>
          </a:r>
          <a:endParaRPr lang="en-US" sz="2000" dirty="0"/>
        </a:p>
      </dgm:t>
    </dgm:pt>
    <dgm:pt modelId="{24B81FDC-F44B-44CC-B675-E7AAABBDC2E2}" type="sibTrans" cxnId="{892BD4B8-B738-4BE7-8C33-6D0A2E6FB992}">
      <dgm:prSet/>
      <dgm:spPr/>
      <dgm:t>
        <a:bodyPr/>
        <a:lstStyle/>
        <a:p>
          <a:endParaRPr lang="en-US"/>
        </a:p>
      </dgm:t>
    </dgm:pt>
    <dgm:pt modelId="{D107A329-B1BE-4A9C-BCD8-4561FF13F8DA}" type="parTrans" cxnId="{892BD4B8-B738-4BE7-8C33-6D0A2E6FB992}">
      <dgm:prSet/>
      <dgm:spPr/>
      <dgm:t>
        <a:bodyPr/>
        <a:lstStyle/>
        <a:p>
          <a:endParaRPr lang="en-US"/>
        </a:p>
      </dgm:t>
    </dgm:pt>
    <dgm:pt modelId="{8DE0DDB0-0DE7-4B2B-9D86-2BF99ADE54DB}">
      <dgm:prSet custT="1"/>
      <dgm:spPr>
        <a:solidFill>
          <a:schemeClr val="accent3">
            <a:lumMod val="90000"/>
          </a:schemeClr>
        </a:solidFill>
        <a:scene3d>
          <a:camera prst="orthographicFront"/>
          <a:lightRig rig="threePt" dir="t"/>
        </a:scene3d>
        <a:sp3d>
          <a:bevelT/>
        </a:sp3d>
      </dgm:spPr>
      <dgm:t>
        <a:bodyPr/>
        <a:lstStyle/>
        <a:p>
          <a:pPr rtl="0"/>
          <a:r>
            <a:rPr lang="en-US" sz="2000" dirty="0" smtClean="0"/>
            <a:t>Repair deteriorated levee patrol roads</a:t>
          </a:r>
          <a:endParaRPr lang="en-US" sz="2000" dirty="0"/>
        </a:p>
      </dgm:t>
    </dgm:pt>
    <dgm:pt modelId="{4F9AB1AB-454D-444C-BB76-C961CF78ABAC}" type="sibTrans" cxnId="{1D679485-8EB5-4C61-8076-65BAB6757127}">
      <dgm:prSet/>
      <dgm:spPr/>
      <dgm:t>
        <a:bodyPr/>
        <a:lstStyle/>
        <a:p>
          <a:endParaRPr lang="en-US"/>
        </a:p>
      </dgm:t>
    </dgm:pt>
    <dgm:pt modelId="{C6FFEE50-B20D-4ED3-8650-E08EA29752EA}" type="parTrans" cxnId="{1D679485-8EB5-4C61-8076-65BAB6757127}">
      <dgm:prSet/>
      <dgm:spPr/>
      <dgm:t>
        <a:bodyPr/>
        <a:lstStyle/>
        <a:p>
          <a:endParaRPr lang="en-US"/>
        </a:p>
      </dgm:t>
    </dgm:pt>
    <dgm:pt modelId="{BF155EFA-3DBD-48FA-B631-FB3B57CCCE63}">
      <dgm:prSet custT="1"/>
      <dgm:spPr>
        <a:solidFill>
          <a:schemeClr val="accent3">
            <a:lumMod val="90000"/>
          </a:schemeClr>
        </a:solidFill>
        <a:scene3d>
          <a:camera prst="orthographicFront"/>
          <a:lightRig rig="threePt" dir="t"/>
        </a:scene3d>
        <a:sp3d>
          <a:bevelT/>
        </a:sp3d>
      </dgm:spPr>
      <dgm:t>
        <a:bodyPr/>
        <a:lstStyle/>
        <a:p>
          <a:pPr rtl="0"/>
          <a:r>
            <a:rPr lang="en-US" sz="2000" dirty="0" smtClean="0"/>
            <a:t>Repair documented critical problems </a:t>
          </a:r>
          <a:endParaRPr lang="en-US" sz="2000" dirty="0"/>
        </a:p>
      </dgm:t>
    </dgm:pt>
    <dgm:pt modelId="{FBEEFBE7-5E90-48B4-B3D4-906157A0F798}" type="sibTrans" cxnId="{6412AA15-3F9C-48F2-83F9-1186747D8795}">
      <dgm:prSet/>
      <dgm:spPr/>
      <dgm:t>
        <a:bodyPr/>
        <a:lstStyle/>
        <a:p>
          <a:endParaRPr lang="en-US"/>
        </a:p>
      </dgm:t>
    </dgm:pt>
    <dgm:pt modelId="{A63D0BF4-E4E3-4400-BE6E-2988C9690D12}" type="parTrans" cxnId="{6412AA15-3F9C-48F2-83F9-1186747D8795}">
      <dgm:prSet/>
      <dgm:spPr/>
      <dgm:t>
        <a:bodyPr/>
        <a:lstStyle/>
        <a:p>
          <a:endParaRPr lang="en-US"/>
        </a:p>
      </dgm:t>
    </dgm:pt>
    <dgm:pt modelId="{9C188783-431F-468A-A9D4-9B3E756C4751}" type="pres">
      <dgm:prSet presAssocID="{6A73CE08-50C8-44AD-A60E-A4C0FF63055F}" presName="Name0" presStyleCnt="0">
        <dgm:presLayoutVars>
          <dgm:dir/>
          <dgm:animLvl val="lvl"/>
          <dgm:resizeHandles val="exact"/>
        </dgm:presLayoutVars>
      </dgm:prSet>
      <dgm:spPr/>
      <dgm:t>
        <a:bodyPr/>
        <a:lstStyle/>
        <a:p>
          <a:endParaRPr lang="en-US"/>
        </a:p>
      </dgm:t>
    </dgm:pt>
    <dgm:pt modelId="{38D2B765-595B-4264-BEB3-5B62274E4440}" type="pres">
      <dgm:prSet presAssocID="{EAFE21BC-AD21-4045-952E-68C3DE43ACB8}" presName="linNode" presStyleCnt="0"/>
      <dgm:spPr/>
    </dgm:pt>
    <dgm:pt modelId="{427DD269-705E-4EBB-A8C7-DFC0A8130D38}" type="pres">
      <dgm:prSet presAssocID="{EAFE21BC-AD21-4045-952E-68C3DE43ACB8}" presName="parentText" presStyleLbl="node1" presStyleIdx="0" presStyleCnt="1" custScaleX="94531" custScaleY="96398" custLinFactNeighborX="1085" custLinFactNeighborY="-30278">
        <dgm:presLayoutVars>
          <dgm:chMax val="1"/>
          <dgm:bulletEnabled val="1"/>
        </dgm:presLayoutVars>
      </dgm:prSet>
      <dgm:spPr/>
      <dgm:t>
        <a:bodyPr/>
        <a:lstStyle/>
        <a:p>
          <a:endParaRPr lang="en-US"/>
        </a:p>
      </dgm:t>
    </dgm:pt>
    <dgm:pt modelId="{D86091FC-E25F-40E6-A6AB-045E4C192958}" type="pres">
      <dgm:prSet presAssocID="{EAFE21BC-AD21-4045-952E-68C3DE43ACB8}" presName="descendantText" presStyleLbl="alignAccFollowNode1" presStyleIdx="0" presStyleCnt="1" custScaleX="109331" custScaleY="91732" custLinFactNeighborX="1974" custLinFactNeighborY="-5227">
        <dgm:presLayoutVars>
          <dgm:bulletEnabled val="1"/>
        </dgm:presLayoutVars>
      </dgm:prSet>
      <dgm:spPr/>
      <dgm:t>
        <a:bodyPr/>
        <a:lstStyle/>
        <a:p>
          <a:endParaRPr lang="en-US"/>
        </a:p>
      </dgm:t>
    </dgm:pt>
  </dgm:ptLst>
  <dgm:cxnLst>
    <dgm:cxn modelId="{606384D8-4816-4AD2-8999-B616F82CF703}" type="presOf" srcId="{6A73CE08-50C8-44AD-A60E-A4C0FF63055F}" destId="{9C188783-431F-468A-A9D4-9B3E756C4751}" srcOrd="0" destOrd="0" presId="urn:microsoft.com/office/officeart/2005/8/layout/vList5"/>
    <dgm:cxn modelId="{A03796BE-35D7-453A-B689-8A0B1EA6DAE5}" type="presOf" srcId="{8DE0DDB0-0DE7-4B2B-9D86-2BF99ADE54DB}" destId="{D86091FC-E25F-40E6-A6AB-045E4C192958}" srcOrd="0" destOrd="1" presId="urn:microsoft.com/office/officeart/2005/8/layout/vList5"/>
    <dgm:cxn modelId="{892BD4B8-B738-4BE7-8C33-6D0A2E6FB992}" srcId="{EAFE21BC-AD21-4045-952E-68C3DE43ACB8}" destId="{32A1BFBE-5590-45F6-9E7A-093BBE46B18B}" srcOrd="2" destOrd="0" parTransId="{D107A329-B1BE-4A9C-BCD8-4561FF13F8DA}" sibTransId="{24B81FDC-F44B-44CC-B675-E7AAABBDC2E2}"/>
    <dgm:cxn modelId="{943F0889-9296-4884-8056-BE4D77CD4F06}" type="presOf" srcId="{BF155EFA-3DBD-48FA-B631-FB3B57CCCE63}" destId="{D86091FC-E25F-40E6-A6AB-045E4C192958}" srcOrd="0" destOrd="0" presId="urn:microsoft.com/office/officeart/2005/8/layout/vList5"/>
    <dgm:cxn modelId="{1D679485-8EB5-4C61-8076-65BAB6757127}" srcId="{EAFE21BC-AD21-4045-952E-68C3DE43ACB8}" destId="{8DE0DDB0-0DE7-4B2B-9D86-2BF99ADE54DB}" srcOrd="1" destOrd="0" parTransId="{C6FFEE50-B20D-4ED3-8650-E08EA29752EA}" sibTransId="{4F9AB1AB-454D-444C-BB76-C961CF78ABAC}"/>
    <dgm:cxn modelId="{F79D0567-4262-4F09-ADF3-3436C61F12BB}" srcId="{6A73CE08-50C8-44AD-A60E-A4C0FF63055F}" destId="{EAFE21BC-AD21-4045-952E-68C3DE43ACB8}" srcOrd="0" destOrd="0" parTransId="{223FEFC0-3759-4034-879A-D1F5DBF5ECE0}" sibTransId="{7A769DAE-8B7A-44A8-B0D0-F1C3BF61A5FC}"/>
    <dgm:cxn modelId="{6412AA15-3F9C-48F2-83F9-1186747D8795}" srcId="{EAFE21BC-AD21-4045-952E-68C3DE43ACB8}" destId="{BF155EFA-3DBD-48FA-B631-FB3B57CCCE63}" srcOrd="0" destOrd="0" parTransId="{A63D0BF4-E4E3-4400-BE6E-2988C9690D12}" sibTransId="{FBEEFBE7-5E90-48B4-B3D4-906157A0F798}"/>
    <dgm:cxn modelId="{2CC5D1C9-4788-402C-979B-3DDB924F7A41}" type="presOf" srcId="{32A1BFBE-5590-45F6-9E7A-093BBE46B18B}" destId="{D86091FC-E25F-40E6-A6AB-045E4C192958}" srcOrd="0" destOrd="2" presId="urn:microsoft.com/office/officeart/2005/8/layout/vList5"/>
    <dgm:cxn modelId="{56FF4675-8EB4-4E8D-B716-FBF809275E07}" type="presOf" srcId="{EAFE21BC-AD21-4045-952E-68C3DE43ACB8}" destId="{427DD269-705E-4EBB-A8C7-DFC0A8130D38}" srcOrd="0" destOrd="0" presId="urn:microsoft.com/office/officeart/2005/8/layout/vList5"/>
    <dgm:cxn modelId="{1E0D7D36-3989-4EF0-8351-534FD5CD9D41}" type="presParOf" srcId="{9C188783-431F-468A-A9D4-9B3E756C4751}" destId="{38D2B765-595B-4264-BEB3-5B62274E4440}" srcOrd="0" destOrd="0" presId="urn:microsoft.com/office/officeart/2005/8/layout/vList5"/>
    <dgm:cxn modelId="{57D18068-EFF3-4C77-B00D-91037513D6C6}" type="presParOf" srcId="{38D2B765-595B-4264-BEB3-5B62274E4440}" destId="{427DD269-705E-4EBB-A8C7-DFC0A8130D38}" srcOrd="0" destOrd="0" presId="urn:microsoft.com/office/officeart/2005/8/layout/vList5"/>
    <dgm:cxn modelId="{023BF28B-BCEE-42A0-A5F4-2D6A9CC5851F}" type="presParOf" srcId="{38D2B765-595B-4264-BEB3-5B62274E4440}" destId="{D86091FC-E25F-40E6-A6AB-045E4C192958}"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73CE08-50C8-44AD-A60E-A4C0FF63055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AFE21BC-AD21-4045-952E-68C3DE43ACB8}">
      <dgm:prSet custT="1"/>
      <dgm:spPr>
        <a:solidFill>
          <a:srgbClr val="0070C0"/>
        </a:solidFill>
      </dgm:spPr>
      <dgm:t>
        <a:bodyPr/>
        <a:lstStyle/>
        <a:p>
          <a:pPr rtl="0"/>
          <a:r>
            <a:rPr lang="en-US" sz="3200" b="1" dirty="0" smtClean="0"/>
            <a:t>with a goal of:</a:t>
          </a:r>
          <a:endParaRPr lang="en-US" sz="3200" b="1" dirty="0"/>
        </a:p>
      </dgm:t>
    </dgm:pt>
    <dgm:pt modelId="{223FEFC0-3759-4034-879A-D1F5DBF5ECE0}" type="parTrans" cxnId="{F79D0567-4262-4F09-ADF3-3436C61F12BB}">
      <dgm:prSet/>
      <dgm:spPr/>
      <dgm:t>
        <a:bodyPr/>
        <a:lstStyle/>
        <a:p>
          <a:endParaRPr lang="en-US"/>
        </a:p>
      </dgm:t>
    </dgm:pt>
    <dgm:pt modelId="{7A769DAE-8B7A-44A8-B0D0-F1C3BF61A5FC}" type="sibTrans" cxnId="{F79D0567-4262-4F09-ADF3-3436C61F12BB}">
      <dgm:prSet/>
      <dgm:spPr/>
      <dgm:t>
        <a:bodyPr/>
        <a:lstStyle/>
        <a:p>
          <a:endParaRPr lang="en-US"/>
        </a:p>
      </dgm:t>
    </dgm:pt>
    <dgm:pt modelId="{BF155EFA-3DBD-48FA-B631-FB3B57CCCE63}">
      <dgm:prSet custT="1"/>
      <dgm:spPr>
        <a:solidFill>
          <a:schemeClr val="accent3">
            <a:lumMod val="90000"/>
          </a:schemeClr>
        </a:solidFill>
        <a:scene3d>
          <a:camera prst="orthographicFront"/>
          <a:lightRig rig="threePt" dir="t"/>
        </a:scene3d>
        <a:sp3d>
          <a:bevelT/>
        </a:sp3d>
      </dgm:spPr>
      <dgm:t>
        <a:bodyPr/>
        <a:lstStyle/>
        <a:p>
          <a:pPr rtl="0"/>
          <a:r>
            <a:rPr lang="en-US" sz="2000" dirty="0" smtClean="0"/>
            <a:t>Strong coordination with LMAs to promote LMA leadership of projects</a:t>
          </a:r>
          <a:endParaRPr lang="en-US" sz="2000" dirty="0"/>
        </a:p>
      </dgm:t>
    </dgm:pt>
    <dgm:pt modelId="{FBEEFBE7-5E90-48B4-B3D4-906157A0F798}" type="sibTrans" cxnId="{6412AA15-3F9C-48F2-83F9-1186747D8795}">
      <dgm:prSet/>
      <dgm:spPr/>
      <dgm:t>
        <a:bodyPr/>
        <a:lstStyle/>
        <a:p>
          <a:endParaRPr lang="en-US"/>
        </a:p>
      </dgm:t>
    </dgm:pt>
    <dgm:pt modelId="{A63D0BF4-E4E3-4400-BE6E-2988C9690D12}" type="parTrans" cxnId="{6412AA15-3F9C-48F2-83F9-1186747D8795}">
      <dgm:prSet/>
      <dgm:spPr/>
      <dgm:t>
        <a:bodyPr/>
        <a:lstStyle/>
        <a:p>
          <a:endParaRPr lang="en-US"/>
        </a:p>
      </dgm:t>
    </dgm:pt>
    <dgm:pt modelId="{CC30DBFE-0000-43E1-BC24-EA02CB8D4A68}">
      <dgm:prSet custT="1"/>
      <dgm:spPr>
        <a:solidFill>
          <a:schemeClr val="accent3">
            <a:lumMod val="90000"/>
          </a:schemeClr>
        </a:solidFill>
        <a:scene3d>
          <a:camera prst="orthographicFront"/>
          <a:lightRig rig="threePt" dir="t"/>
        </a:scene3d>
        <a:sp3d>
          <a:bevelT/>
        </a:sp3d>
      </dgm:spPr>
      <dgm:t>
        <a:bodyPr/>
        <a:lstStyle/>
        <a:p>
          <a:pPr rtl="0"/>
          <a:r>
            <a:rPr lang="en-US" sz="2000" dirty="0" smtClean="0"/>
            <a:t>Providing effective technical support to ensure LMA’s project success</a:t>
          </a:r>
          <a:endParaRPr lang="en-US" sz="2000" dirty="0"/>
        </a:p>
      </dgm:t>
    </dgm:pt>
    <dgm:pt modelId="{906CD560-F67C-4F2C-B171-82C60E885DD5}" type="parTrans" cxnId="{7D84A003-2A18-45F8-BEC4-39B5BD8C0B64}">
      <dgm:prSet/>
      <dgm:spPr/>
      <dgm:t>
        <a:bodyPr/>
        <a:lstStyle/>
        <a:p>
          <a:endParaRPr lang="en-US"/>
        </a:p>
      </dgm:t>
    </dgm:pt>
    <dgm:pt modelId="{D6A1204F-E4D9-4E7E-8CCB-E059718920A3}" type="sibTrans" cxnId="{7D84A003-2A18-45F8-BEC4-39B5BD8C0B64}">
      <dgm:prSet/>
      <dgm:spPr/>
      <dgm:t>
        <a:bodyPr/>
        <a:lstStyle/>
        <a:p>
          <a:endParaRPr lang="en-US"/>
        </a:p>
      </dgm:t>
    </dgm:pt>
    <dgm:pt modelId="{4ED831DB-035C-4FCD-9695-F33FE251821E}">
      <dgm:prSet custT="1"/>
      <dgm:spPr>
        <a:solidFill>
          <a:schemeClr val="accent3">
            <a:lumMod val="90000"/>
          </a:schemeClr>
        </a:solidFill>
        <a:scene3d>
          <a:camera prst="orthographicFront"/>
          <a:lightRig rig="threePt" dir="t"/>
        </a:scene3d>
        <a:sp3d>
          <a:bevelT/>
        </a:sp3d>
      </dgm:spPr>
      <dgm:t>
        <a:bodyPr/>
        <a:lstStyle/>
        <a:p>
          <a:pPr rtl="0"/>
          <a:r>
            <a:rPr lang="en-US" sz="2000" dirty="0" smtClean="0"/>
            <a:t>Minimizing DWR resource demands  </a:t>
          </a:r>
          <a:endParaRPr lang="en-US" sz="2000" dirty="0"/>
        </a:p>
      </dgm:t>
    </dgm:pt>
    <dgm:pt modelId="{9D6B6719-21C1-4898-A523-9F2B822F6B94}" type="parTrans" cxnId="{E952ABDC-BB8C-4C98-9D95-F4CCD12A9367}">
      <dgm:prSet/>
      <dgm:spPr/>
      <dgm:t>
        <a:bodyPr/>
        <a:lstStyle/>
        <a:p>
          <a:endParaRPr lang="en-US"/>
        </a:p>
      </dgm:t>
    </dgm:pt>
    <dgm:pt modelId="{32D3C267-511D-4A3C-9245-B4E04ED5999E}" type="sibTrans" cxnId="{E952ABDC-BB8C-4C98-9D95-F4CCD12A9367}">
      <dgm:prSet/>
      <dgm:spPr/>
      <dgm:t>
        <a:bodyPr/>
        <a:lstStyle/>
        <a:p>
          <a:endParaRPr lang="en-US"/>
        </a:p>
      </dgm:t>
    </dgm:pt>
    <dgm:pt modelId="{9C188783-431F-468A-A9D4-9B3E756C4751}" type="pres">
      <dgm:prSet presAssocID="{6A73CE08-50C8-44AD-A60E-A4C0FF63055F}" presName="Name0" presStyleCnt="0">
        <dgm:presLayoutVars>
          <dgm:dir/>
          <dgm:animLvl val="lvl"/>
          <dgm:resizeHandles val="exact"/>
        </dgm:presLayoutVars>
      </dgm:prSet>
      <dgm:spPr/>
      <dgm:t>
        <a:bodyPr/>
        <a:lstStyle/>
        <a:p>
          <a:endParaRPr lang="en-US"/>
        </a:p>
      </dgm:t>
    </dgm:pt>
    <dgm:pt modelId="{38D2B765-595B-4264-BEB3-5B62274E4440}" type="pres">
      <dgm:prSet presAssocID="{EAFE21BC-AD21-4045-952E-68C3DE43ACB8}" presName="linNode" presStyleCnt="0"/>
      <dgm:spPr/>
    </dgm:pt>
    <dgm:pt modelId="{427DD269-705E-4EBB-A8C7-DFC0A8130D38}" type="pres">
      <dgm:prSet presAssocID="{EAFE21BC-AD21-4045-952E-68C3DE43ACB8}" presName="parentText" presStyleLbl="node1" presStyleIdx="0" presStyleCnt="1" custScaleX="92816" custScaleY="96398" custLinFactNeighborX="1085" custLinFactNeighborY="-30278">
        <dgm:presLayoutVars>
          <dgm:chMax val="1"/>
          <dgm:bulletEnabled val="1"/>
        </dgm:presLayoutVars>
      </dgm:prSet>
      <dgm:spPr/>
      <dgm:t>
        <a:bodyPr/>
        <a:lstStyle/>
        <a:p>
          <a:endParaRPr lang="en-US"/>
        </a:p>
      </dgm:t>
    </dgm:pt>
    <dgm:pt modelId="{D86091FC-E25F-40E6-A6AB-045E4C192958}" type="pres">
      <dgm:prSet presAssocID="{EAFE21BC-AD21-4045-952E-68C3DE43ACB8}" presName="descendantText" presStyleLbl="alignAccFollowNode1" presStyleIdx="0" presStyleCnt="1" custScaleX="109331" custScaleY="91732" custLinFactNeighborX="1974" custLinFactNeighborY="-5227">
        <dgm:presLayoutVars>
          <dgm:bulletEnabled val="1"/>
        </dgm:presLayoutVars>
      </dgm:prSet>
      <dgm:spPr/>
      <dgm:t>
        <a:bodyPr/>
        <a:lstStyle/>
        <a:p>
          <a:endParaRPr lang="en-US"/>
        </a:p>
      </dgm:t>
    </dgm:pt>
  </dgm:ptLst>
  <dgm:cxnLst>
    <dgm:cxn modelId="{0C620397-DABE-42BB-8D8D-D783955F0FBD}" type="presOf" srcId="{4ED831DB-035C-4FCD-9695-F33FE251821E}" destId="{D86091FC-E25F-40E6-A6AB-045E4C192958}" srcOrd="0" destOrd="2" presId="urn:microsoft.com/office/officeart/2005/8/layout/vList5"/>
    <dgm:cxn modelId="{7D84A003-2A18-45F8-BEC4-39B5BD8C0B64}" srcId="{EAFE21BC-AD21-4045-952E-68C3DE43ACB8}" destId="{CC30DBFE-0000-43E1-BC24-EA02CB8D4A68}" srcOrd="1" destOrd="0" parTransId="{906CD560-F67C-4F2C-B171-82C60E885DD5}" sibTransId="{D6A1204F-E4D9-4E7E-8CCB-E059718920A3}"/>
    <dgm:cxn modelId="{E952ABDC-BB8C-4C98-9D95-F4CCD12A9367}" srcId="{EAFE21BC-AD21-4045-952E-68C3DE43ACB8}" destId="{4ED831DB-035C-4FCD-9695-F33FE251821E}" srcOrd="2" destOrd="0" parTransId="{9D6B6719-21C1-4898-A523-9F2B822F6B94}" sibTransId="{32D3C267-511D-4A3C-9245-B4E04ED5999E}"/>
    <dgm:cxn modelId="{DDFF5C1E-63E7-46D8-B04C-3C24D094FE7A}" type="presOf" srcId="{CC30DBFE-0000-43E1-BC24-EA02CB8D4A68}" destId="{D86091FC-E25F-40E6-A6AB-045E4C192958}" srcOrd="0" destOrd="1" presId="urn:microsoft.com/office/officeart/2005/8/layout/vList5"/>
    <dgm:cxn modelId="{F79D0567-4262-4F09-ADF3-3436C61F12BB}" srcId="{6A73CE08-50C8-44AD-A60E-A4C0FF63055F}" destId="{EAFE21BC-AD21-4045-952E-68C3DE43ACB8}" srcOrd="0" destOrd="0" parTransId="{223FEFC0-3759-4034-879A-D1F5DBF5ECE0}" sibTransId="{7A769DAE-8B7A-44A8-B0D0-F1C3BF61A5FC}"/>
    <dgm:cxn modelId="{6412AA15-3F9C-48F2-83F9-1186747D8795}" srcId="{EAFE21BC-AD21-4045-952E-68C3DE43ACB8}" destId="{BF155EFA-3DBD-48FA-B631-FB3B57CCCE63}" srcOrd="0" destOrd="0" parTransId="{A63D0BF4-E4E3-4400-BE6E-2988C9690D12}" sibTransId="{FBEEFBE7-5E90-48B4-B3D4-906157A0F798}"/>
    <dgm:cxn modelId="{043FF6D2-CC09-4799-958B-77EB1C10AD72}" type="presOf" srcId="{6A73CE08-50C8-44AD-A60E-A4C0FF63055F}" destId="{9C188783-431F-468A-A9D4-9B3E756C4751}" srcOrd="0" destOrd="0" presId="urn:microsoft.com/office/officeart/2005/8/layout/vList5"/>
    <dgm:cxn modelId="{9CFEBF03-5DA2-4CF2-9CD7-0CB0552C9E38}" type="presOf" srcId="{BF155EFA-3DBD-48FA-B631-FB3B57CCCE63}" destId="{D86091FC-E25F-40E6-A6AB-045E4C192958}" srcOrd="0" destOrd="0" presId="urn:microsoft.com/office/officeart/2005/8/layout/vList5"/>
    <dgm:cxn modelId="{D23BCAB2-03E9-49E7-915B-560A06CA81F6}" type="presOf" srcId="{EAFE21BC-AD21-4045-952E-68C3DE43ACB8}" destId="{427DD269-705E-4EBB-A8C7-DFC0A8130D38}" srcOrd="0" destOrd="0" presId="urn:microsoft.com/office/officeart/2005/8/layout/vList5"/>
    <dgm:cxn modelId="{4E67460A-127F-4DED-9FA1-06400AB60113}" type="presParOf" srcId="{9C188783-431F-468A-A9D4-9B3E756C4751}" destId="{38D2B765-595B-4264-BEB3-5B62274E4440}" srcOrd="0" destOrd="0" presId="urn:microsoft.com/office/officeart/2005/8/layout/vList5"/>
    <dgm:cxn modelId="{BEA7DEE0-FB8D-4BC4-A9E1-2362EDFD8653}" type="presParOf" srcId="{38D2B765-595B-4264-BEB3-5B62274E4440}" destId="{427DD269-705E-4EBB-A8C7-DFC0A8130D38}" srcOrd="0" destOrd="0" presId="urn:microsoft.com/office/officeart/2005/8/layout/vList5"/>
    <dgm:cxn modelId="{C9399A15-3ABA-4805-831E-C29210215946}" type="presParOf" srcId="{38D2B765-595B-4264-BEB3-5B62274E4440}" destId="{D86091FC-E25F-40E6-A6AB-045E4C192958}" srcOrd="1" destOrd="0" presId="urn:microsoft.com/office/officeart/2005/8/layout/vList5"/>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8316D3-0712-449B-AB24-BFCCFA90E9D6}">
      <dsp:nvSpPr>
        <dsp:cNvPr id="0" name=""/>
        <dsp:cNvSpPr/>
      </dsp:nvSpPr>
      <dsp:spPr>
        <a:xfrm>
          <a:off x="450376" y="388230"/>
          <a:ext cx="3208245" cy="396681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b="1" kern="1200" dirty="0" smtClean="0">
              <a:solidFill>
                <a:schemeClr val="bg1"/>
              </a:solidFill>
            </a:rPr>
            <a:t>FSRP Summary </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3200" b="1" kern="1200" baseline="0" dirty="0" smtClean="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baseline="0" dirty="0" smtClean="0">
              <a:solidFill>
                <a:schemeClr val="bg1"/>
              </a:solidFill>
            </a:rPr>
            <a:t>Prop. 1E funded, DWR-led project to provide funding and technical assistance to LMAs for critical repairs consistent with the CVFPP</a:t>
          </a:r>
          <a:endParaRPr lang="en-US" sz="2400" b="1" kern="1200" baseline="0" dirty="0" smtClean="0">
            <a:solidFill>
              <a:schemeClr val="bg1"/>
            </a:solidFill>
          </a:endParaRPr>
        </a:p>
      </dsp:txBody>
      <dsp:txXfrm>
        <a:off x="450376" y="388230"/>
        <a:ext cx="3208245" cy="3966816"/>
      </dsp:txXfrm>
    </dsp:sp>
    <dsp:sp modelId="{ACBC6EC2-7E9D-4FBF-BE95-827367F17C8E}">
      <dsp:nvSpPr>
        <dsp:cNvPr id="0" name=""/>
        <dsp:cNvSpPr/>
      </dsp:nvSpPr>
      <dsp:spPr>
        <a:xfrm>
          <a:off x="3754231" y="840163"/>
          <a:ext cx="709541" cy="3998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754231" y="840163"/>
        <a:ext cx="709541" cy="399860"/>
      </dsp:txXfrm>
    </dsp:sp>
    <dsp:sp modelId="{CCC548B3-C545-4449-8A79-8D404327CB23}">
      <dsp:nvSpPr>
        <dsp:cNvPr id="0" name=""/>
        <dsp:cNvSpPr/>
      </dsp:nvSpPr>
      <dsp:spPr>
        <a:xfrm>
          <a:off x="4487999" y="612413"/>
          <a:ext cx="2463316" cy="863748"/>
        </a:xfrm>
        <a:prstGeom prst="roundRect">
          <a:avLst>
            <a:gd name="adj" fmla="val 10000"/>
          </a:avLst>
        </a:prstGeom>
        <a:solidFill>
          <a:schemeClr val="accent5">
            <a:hueOff val="-3853661"/>
            <a:satOff val="16034"/>
            <a:lumOff val="-5294"/>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FSRP Progress to date</a:t>
          </a:r>
        </a:p>
      </dsp:txBody>
      <dsp:txXfrm>
        <a:off x="4487999" y="612413"/>
        <a:ext cx="2463316" cy="863748"/>
      </dsp:txXfrm>
    </dsp:sp>
    <dsp:sp modelId="{D2266A7E-4B98-4C1C-9A3F-17EC7187874F}">
      <dsp:nvSpPr>
        <dsp:cNvPr id="0" name=""/>
        <dsp:cNvSpPr/>
      </dsp:nvSpPr>
      <dsp:spPr>
        <a:xfrm rot="5444322">
          <a:off x="5544633" y="1519146"/>
          <a:ext cx="321605" cy="350168"/>
        </a:xfrm>
        <a:prstGeom prst="rightArrow">
          <a:avLst>
            <a:gd name="adj1" fmla="val 60000"/>
            <a:gd name="adj2" fmla="val 50000"/>
          </a:avLst>
        </a:prstGeom>
        <a:solidFill>
          <a:schemeClr val="accent5">
            <a:hueOff val="-5780492"/>
            <a:satOff val="24051"/>
            <a:lumOff val="-7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44322">
        <a:off x="5544633" y="1519146"/>
        <a:ext cx="321605" cy="350168"/>
      </dsp:txXfrm>
    </dsp:sp>
    <dsp:sp modelId="{8D9A1786-B95E-41B5-A5C8-C0E04FA931B5}">
      <dsp:nvSpPr>
        <dsp:cNvPr id="0" name=""/>
        <dsp:cNvSpPr/>
      </dsp:nvSpPr>
      <dsp:spPr>
        <a:xfrm>
          <a:off x="4449462" y="1869743"/>
          <a:ext cx="2512270" cy="850308"/>
        </a:xfrm>
        <a:prstGeom prst="roundRect">
          <a:avLst>
            <a:gd name="adj" fmla="val 10000"/>
          </a:avLst>
        </a:prstGeom>
        <a:solidFill>
          <a:srgbClr val="FFD347"/>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002060"/>
              </a:solidFill>
            </a:rPr>
            <a:t>Current FSRP Activities</a:t>
          </a:r>
        </a:p>
      </dsp:txBody>
      <dsp:txXfrm>
        <a:off x="4449462" y="1869743"/>
        <a:ext cx="2512270" cy="850308"/>
      </dsp:txXfrm>
    </dsp:sp>
    <dsp:sp modelId="{CE11D36D-F6F9-4C8A-87C8-DB20C2B486B4}">
      <dsp:nvSpPr>
        <dsp:cNvPr id="0" name=""/>
        <dsp:cNvSpPr/>
      </dsp:nvSpPr>
      <dsp:spPr>
        <a:xfrm rot="5400000" flipV="1">
          <a:off x="5516255" y="2804621"/>
          <a:ext cx="346547" cy="303176"/>
        </a:xfrm>
        <a:prstGeom prst="rightArrow">
          <a:avLst>
            <a:gd name="adj1" fmla="val 60000"/>
            <a:gd name="adj2" fmla="val 50000"/>
          </a:avLst>
        </a:prstGeom>
        <a:solidFill>
          <a:srgbClr val="FFC000">
            <a:alpha val="8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flipV="1">
        <a:off x="5516255" y="2804621"/>
        <a:ext cx="346547" cy="303176"/>
      </dsp:txXfrm>
    </dsp:sp>
    <dsp:sp modelId="{F976016B-089D-49B9-9499-695CEF5E600E}">
      <dsp:nvSpPr>
        <dsp:cNvPr id="0" name=""/>
        <dsp:cNvSpPr/>
      </dsp:nvSpPr>
      <dsp:spPr>
        <a:xfrm>
          <a:off x="4486231" y="3150690"/>
          <a:ext cx="2516445" cy="746378"/>
        </a:xfrm>
        <a:prstGeom prst="roundRect">
          <a:avLst>
            <a:gd name="adj" fmla="val 10000"/>
          </a:avLst>
        </a:prstGeom>
        <a:solidFill>
          <a:schemeClr val="accent5">
            <a:hueOff val="-11560984"/>
            <a:satOff val="48101"/>
            <a:lumOff val="-15882"/>
            <a:alpha val="83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b="1" kern="1200" baseline="0" dirty="0" smtClean="0">
              <a:solidFill>
                <a:schemeClr val="bg1"/>
              </a:solidFill>
            </a:rPr>
            <a:t>Next Steps</a:t>
          </a:r>
        </a:p>
      </dsp:txBody>
      <dsp:txXfrm>
        <a:off x="4486231" y="3150690"/>
        <a:ext cx="2516445" cy="7463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6091FC-E25F-40E6-A6AB-045E4C192958}">
      <dsp:nvSpPr>
        <dsp:cNvPr id="0" name=""/>
        <dsp:cNvSpPr/>
      </dsp:nvSpPr>
      <dsp:spPr>
        <a:xfrm rot="5400000">
          <a:off x="2250653" y="133510"/>
          <a:ext cx="4402548" cy="4387330"/>
        </a:xfrm>
        <a:prstGeom prst="round2SameRect">
          <a:avLst/>
        </a:prstGeom>
        <a:solidFill>
          <a:schemeClr val="accent3">
            <a:lumMod val="9000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Repair documented critical problems: </a:t>
          </a:r>
          <a:endParaRPr lang="en-US" sz="2000" kern="1200" dirty="0"/>
        </a:p>
        <a:p>
          <a:pPr marL="457200" lvl="2" indent="-228600" algn="l" defTabSz="889000" rtl="0">
            <a:lnSpc>
              <a:spcPct val="90000"/>
            </a:lnSpc>
            <a:spcBef>
              <a:spcPct val="0"/>
            </a:spcBef>
            <a:spcAft>
              <a:spcPct val="15000"/>
            </a:spcAft>
            <a:buChar char="••"/>
          </a:pPr>
          <a:r>
            <a:rPr lang="en-US" sz="2000" kern="1200" dirty="0" smtClean="0"/>
            <a:t>Erosion, boils, slumps, hydraulic control structures, and channels</a:t>
          </a:r>
          <a:endParaRPr lang="en-US" sz="20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kern="1200" dirty="0" smtClean="0"/>
            <a:t>Repair deteriorated levee patrol roads to ensure effective flood fighting capability</a:t>
          </a:r>
          <a:endParaRPr lang="en-US" sz="20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kern="1200" dirty="0" smtClean="0"/>
            <a:t>Conduct proactive repair of minor levee problems, such as erosion sites shorter than 50 feet</a:t>
          </a:r>
          <a:endParaRPr lang="en-US" sz="2000" kern="1200" dirty="0"/>
        </a:p>
      </dsp:txBody>
      <dsp:txXfrm rot="5400000">
        <a:off x="2250653" y="133510"/>
        <a:ext cx="4402548" cy="4387330"/>
      </dsp:txXfrm>
    </dsp:sp>
    <dsp:sp modelId="{427DD269-705E-4EBB-A8C7-DFC0A8130D38}">
      <dsp:nvSpPr>
        <dsp:cNvPr id="0" name=""/>
        <dsp:cNvSpPr/>
      </dsp:nvSpPr>
      <dsp:spPr>
        <a:xfrm>
          <a:off x="1012" y="2272"/>
          <a:ext cx="2257249" cy="464980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FSRP will cost share with LMAs to:</a:t>
          </a:r>
          <a:endParaRPr lang="en-US" sz="3200" kern="1200" dirty="0"/>
        </a:p>
      </dsp:txBody>
      <dsp:txXfrm>
        <a:off x="1012" y="2272"/>
        <a:ext cx="2257249" cy="464980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6091FC-E25F-40E6-A6AB-045E4C192958}">
      <dsp:nvSpPr>
        <dsp:cNvPr id="0" name=""/>
        <dsp:cNvSpPr/>
      </dsp:nvSpPr>
      <dsp:spPr>
        <a:xfrm rot="5400000">
          <a:off x="3566181" y="-1083561"/>
          <a:ext cx="1943513" cy="4596582"/>
        </a:xfrm>
        <a:prstGeom prst="round2SameRect">
          <a:avLst/>
        </a:prstGeom>
        <a:solidFill>
          <a:schemeClr val="accent3">
            <a:lumMod val="9000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Repair documented critical problems </a:t>
          </a:r>
          <a:endParaRPr lang="en-US" sz="2000" kern="1200" dirty="0"/>
        </a:p>
        <a:p>
          <a:pPr marL="228600" lvl="1" indent="-228600" algn="l" defTabSz="889000" rtl="0">
            <a:lnSpc>
              <a:spcPct val="90000"/>
            </a:lnSpc>
            <a:spcBef>
              <a:spcPct val="0"/>
            </a:spcBef>
            <a:spcAft>
              <a:spcPct val="15000"/>
            </a:spcAft>
            <a:buChar char="••"/>
          </a:pPr>
          <a:r>
            <a:rPr lang="en-US" sz="2000" kern="1200" dirty="0" smtClean="0"/>
            <a:t>Repair deteriorated levee patrol roads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Conduct proactive repair of minor levee problems</a:t>
          </a:r>
          <a:endParaRPr lang="en-US" sz="2000" kern="1200" dirty="0"/>
        </a:p>
      </dsp:txBody>
      <dsp:txXfrm rot="5400000">
        <a:off x="3566181" y="-1083561"/>
        <a:ext cx="1943513" cy="4596582"/>
      </dsp:txXfrm>
    </dsp:sp>
    <dsp:sp modelId="{427DD269-705E-4EBB-A8C7-DFC0A8130D38}">
      <dsp:nvSpPr>
        <dsp:cNvPr id="0" name=""/>
        <dsp:cNvSpPr/>
      </dsp:nvSpPr>
      <dsp:spPr>
        <a:xfrm>
          <a:off x="47654" y="0"/>
          <a:ext cx="2235571" cy="255296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FSRP will cost share with LMAs to:</a:t>
          </a:r>
          <a:endParaRPr lang="en-US" sz="3200" kern="1200" dirty="0"/>
        </a:p>
      </dsp:txBody>
      <dsp:txXfrm>
        <a:off x="47654" y="0"/>
        <a:ext cx="2235571" cy="25529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6091FC-E25F-40E6-A6AB-045E4C192958}">
      <dsp:nvSpPr>
        <dsp:cNvPr id="0" name=""/>
        <dsp:cNvSpPr/>
      </dsp:nvSpPr>
      <dsp:spPr>
        <a:xfrm rot="5400000">
          <a:off x="3654149" y="-1225057"/>
          <a:ext cx="1739548" cy="4624610"/>
        </a:xfrm>
        <a:prstGeom prst="round2SameRect">
          <a:avLst/>
        </a:prstGeom>
        <a:solidFill>
          <a:schemeClr val="accent3">
            <a:lumMod val="9000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Strong coordination with LMAs to promote LMA leadership of projects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Providing effective technical support to ensure LMA’s project success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Minimizing DWR resource demands  </a:t>
          </a:r>
          <a:endParaRPr lang="en-US" sz="2000" kern="1200" dirty="0"/>
        </a:p>
      </dsp:txBody>
      <dsp:txXfrm rot="5400000">
        <a:off x="3654149" y="-1225057"/>
        <a:ext cx="1739548" cy="4624610"/>
      </dsp:txXfrm>
    </dsp:sp>
    <dsp:sp modelId="{427DD269-705E-4EBB-A8C7-DFC0A8130D38}">
      <dsp:nvSpPr>
        <dsp:cNvPr id="0" name=""/>
        <dsp:cNvSpPr/>
      </dsp:nvSpPr>
      <dsp:spPr>
        <a:xfrm>
          <a:off x="47505" y="0"/>
          <a:ext cx="2208397" cy="228503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with a goal of:</a:t>
          </a:r>
          <a:endParaRPr lang="en-US" sz="3200" b="1" kern="1200" dirty="0"/>
        </a:p>
      </dsp:txBody>
      <dsp:txXfrm>
        <a:off x="47505" y="0"/>
        <a:ext cx="2208397" cy="22850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dt" sz="quarter" idx="1"/>
          </p:nvPr>
        </p:nvSpPr>
        <p:spPr bwMode="auto">
          <a:xfrm>
            <a:off x="3970947" y="11"/>
            <a:ext cx="3037839" cy="465139"/>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lvl1pPr algn="r" defTabSz="878774">
              <a:defRPr sz="1300"/>
            </a:lvl1pPr>
          </a:lstStyle>
          <a:p>
            <a:pPr>
              <a:defRPr/>
            </a:pPr>
            <a:r>
              <a:rPr lang="en-US" sz="1100" i="1" dirty="0">
                <a:solidFill>
                  <a:srgbClr val="3E6648"/>
                </a:solidFill>
                <a:latin typeface="+mn-lt"/>
              </a:rPr>
              <a:t>January 13, 2012</a:t>
            </a:r>
          </a:p>
        </p:txBody>
      </p:sp>
      <p:sp>
        <p:nvSpPr>
          <p:cNvPr id="68612" name="Rectangle 4"/>
          <p:cNvSpPr>
            <a:spLocks noGrp="1" noChangeArrowheads="1"/>
          </p:cNvSpPr>
          <p:nvPr>
            <p:ph type="ftr" sz="quarter" idx="2"/>
          </p:nvPr>
        </p:nvSpPr>
        <p:spPr bwMode="auto">
          <a:xfrm>
            <a:off x="12" y="8829690"/>
            <a:ext cx="3037839" cy="465139"/>
          </a:xfrm>
          <a:prstGeom prst="rect">
            <a:avLst/>
          </a:prstGeom>
          <a:noFill/>
          <a:ln w="9525">
            <a:noFill/>
            <a:miter lim="800000"/>
            <a:headEnd/>
            <a:tailEnd/>
          </a:ln>
        </p:spPr>
        <p:txBody>
          <a:bodyPr vert="horz" wrap="square" lIns="91430" tIns="45716" rIns="91430" bIns="45716" numCol="1" anchor="b" anchorCtr="0" compatLnSpc="1">
            <a:prstTxWarp prst="textNoShape">
              <a:avLst/>
            </a:prstTxWarp>
          </a:bodyPr>
          <a:lstStyle>
            <a:lvl1pPr defTabSz="878774">
              <a:defRPr sz="1300"/>
            </a:lvl1pPr>
          </a:lstStyle>
          <a:p>
            <a:pPr>
              <a:defRPr/>
            </a:pPr>
            <a:r>
              <a:rPr lang="en-US" sz="1100" i="1">
                <a:solidFill>
                  <a:srgbClr val="3E6648"/>
                </a:solidFill>
                <a:latin typeface="+mn-lt"/>
              </a:rPr>
              <a:t>‑ DRAFT ‑</a:t>
            </a:r>
            <a:endParaRPr lang="en-US" sz="1100" i="1" dirty="0">
              <a:solidFill>
                <a:srgbClr val="3E6648"/>
              </a:solidFill>
              <a:latin typeface="+mn-lt"/>
            </a:endParaRPr>
          </a:p>
        </p:txBody>
      </p:sp>
      <p:sp>
        <p:nvSpPr>
          <p:cNvPr id="68613" name="Rectangle 5"/>
          <p:cNvSpPr>
            <a:spLocks noGrp="1" noChangeArrowheads="1"/>
          </p:cNvSpPr>
          <p:nvPr>
            <p:ph type="sldNum" sz="quarter" idx="3"/>
          </p:nvPr>
        </p:nvSpPr>
        <p:spPr bwMode="auto">
          <a:xfrm>
            <a:off x="3970947" y="8829690"/>
            <a:ext cx="3037839" cy="465139"/>
          </a:xfrm>
          <a:prstGeom prst="rect">
            <a:avLst/>
          </a:prstGeom>
          <a:noFill/>
          <a:ln w="9525">
            <a:noFill/>
            <a:miter lim="800000"/>
            <a:headEnd/>
            <a:tailEnd/>
          </a:ln>
        </p:spPr>
        <p:txBody>
          <a:bodyPr vert="horz" wrap="square" lIns="91430" tIns="45716" rIns="91430" bIns="45716" numCol="1" anchor="b" anchorCtr="0" compatLnSpc="1">
            <a:prstTxWarp prst="textNoShape">
              <a:avLst/>
            </a:prstTxWarp>
          </a:bodyPr>
          <a:lstStyle>
            <a:lvl1pPr algn="r" defTabSz="878774">
              <a:defRPr sz="1300"/>
            </a:lvl1pPr>
          </a:lstStyle>
          <a:p>
            <a:pPr>
              <a:defRPr/>
            </a:pPr>
            <a:fld id="{59A3DCCF-F14A-4CC3-9C45-2B7E8A0E313A}" type="slidenum">
              <a:rPr lang="en-US" sz="1100" i="1">
                <a:solidFill>
                  <a:srgbClr val="3E6648"/>
                </a:solidFill>
                <a:latin typeface="+mn-lt"/>
              </a:rPr>
              <a:pPr>
                <a:defRPr/>
              </a:pPr>
              <a:t>‹#›</a:t>
            </a:fld>
            <a:endParaRPr lang="en-US" sz="1100" i="1" dirty="0">
              <a:solidFill>
                <a:srgbClr val="3E6648"/>
              </a:solidFill>
              <a:latin typeface="+mn-lt"/>
            </a:endParaRPr>
          </a:p>
        </p:txBody>
      </p:sp>
      <p:pic>
        <p:nvPicPr>
          <p:cNvPr id="6" name="Picture 5" descr="FloodSAFE logo cropped.bmp"/>
          <p:cNvPicPr/>
          <p:nvPr/>
        </p:nvPicPr>
        <p:blipFill>
          <a:blip r:embed="rId2" cstate="print">
            <a:extLst>
              <a:ext uri="{28A0092B-C50C-407E-A947-70E740481C1C}">
                <a14:useLocalDpi xmlns:a14="http://schemas.microsoft.com/office/drawing/2010/main" xmlns="" val="0"/>
              </a:ext>
            </a:extLst>
          </a:blip>
          <a:stretch>
            <a:fillRect/>
          </a:stretch>
        </p:blipFill>
        <p:spPr>
          <a:xfrm>
            <a:off x="117598" y="80718"/>
            <a:ext cx="1396606" cy="315899"/>
          </a:xfrm>
          <a:prstGeom prst="rect">
            <a:avLst/>
          </a:prstGeom>
          <a:noFill/>
          <a:ln w="9525">
            <a:noFill/>
            <a:miter lim="800000"/>
            <a:headEnd/>
            <a:tailEnd/>
          </a:ln>
        </p:spPr>
      </p:pic>
    </p:spTree>
    <p:extLst>
      <p:ext uri="{BB962C8B-B14F-4D97-AF65-F5344CB8AC3E}">
        <p14:creationId xmlns:p14="http://schemas.microsoft.com/office/powerpoint/2010/main" xmlns="" val="24712601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2" y="11"/>
            <a:ext cx="3037839" cy="465139"/>
          </a:xfrm>
          <a:prstGeom prst="rect">
            <a:avLst/>
          </a:prstGeom>
          <a:noFill/>
          <a:ln w="9525">
            <a:noFill/>
            <a:miter lim="800000"/>
            <a:headEnd/>
            <a:tailEnd/>
          </a:ln>
        </p:spPr>
        <p:txBody>
          <a:bodyPr vert="horz" wrap="square" lIns="88764" tIns="44382" rIns="88764" bIns="44382" numCol="1" anchor="t" anchorCtr="0" compatLnSpc="1">
            <a:prstTxWarp prst="textNoShape">
              <a:avLst/>
            </a:prstTxWarp>
          </a:bodyPr>
          <a:lstStyle>
            <a:lvl1pPr defTabSz="885164">
              <a:defRPr sz="1300"/>
            </a:lvl1pPr>
          </a:lstStyle>
          <a:p>
            <a:pPr>
              <a:defRPr/>
            </a:pPr>
            <a:endParaRPr lang="en-US" dirty="0"/>
          </a:p>
        </p:txBody>
      </p:sp>
      <p:sp>
        <p:nvSpPr>
          <p:cNvPr id="14339" name="Rectangle 3"/>
          <p:cNvSpPr>
            <a:spLocks noGrp="1" noChangeArrowheads="1"/>
          </p:cNvSpPr>
          <p:nvPr>
            <p:ph type="dt" idx="1"/>
          </p:nvPr>
        </p:nvSpPr>
        <p:spPr bwMode="auto">
          <a:xfrm>
            <a:off x="3970947" y="11"/>
            <a:ext cx="3037839" cy="465139"/>
          </a:xfrm>
          <a:prstGeom prst="rect">
            <a:avLst/>
          </a:prstGeom>
          <a:noFill/>
          <a:ln w="9525">
            <a:noFill/>
            <a:miter lim="800000"/>
            <a:headEnd/>
            <a:tailEnd/>
          </a:ln>
        </p:spPr>
        <p:txBody>
          <a:bodyPr vert="horz" wrap="square" lIns="88764" tIns="44382" rIns="88764" bIns="44382" numCol="1" anchor="t" anchorCtr="0" compatLnSpc="1">
            <a:prstTxWarp prst="textNoShape">
              <a:avLst/>
            </a:prstTxWarp>
          </a:bodyPr>
          <a:lstStyle>
            <a:lvl1pPr algn="r" defTabSz="885164">
              <a:defRPr sz="1300"/>
            </a:lvl1pPr>
          </a:lstStyle>
          <a:p>
            <a:pPr>
              <a:defRPr/>
            </a:pPr>
            <a:fld id="{6ADAC922-EDB8-47E6-BDD2-3D7D6C646E2C}" type="datetimeFigureOut">
              <a:rPr lang="en-US"/>
              <a:pPr>
                <a:defRPr/>
              </a:pPr>
              <a:t>10/22/2013</a:t>
            </a:fld>
            <a:endParaRPr lang="en-US" dirty="0"/>
          </a:p>
        </p:txBody>
      </p:sp>
      <p:sp>
        <p:nvSpPr>
          <p:cNvPr id="9220" name="Rectangle 4"/>
          <p:cNvSpPr>
            <a:spLocks noGrp="1" noRot="1" noChangeAspect="1" noChangeArrowheads="1" noTextEdit="1"/>
          </p:cNvSpPr>
          <p:nvPr>
            <p:ph type="sldImg" idx="2"/>
          </p:nvPr>
        </p:nvSpPr>
        <p:spPr bwMode="auto">
          <a:xfrm>
            <a:off x="1181100" y="693738"/>
            <a:ext cx="4649788"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040" y="4414845"/>
            <a:ext cx="5608320" cy="4184649"/>
          </a:xfrm>
          <a:prstGeom prst="rect">
            <a:avLst/>
          </a:prstGeom>
          <a:noFill/>
          <a:ln w="9525">
            <a:noFill/>
            <a:miter lim="800000"/>
            <a:headEnd/>
            <a:tailEnd/>
          </a:ln>
        </p:spPr>
        <p:txBody>
          <a:bodyPr vert="horz" wrap="square" lIns="88764" tIns="44382" rIns="88764" bIns="4438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12" y="8829690"/>
            <a:ext cx="3037839" cy="465139"/>
          </a:xfrm>
          <a:prstGeom prst="rect">
            <a:avLst/>
          </a:prstGeom>
          <a:noFill/>
          <a:ln w="9525">
            <a:noFill/>
            <a:miter lim="800000"/>
            <a:headEnd/>
            <a:tailEnd/>
          </a:ln>
        </p:spPr>
        <p:txBody>
          <a:bodyPr vert="horz" wrap="square" lIns="88764" tIns="44382" rIns="88764" bIns="44382" numCol="1" anchor="b" anchorCtr="0" compatLnSpc="1">
            <a:prstTxWarp prst="textNoShape">
              <a:avLst/>
            </a:prstTxWarp>
          </a:bodyPr>
          <a:lstStyle>
            <a:lvl1pPr defTabSz="885164">
              <a:defRPr sz="1300"/>
            </a:lvl1pPr>
          </a:lstStyle>
          <a:p>
            <a:pPr>
              <a:defRPr/>
            </a:pPr>
            <a:r>
              <a:rPr lang="en-US" smtClean="0"/>
              <a:t>‑ DRAFT ‑</a:t>
            </a:r>
            <a:endParaRPr lang="en-US" dirty="0"/>
          </a:p>
        </p:txBody>
      </p:sp>
      <p:sp>
        <p:nvSpPr>
          <p:cNvPr id="14343" name="Rectangle 7"/>
          <p:cNvSpPr>
            <a:spLocks noGrp="1" noChangeArrowheads="1"/>
          </p:cNvSpPr>
          <p:nvPr>
            <p:ph type="sldNum" sz="quarter" idx="5"/>
          </p:nvPr>
        </p:nvSpPr>
        <p:spPr bwMode="auto">
          <a:xfrm>
            <a:off x="3970947" y="8829690"/>
            <a:ext cx="3037839" cy="465139"/>
          </a:xfrm>
          <a:prstGeom prst="rect">
            <a:avLst/>
          </a:prstGeom>
          <a:noFill/>
          <a:ln w="9525">
            <a:noFill/>
            <a:miter lim="800000"/>
            <a:headEnd/>
            <a:tailEnd/>
          </a:ln>
        </p:spPr>
        <p:txBody>
          <a:bodyPr vert="horz" wrap="square" lIns="88764" tIns="44382" rIns="88764" bIns="44382" numCol="1" anchor="b" anchorCtr="0" compatLnSpc="1">
            <a:prstTxWarp prst="textNoShape">
              <a:avLst/>
            </a:prstTxWarp>
          </a:bodyPr>
          <a:lstStyle>
            <a:lvl1pPr algn="r" defTabSz="885164">
              <a:defRPr sz="1300"/>
            </a:lvl1pPr>
          </a:lstStyle>
          <a:p>
            <a:pPr>
              <a:defRPr/>
            </a:pPr>
            <a:fld id="{8DF36491-83CC-4D76-AE8E-C51FEE91ACE2}" type="slidenum">
              <a:rPr lang="en-US"/>
              <a:pPr>
                <a:defRPr/>
              </a:pPr>
              <a:t>‹#›</a:t>
            </a:fld>
            <a:endParaRPr lang="en-US" dirty="0"/>
          </a:p>
        </p:txBody>
      </p:sp>
    </p:spTree>
    <p:extLst>
      <p:ext uri="{BB962C8B-B14F-4D97-AF65-F5344CB8AC3E}">
        <p14:creationId xmlns:p14="http://schemas.microsoft.com/office/powerpoint/2010/main" xmlns="" val="374023441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fld id="{38B4F69B-658B-4EB0-8549-A279946B70E8}" type="datetime1">
              <a:rPr lang="en-US" smtClean="0"/>
              <a:pPr>
                <a:defRPr/>
              </a:pPr>
              <a:t>10/22/2013</a:t>
            </a:fld>
            <a:endParaRPr lang="en-US" dirty="0"/>
          </a:p>
        </p:txBody>
      </p:sp>
      <p:sp>
        <p:nvSpPr>
          <p:cNvPr id="6" name="Footer Placeholder 5"/>
          <p:cNvSpPr>
            <a:spLocks noGrp="1"/>
          </p:cNvSpPr>
          <p:nvPr>
            <p:ph type="ftr" sz="quarter" idx="12"/>
          </p:nvPr>
        </p:nvSpPr>
        <p:spPr/>
        <p:txBody>
          <a:bodyPr/>
          <a:lstStyle/>
          <a:p>
            <a:pPr>
              <a:defRPr/>
            </a:pPr>
            <a:r>
              <a:rPr lang="en-US" smtClean="0"/>
              <a:t>‑ DRAFT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dirty="0" smtClean="0"/>
              <a:t>Ran,</a:t>
            </a:r>
            <a:r>
              <a:rPr lang="en-US" baseline="0" dirty="0" smtClean="0"/>
              <a:t> This largely recreates the initial slide of goals and objectives, but also adds the LMA coordinate focus and goal of fostering LMA leadership of projects to reduce strain on DWR resources.  The intent of this slide is to have a final slide for Q&amp;A that recognizes that focus and goal as we </a:t>
            </a:r>
            <a:r>
              <a:rPr lang="en-US" baseline="0" smtClean="0"/>
              <a:t>discussed today.</a:t>
            </a:r>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fld id="{38B4F69B-658B-4EB0-8549-A279946B70E8}" type="datetime1">
              <a:rPr lang="en-US" smtClean="0"/>
              <a:pPr>
                <a:defRPr/>
              </a:pPr>
              <a:t>10/22/2013</a:t>
            </a:fld>
            <a:endParaRPr lang="en-US" dirty="0"/>
          </a:p>
        </p:txBody>
      </p:sp>
      <p:sp>
        <p:nvSpPr>
          <p:cNvPr id="6" name="Footer Placeholder 5"/>
          <p:cNvSpPr>
            <a:spLocks noGrp="1"/>
          </p:cNvSpPr>
          <p:nvPr>
            <p:ph type="ftr" sz="quarter" idx="12"/>
          </p:nvPr>
        </p:nvSpPr>
        <p:spPr/>
        <p:txBody>
          <a:bodyPr/>
          <a:lstStyle/>
          <a:p>
            <a:pPr>
              <a:defRPr/>
            </a:pPr>
            <a:r>
              <a:rPr lang="en-US" smtClean="0"/>
              <a:t>‑ DRAFT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Date Placeholder 3"/>
          <p:cNvSpPr>
            <a:spLocks noGrp="1"/>
          </p:cNvSpPr>
          <p:nvPr>
            <p:ph type="dt" idx="10"/>
          </p:nvPr>
        </p:nvSpPr>
        <p:spPr/>
        <p:txBody>
          <a:bodyPr/>
          <a:lstStyle/>
          <a:p>
            <a:pPr>
              <a:defRPr/>
            </a:pPr>
            <a:fld id="{CDEC3B74-92D4-4C63-B4F6-92FC572A2FEF}" type="datetime1">
              <a:rPr lang="en-US" smtClean="0"/>
              <a:pPr>
                <a:defRPr/>
              </a:pPr>
              <a:t>10/24/2013</a:t>
            </a:fld>
            <a:endParaRPr lang="en-US" dirty="0"/>
          </a:p>
        </p:txBody>
      </p:sp>
      <p:sp>
        <p:nvSpPr>
          <p:cNvPr id="5" name="Footer Placeholder 4"/>
          <p:cNvSpPr>
            <a:spLocks noGrp="1"/>
          </p:cNvSpPr>
          <p:nvPr>
            <p:ph type="ftr" sz="quarter" idx="11"/>
          </p:nvPr>
        </p:nvSpPr>
        <p:spPr/>
        <p:txBody>
          <a:bodyPr/>
          <a:lstStyle/>
          <a:p>
            <a:pPr>
              <a:defRPr/>
            </a:pPr>
            <a:r>
              <a:rPr lang="en-US" smtClean="0"/>
              <a:t>‑ DRAFT ‑</a:t>
            </a:r>
            <a:endParaRPr lang="en-US" dirty="0"/>
          </a:p>
        </p:txBody>
      </p:sp>
      <p:sp>
        <p:nvSpPr>
          <p:cNvPr id="6" name="Slide Number Placeholder 5"/>
          <p:cNvSpPr>
            <a:spLocks noGrp="1"/>
          </p:cNvSpPr>
          <p:nvPr>
            <p:ph type="sldNum" sz="quarter" idx="12"/>
          </p:nvPr>
        </p:nvSpPr>
        <p:spPr/>
        <p:txBody>
          <a:bodyPr/>
          <a:lstStyle/>
          <a:p>
            <a:pPr>
              <a:defRPr/>
            </a:pPr>
            <a:fld id="{8DF36491-83CC-4D76-AE8E-C51FEE91ACE2}"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2</a:t>
            </a:fld>
            <a:endParaRPr lang="en-US" dirty="0"/>
          </a:p>
        </p:txBody>
      </p:sp>
      <p:sp>
        <p:nvSpPr>
          <p:cNvPr id="5" name="Date Placeholder 4"/>
          <p:cNvSpPr>
            <a:spLocks noGrp="1"/>
          </p:cNvSpPr>
          <p:nvPr>
            <p:ph type="dt" idx="11"/>
          </p:nvPr>
        </p:nvSpPr>
        <p:spPr/>
        <p:txBody>
          <a:bodyPr/>
          <a:lstStyle/>
          <a:p>
            <a:pPr>
              <a:defRPr/>
            </a:pPr>
            <a:fld id="{8D357D89-D09A-48F7-85F4-6EBCDFB34F81}" type="datetime1">
              <a:rPr lang="en-US" smtClean="0"/>
              <a:pPr>
                <a:defRPr/>
              </a:pPr>
              <a:t>10/22/2013</a:t>
            </a:fld>
            <a:endParaRPr lang="en-US" dirty="0"/>
          </a:p>
        </p:txBody>
      </p:sp>
      <p:sp>
        <p:nvSpPr>
          <p:cNvPr id="6" name="Footer Placeholder 5"/>
          <p:cNvSpPr>
            <a:spLocks noGrp="1"/>
          </p:cNvSpPr>
          <p:nvPr>
            <p:ph type="ftr" sz="quarter" idx="12"/>
          </p:nvPr>
        </p:nvSpPr>
        <p:spPr/>
        <p:txBody>
          <a:bodyPr/>
          <a:lstStyle/>
          <a:p>
            <a:pPr>
              <a:defRPr/>
            </a:pPr>
            <a:r>
              <a:rPr lang="en-US" smtClean="0"/>
              <a:t>‑ DRAFT ‑</a:t>
            </a:r>
            <a:endParaRPr lang="en-US" dirty="0"/>
          </a:p>
        </p:txBody>
      </p:sp>
    </p:spTree>
    <p:extLst>
      <p:ext uri="{BB962C8B-B14F-4D97-AF65-F5344CB8AC3E}">
        <p14:creationId xmlns:p14="http://schemas.microsoft.com/office/powerpoint/2010/main" xmlns="" val="129039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0314" indent="-220314">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Date Placeholder 3"/>
          <p:cNvSpPr>
            <a:spLocks noGrp="1"/>
          </p:cNvSpPr>
          <p:nvPr>
            <p:ph type="dt" idx="10"/>
          </p:nvPr>
        </p:nvSpPr>
        <p:spPr/>
        <p:txBody>
          <a:bodyPr/>
          <a:lstStyle/>
          <a:p>
            <a:pPr>
              <a:defRPr/>
            </a:pPr>
            <a:fld id="{CDEC3B74-92D4-4C63-B4F6-92FC572A2FEF}" type="datetime1">
              <a:rPr lang="en-US" smtClean="0"/>
              <a:pPr>
                <a:defRPr/>
              </a:pPr>
              <a:t>10/22/2013</a:t>
            </a:fld>
            <a:endParaRPr lang="en-US" dirty="0"/>
          </a:p>
        </p:txBody>
      </p:sp>
      <p:sp>
        <p:nvSpPr>
          <p:cNvPr id="5" name="Footer Placeholder 4"/>
          <p:cNvSpPr>
            <a:spLocks noGrp="1"/>
          </p:cNvSpPr>
          <p:nvPr>
            <p:ph type="ftr" sz="quarter" idx="11"/>
          </p:nvPr>
        </p:nvSpPr>
        <p:spPr/>
        <p:txBody>
          <a:bodyPr/>
          <a:lstStyle/>
          <a:p>
            <a:pPr>
              <a:defRPr/>
            </a:pPr>
            <a:r>
              <a:rPr lang="en-US" smtClean="0"/>
              <a:t>‑ DRAFT ‑</a:t>
            </a:r>
            <a:endParaRPr lang="en-US" dirty="0"/>
          </a:p>
        </p:txBody>
      </p:sp>
      <p:sp>
        <p:nvSpPr>
          <p:cNvPr id="6" name="Slide Number Placeholder 5"/>
          <p:cNvSpPr>
            <a:spLocks noGrp="1"/>
          </p:cNvSpPr>
          <p:nvPr>
            <p:ph type="sldNum" sz="quarter" idx="12"/>
          </p:nvPr>
        </p:nvSpPr>
        <p:spPr/>
        <p:txBody>
          <a:bodyPr/>
          <a:lstStyle/>
          <a:p>
            <a:pPr>
              <a:defRPr/>
            </a:pPr>
            <a:fld id="{8DF36491-83CC-4D76-AE8E-C51FEE91ACE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Jackie, can you have map(s) prepared showing the locations of the 108 critical sites if Ran wants to use that graphic?</a:t>
            </a:r>
          </a:p>
          <a:p>
            <a:endParaRPr lang="en-US" baseline="0" dirty="0" smtClean="0"/>
          </a:p>
          <a:p>
            <a:r>
              <a:rPr lang="en-US" baseline="0" dirty="0" smtClean="0"/>
              <a:t>Please use on slide for Sac System and second for </a:t>
            </a:r>
          </a:p>
        </p:txBody>
      </p:sp>
      <p:sp>
        <p:nvSpPr>
          <p:cNvPr id="4" name="Date Placeholder 3"/>
          <p:cNvSpPr>
            <a:spLocks noGrp="1"/>
          </p:cNvSpPr>
          <p:nvPr>
            <p:ph type="dt" idx="10"/>
          </p:nvPr>
        </p:nvSpPr>
        <p:spPr/>
        <p:txBody>
          <a:bodyPr/>
          <a:lstStyle/>
          <a:p>
            <a:pPr>
              <a:defRPr/>
            </a:pPr>
            <a:fld id="{CDEC3B74-92D4-4C63-B4F6-92FC572A2FEF}" type="datetime1">
              <a:rPr lang="en-US" smtClean="0"/>
              <a:pPr>
                <a:defRPr/>
              </a:pPr>
              <a:t>10/22/2013</a:t>
            </a:fld>
            <a:endParaRPr lang="en-US" dirty="0"/>
          </a:p>
        </p:txBody>
      </p:sp>
      <p:sp>
        <p:nvSpPr>
          <p:cNvPr id="5" name="Footer Placeholder 4"/>
          <p:cNvSpPr>
            <a:spLocks noGrp="1"/>
          </p:cNvSpPr>
          <p:nvPr>
            <p:ph type="ftr" sz="quarter" idx="11"/>
          </p:nvPr>
        </p:nvSpPr>
        <p:spPr/>
        <p:txBody>
          <a:bodyPr/>
          <a:lstStyle/>
          <a:p>
            <a:pPr>
              <a:defRPr/>
            </a:pPr>
            <a:r>
              <a:rPr lang="en-US" smtClean="0"/>
              <a:t>‑ DRAFT ‑</a:t>
            </a:r>
            <a:endParaRPr lang="en-US" dirty="0"/>
          </a:p>
        </p:txBody>
      </p:sp>
      <p:sp>
        <p:nvSpPr>
          <p:cNvPr id="6" name="Slide Number Placeholder 5"/>
          <p:cNvSpPr>
            <a:spLocks noGrp="1"/>
          </p:cNvSpPr>
          <p:nvPr>
            <p:ph type="sldNum" sz="quarter" idx="12"/>
          </p:nvPr>
        </p:nvSpPr>
        <p:spPr/>
        <p:txBody>
          <a:bodyPr/>
          <a:lstStyle/>
          <a:p>
            <a:pPr>
              <a:defRPr/>
            </a:pPr>
            <a:fld id="{8DF36491-83CC-4D76-AE8E-C51FEE91ACE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Ran, This and the next slide have the same text but provide examples of graphical representations</a:t>
            </a:r>
            <a:r>
              <a:rPr lang="en-US" baseline="0" dirty="0" smtClean="0"/>
              <a:t> of the Critical Site data in the table you provided.  I wanted to give you some options on presenting repair types, remedies, critical site locations, and total costs by tier.  My intent would be for you to identify to us which data you would like presented and than consolidate it into a single slide.  Loren or Jackie can make these changes in my absence. </a:t>
            </a:r>
          </a:p>
        </p:txBody>
      </p:sp>
      <p:sp>
        <p:nvSpPr>
          <p:cNvPr id="4" name="Date Placeholder 3"/>
          <p:cNvSpPr>
            <a:spLocks noGrp="1"/>
          </p:cNvSpPr>
          <p:nvPr>
            <p:ph type="dt" idx="10"/>
          </p:nvPr>
        </p:nvSpPr>
        <p:spPr/>
        <p:txBody>
          <a:bodyPr/>
          <a:lstStyle/>
          <a:p>
            <a:pPr>
              <a:defRPr/>
            </a:pPr>
            <a:fld id="{CDEC3B74-92D4-4C63-B4F6-92FC572A2FEF}" type="datetime1">
              <a:rPr lang="en-US" smtClean="0"/>
              <a:pPr>
                <a:defRPr/>
              </a:pPr>
              <a:t>10/22/2013</a:t>
            </a:fld>
            <a:endParaRPr lang="en-US" dirty="0"/>
          </a:p>
        </p:txBody>
      </p:sp>
      <p:sp>
        <p:nvSpPr>
          <p:cNvPr id="5" name="Footer Placeholder 4"/>
          <p:cNvSpPr>
            <a:spLocks noGrp="1"/>
          </p:cNvSpPr>
          <p:nvPr>
            <p:ph type="ftr" sz="quarter" idx="11"/>
          </p:nvPr>
        </p:nvSpPr>
        <p:spPr/>
        <p:txBody>
          <a:bodyPr/>
          <a:lstStyle/>
          <a:p>
            <a:pPr>
              <a:defRPr/>
            </a:pPr>
            <a:r>
              <a:rPr lang="en-US" smtClean="0"/>
              <a:t>‑ DRAFT ‑</a:t>
            </a:r>
            <a:endParaRPr lang="en-US" dirty="0"/>
          </a:p>
        </p:txBody>
      </p:sp>
      <p:sp>
        <p:nvSpPr>
          <p:cNvPr id="6" name="Slide Number Placeholder 5"/>
          <p:cNvSpPr>
            <a:spLocks noGrp="1"/>
          </p:cNvSpPr>
          <p:nvPr>
            <p:ph type="sldNum" sz="quarter" idx="12"/>
          </p:nvPr>
        </p:nvSpPr>
        <p:spPr/>
        <p:txBody>
          <a:bodyPr/>
          <a:lstStyle/>
          <a:p>
            <a:pPr>
              <a:defRPr/>
            </a:pPr>
            <a:fld id="{8DF36491-83CC-4D76-AE8E-C51FEE91ACE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Date Placeholder 3"/>
          <p:cNvSpPr>
            <a:spLocks noGrp="1"/>
          </p:cNvSpPr>
          <p:nvPr>
            <p:ph type="dt" idx="10"/>
          </p:nvPr>
        </p:nvSpPr>
        <p:spPr/>
        <p:txBody>
          <a:bodyPr/>
          <a:lstStyle/>
          <a:p>
            <a:pPr>
              <a:defRPr/>
            </a:pPr>
            <a:fld id="{CDEC3B74-92D4-4C63-B4F6-92FC572A2FEF}" type="datetime1">
              <a:rPr lang="en-US" smtClean="0"/>
              <a:pPr>
                <a:defRPr/>
              </a:pPr>
              <a:t>10/22/2013</a:t>
            </a:fld>
            <a:endParaRPr lang="en-US" dirty="0"/>
          </a:p>
        </p:txBody>
      </p:sp>
      <p:sp>
        <p:nvSpPr>
          <p:cNvPr id="5" name="Footer Placeholder 4"/>
          <p:cNvSpPr>
            <a:spLocks noGrp="1"/>
          </p:cNvSpPr>
          <p:nvPr>
            <p:ph type="ftr" sz="quarter" idx="11"/>
          </p:nvPr>
        </p:nvSpPr>
        <p:spPr/>
        <p:txBody>
          <a:bodyPr/>
          <a:lstStyle/>
          <a:p>
            <a:pPr>
              <a:defRPr/>
            </a:pPr>
            <a:r>
              <a:rPr lang="en-US" smtClean="0"/>
              <a:t>‑ DRAFT ‑</a:t>
            </a:r>
            <a:endParaRPr lang="en-US" dirty="0"/>
          </a:p>
        </p:txBody>
      </p:sp>
      <p:sp>
        <p:nvSpPr>
          <p:cNvPr id="6" name="Slide Number Placeholder 5"/>
          <p:cNvSpPr>
            <a:spLocks noGrp="1"/>
          </p:cNvSpPr>
          <p:nvPr>
            <p:ph type="sldNum" sz="quarter" idx="12"/>
          </p:nvPr>
        </p:nvSpPr>
        <p:spPr/>
        <p:txBody>
          <a:bodyPr/>
          <a:lstStyle/>
          <a:p>
            <a:pPr>
              <a:defRPr/>
            </a:pPr>
            <a:fld id="{8DF36491-83CC-4D76-AE8E-C51FEE91ACE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Date Placeholder 3"/>
          <p:cNvSpPr>
            <a:spLocks noGrp="1"/>
          </p:cNvSpPr>
          <p:nvPr>
            <p:ph type="dt" idx="10"/>
          </p:nvPr>
        </p:nvSpPr>
        <p:spPr/>
        <p:txBody>
          <a:bodyPr/>
          <a:lstStyle/>
          <a:p>
            <a:pPr>
              <a:defRPr/>
            </a:pPr>
            <a:fld id="{CDEC3B74-92D4-4C63-B4F6-92FC572A2FEF}" type="datetime1">
              <a:rPr lang="en-US" smtClean="0"/>
              <a:pPr>
                <a:defRPr/>
              </a:pPr>
              <a:t>10/22/2013</a:t>
            </a:fld>
            <a:endParaRPr lang="en-US" dirty="0"/>
          </a:p>
        </p:txBody>
      </p:sp>
      <p:sp>
        <p:nvSpPr>
          <p:cNvPr id="5" name="Footer Placeholder 4"/>
          <p:cNvSpPr>
            <a:spLocks noGrp="1"/>
          </p:cNvSpPr>
          <p:nvPr>
            <p:ph type="ftr" sz="quarter" idx="11"/>
          </p:nvPr>
        </p:nvSpPr>
        <p:spPr/>
        <p:txBody>
          <a:bodyPr/>
          <a:lstStyle/>
          <a:p>
            <a:pPr>
              <a:defRPr/>
            </a:pPr>
            <a:r>
              <a:rPr lang="en-US" smtClean="0"/>
              <a:t>‑ DRAFT ‑</a:t>
            </a:r>
            <a:endParaRPr lang="en-US" dirty="0"/>
          </a:p>
        </p:txBody>
      </p:sp>
      <p:sp>
        <p:nvSpPr>
          <p:cNvPr id="6" name="Slide Number Placeholder 5"/>
          <p:cNvSpPr>
            <a:spLocks noGrp="1"/>
          </p:cNvSpPr>
          <p:nvPr>
            <p:ph type="sldNum" sz="quarter" idx="12"/>
          </p:nvPr>
        </p:nvSpPr>
        <p:spPr/>
        <p:txBody>
          <a:bodyPr/>
          <a:lstStyle/>
          <a:p>
            <a:pPr>
              <a:defRPr/>
            </a:pPr>
            <a:fld id="{8DF36491-83CC-4D76-AE8E-C51FEE91ACE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Date Placeholder 3"/>
          <p:cNvSpPr>
            <a:spLocks noGrp="1"/>
          </p:cNvSpPr>
          <p:nvPr>
            <p:ph type="dt" idx="10"/>
          </p:nvPr>
        </p:nvSpPr>
        <p:spPr/>
        <p:txBody>
          <a:bodyPr/>
          <a:lstStyle/>
          <a:p>
            <a:pPr>
              <a:defRPr/>
            </a:pPr>
            <a:fld id="{CDEC3B74-92D4-4C63-B4F6-92FC572A2FEF}" type="datetime1">
              <a:rPr lang="en-US" smtClean="0"/>
              <a:pPr>
                <a:defRPr/>
              </a:pPr>
              <a:t>10/22/2013</a:t>
            </a:fld>
            <a:endParaRPr lang="en-US" dirty="0"/>
          </a:p>
        </p:txBody>
      </p:sp>
      <p:sp>
        <p:nvSpPr>
          <p:cNvPr id="5" name="Footer Placeholder 4"/>
          <p:cNvSpPr>
            <a:spLocks noGrp="1"/>
          </p:cNvSpPr>
          <p:nvPr>
            <p:ph type="ftr" sz="quarter" idx="11"/>
          </p:nvPr>
        </p:nvSpPr>
        <p:spPr/>
        <p:txBody>
          <a:bodyPr/>
          <a:lstStyle/>
          <a:p>
            <a:pPr>
              <a:defRPr/>
            </a:pPr>
            <a:r>
              <a:rPr lang="en-US" smtClean="0"/>
              <a:t>‑ DRAFT ‑</a:t>
            </a:r>
            <a:endParaRPr lang="en-US" dirty="0"/>
          </a:p>
        </p:txBody>
      </p:sp>
      <p:sp>
        <p:nvSpPr>
          <p:cNvPr id="6" name="Slide Number Placeholder 5"/>
          <p:cNvSpPr>
            <a:spLocks noGrp="1"/>
          </p:cNvSpPr>
          <p:nvPr>
            <p:ph type="sldNum" sz="quarter" idx="12"/>
          </p:nvPr>
        </p:nvSpPr>
        <p:spPr/>
        <p:txBody>
          <a:bodyPr/>
          <a:lstStyle/>
          <a:p>
            <a:pPr>
              <a:defRPr/>
            </a:pPr>
            <a:fld id="{8DF36491-83CC-4D76-AE8E-C51FEE91ACE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p:nvPicPr>
        <p:blipFill>
          <a:blip r:embed="rId3" cstate="print"/>
          <a:stretch>
            <a:fillRect/>
          </a:stretch>
        </p:blipFill>
        <p:spPr>
          <a:xfrm>
            <a:off x="152400" y="1523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p:nvSpPr>
        <p:spPr>
          <a:xfrm>
            <a:off x="1493252" y="1625681"/>
            <a:ext cx="7650747" cy="1041400"/>
          </a:xfrm>
          <a:prstGeom prst="rect">
            <a:avLst/>
          </a:prstGeom>
          <a:solidFill>
            <a:srgbClr val="E7A614"/>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p:nvPicPr>
        <p:blipFill rotWithShape="1">
          <a:blip r:embed="rId4" cstate="print"/>
          <a:srcRect b="365"/>
          <a:stretch/>
        </p:blipFill>
        <p:spPr>
          <a:xfrm>
            <a:off x="-9338" y="1625681"/>
            <a:ext cx="1502591" cy="1048940"/>
          </a:xfrm>
          <a:prstGeom prst="rect">
            <a:avLst/>
          </a:prstGeom>
        </p:spPr>
      </p:pic>
      <p:sp>
        <p:nvSpPr>
          <p:cNvPr id="2" name="Title 1"/>
          <p:cNvSpPr>
            <a:spLocks noGrp="1"/>
          </p:cNvSpPr>
          <p:nvPr>
            <p:ph type="ctrTitle"/>
          </p:nvPr>
        </p:nvSpPr>
        <p:spPr>
          <a:xfrm>
            <a:off x="1493253" y="1646713"/>
            <a:ext cx="7650747" cy="962485"/>
          </a:xfrm>
        </p:spPr>
        <p:txBody>
          <a:bodyPr anchor="b"/>
          <a:lstStyle>
            <a:lvl1pPr>
              <a:defRPr sz="4400" b="1">
                <a:solidFill>
                  <a:srgbClr val="FFFFFF"/>
                </a:solidFill>
                <a:effectLst/>
                <a:latin typeface="+mj-lt"/>
              </a:defRPr>
            </a:lvl1pPr>
          </a:lstStyle>
          <a:p>
            <a:r>
              <a:rPr lang="en-US" smtClean="0"/>
              <a:t>Click to edit Master title style</a:t>
            </a:r>
            <a:endParaRPr lang="en-US" dirty="0"/>
          </a:p>
        </p:txBody>
      </p:sp>
      <p:pic>
        <p:nvPicPr>
          <p:cNvPr id="13" name="Picture 12" descr="Footer white.png"/>
          <p:cNvPicPr>
            <a:picLocks noChangeAspect="1"/>
          </p:cNvPicPr>
          <p:nvPr/>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r>
              <a:rPr lang="en-US" smtClean="0"/>
              <a:t>Click to edit Master title style</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r>
              <a:rPr lang="en-US" smtClean="0"/>
              <a:t>Click to edit Master title style</a:t>
            </a:r>
            <a:endParaRPr lang="en-US" dirty="0"/>
          </a:p>
        </p:txBody>
      </p:sp>
      <p:sp>
        <p:nvSpPr>
          <p:cNvPr id="6" name="TextBox 5"/>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r>
              <a:rPr lang="en-US" smtClean="0"/>
              <a:t>Click to edit Master title style</a:t>
            </a:r>
            <a:endParaRPr lang="en-US" dirty="0"/>
          </a:p>
        </p:txBody>
      </p:sp>
      <p:sp>
        <p:nvSpPr>
          <p:cNvPr id="3" name="TextBox 2"/>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4" name="Group 17"/>
          <p:cNvGrpSpPr/>
          <p:nvPr userDrawn="1"/>
        </p:nvGrpSpPr>
        <p:grpSpPr>
          <a:xfrm>
            <a:off x="-9337" y="379512"/>
            <a:ext cx="9153337" cy="515038"/>
            <a:chOff x="-9337" y="379512"/>
            <a:chExt cx="9153337" cy="515038"/>
          </a:xfrm>
        </p:grpSpPr>
        <p:sp>
          <p:nvSpPr>
            <p:cNvPr id="5" name="Rectangle 4"/>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6" name="Picture 5" descr="FloodSafeGreenArt.png"/>
            <p:cNvPicPr>
              <a:picLocks noChangeAspect="1"/>
            </p:cNvPicPr>
            <p:nvPr userDrawn="1"/>
          </p:nvPicPr>
          <p:blipFill>
            <a:blip r:embed="rId2" cstate="print"/>
            <a:stretch>
              <a:fillRect/>
            </a:stretch>
          </p:blipFill>
          <p:spPr>
            <a:xfrm>
              <a:off x="-9337" y="379512"/>
              <a:ext cx="1142999" cy="515038"/>
            </a:xfrm>
            <a:prstGeom prst="rect">
              <a:avLst/>
            </a:prstGeom>
          </p:spPr>
        </p:pic>
      </p:grpSp>
      <p:sp>
        <p:nvSpPr>
          <p:cNvPr id="10" name="Title 1"/>
          <p:cNvSpPr>
            <a:spLocks noGrp="1"/>
          </p:cNvSpPr>
          <p:nvPr>
            <p:ph type="title"/>
          </p:nvPr>
        </p:nvSpPr>
        <p:spPr>
          <a:xfrm>
            <a:off x="1143483" y="367740"/>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65100" y="1142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Box 3"/>
          <p:cNvSpPr txBox="1"/>
          <p:nvPr/>
        </p:nvSpPr>
        <p:spPr>
          <a:xfrm>
            <a:off x="1539942" y="4275433"/>
            <a:ext cx="3870258" cy="338554"/>
          </a:xfrm>
          <a:prstGeom prst="rect">
            <a:avLst/>
          </a:prstGeom>
          <a:noFill/>
        </p:spPr>
        <p:txBody>
          <a:bodyPr wrap="square">
            <a:spAutoFit/>
          </a:bodyPr>
          <a:lstStyle/>
          <a:p>
            <a:pPr algn="l">
              <a:defRPr/>
            </a:pPr>
            <a:fld id="{1990DCFD-68BC-754E-9E63-7438ACE75BAE}" type="datetime4">
              <a:rPr lang="en-US" sz="1600" b="0" i="0" smtClean="0">
                <a:solidFill>
                  <a:srgbClr val="477F80"/>
                </a:solidFill>
                <a:latin typeface="+mj-lt"/>
                <a:cs typeface="Tahoma" pitchFamily="34" charset="0"/>
              </a:rPr>
              <a:pPr algn="l">
                <a:defRPr/>
              </a:pPr>
              <a:t>October 22, 2013</a:t>
            </a:fld>
            <a:endParaRPr lang="en-US" sz="1600" b="0" i="0" dirty="0">
              <a:solidFill>
                <a:srgbClr val="477F80"/>
              </a:solidFill>
              <a:latin typeface="+mj-lt"/>
              <a:cs typeface="Tahoma" pitchFamily="34" charset="0"/>
            </a:endParaRPr>
          </a:p>
        </p:txBody>
      </p:sp>
      <p:sp>
        <p:nvSpPr>
          <p:cNvPr id="21" name="Rectangle 20"/>
          <p:cNvSpPr/>
          <p:nvPr userDrawn="1"/>
        </p:nvSpPr>
        <p:spPr>
          <a:xfrm>
            <a:off x="1493252" y="1864342"/>
            <a:ext cx="7650747" cy="677071"/>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userDrawn="1"/>
        </p:nvPicPr>
        <p:blipFill>
          <a:blip r:embed="rId4" cstate="print"/>
          <a:stretch>
            <a:fillRect/>
          </a:stretch>
        </p:blipFill>
        <p:spPr>
          <a:xfrm>
            <a:off x="-9338" y="1864342"/>
            <a:ext cx="1502591" cy="677071"/>
          </a:xfrm>
          <a:prstGeom prst="rect">
            <a:avLst/>
          </a:prstGeom>
        </p:spPr>
      </p:pic>
      <p:sp>
        <p:nvSpPr>
          <p:cNvPr id="2" name="Title 1"/>
          <p:cNvSpPr>
            <a:spLocks noGrp="1"/>
          </p:cNvSpPr>
          <p:nvPr userDrawn="1">
            <p:ph type="ctrTitle"/>
          </p:nvPr>
        </p:nvSpPr>
        <p:spPr>
          <a:xfrm>
            <a:off x="1493253" y="1646713"/>
            <a:ext cx="8806295" cy="962485"/>
          </a:xfrm>
        </p:spPr>
        <p:txBody>
          <a:bodyPr anchor="b"/>
          <a:lstStyle>
            <a:lvl1pPr>
              <a:defRPr sz="4400" b="1">
                <a:solidFill>
                  <a:srgbClr val="FFFFFF"/>
                </a:solidFill>
                <a:effectLst/>
                <a:latin typeface="+mj-lt"/>
              </a:defRPr>
            </a:lvl1pPr>
          </a:lstStyle>
          <a:p>
            <a:endParaRPr lang="en-US" dirty="0"/>
          </a:p>
        </p:txBody>
      </p:sp>
      <p:pic>
        <p:nvPicPr>
          <p:cNvPr id="13" name="Picture 12" descr="Footer white.png"/>
          <p:cNvPicPr>
            <a:picLocks noChangeAspect="1"/>
          </p:cNvPicPr>
          <p:nvPr userDrawn="1"/>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rgbClr val="FFFFFF"/>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4.png"/><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9337" y="0"/>
            <a:ext cx="9166985" cy="995218"/>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7" cstate="print"/>
            <a:stretch>
              <a:fillRect/>
            </a:stretch>
          </p:blipFill>
          <p:spPr>
            <a:xfrm>
              <a:off x="-9337" y="379512"/>
              <a:ext cx="1142999" cy="515038"/>
            </a:xfrm>
            <a:prstGeom prst="rect">
              <a:avLst/>
            </a:prstGeom>
          </p:spPr>
        </p:pic>
      </p:grpSp>
      <p:sp>
        <p:nvSpPr>
          <p:cNvPr id="9" name="Rectangle 8"/>
          <p:cNvSpPr/>
          <p:nvPr/>
        </p:nvSpPr>
        <p:spPr>
          <a:xfrm>
            <a:off x="11875" y="5841242"/>
            <a:ext cx="9132125" cy="101675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8" cstate="print"/>
          <a:stretch>
            <a:fillRect/>
          </a:stretch>
        </p:blipFill>
        <p:spPr>
          <a:xfrm>
            <a:off x="8153400" y="5998892"/>
            <a:ext cx="762000" cy="762000"/>
          </a:xfrm>
          <a:prstGeom prst="rect">
            <a:avLst/>
          </a:prstGeom>
        </p:spPr>
      </p:pic>
      <p:pic>
        <p:nvPicPr>
          <p:cNvPr id="14" name="Picture 13" descr="FloodSafe-Logo.png"/>
          <p:cNvPicPr>
            <a:picLocks noChangeAspect="1"/>
          </p:cNvPicPr>
          <p:nvPr/>
        </p:nvPicPr>
        <p:blipFill>
          <a:blip r:embed="rId9" cstate="print"/>
          <a:stretch>
            <a:fillRect/>
          </a:stretch>
        </p:blipFill>
        <p:spPr>
          <a:xfrm>
            <a:off x="152400" y="6191000"/>
            <a:ext cx="1391296" cy="590550"/>
          </a:xfrm>
          <a:prstGeom prst="rect">
            <a:avLst/>
          </a:prstGeom>
        </p:spPr>
      </p:pic>
      <p:pic>
        <p:nvPicPr>
          <p:cNvPr id="19" name="Picture 18" descr="Footer white.png"/>
          <p:cNvPicPr>
            <a:picLocks noChangeAspect="1"/>
          </p:cNvPicPr>
          <p:nvPr/>
        </p:nvPicPr>
        <p:blipFill>
          <a:blip r:embed="rId10" cstate="print"/>
          <a:stretch>
            <a:fillRect/>
          </a:stretch>
        </p:blipFill>
        <p:spPr>
          <a:xfrm>
            <a:off x="1676400" y="6191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71" r:id="rId5"/>
  </p:sldLayoutIdLst>
  <p:hf hdr="0" ftr="0" dt="0"/>
  <p:txStyles>
    <p:titleStyle>
      <a:lvl1pPr algn="l" rtl="0" eaLnBrk="1" fontAlgn="base" hangingPunct="1">
        <a:spcBef>
          <a:spcPct val="0"/>
        </a:spcBef>
        <a:spcAft>
          <a:spcPct val="0"/>
        </a:spcAft>
        <a:defRPr lang="en-US" sz="3600" b="1" kern="1200">
          <a:solidFill>
            <a:schemeClr val="bg1"/>
          </a:solidFill>
          <a:latin typeface="+mj-lt"/>
          <a:ea typeface="+mj-ea"/>
          <a:cs typeface="Tahoma" pitchFamily="34" charset="0"/>
        </a:defRPr>
      </a:lvl1pPr>
      <a:lvl2pPr algn="ctr" rtl="0" eaLnBrk="1" fontAlgn="base" hangingPunct="1">
        <a:spcBef>
          <a:spcPct val="0"/>
        </a:spcBef>
        <a:spcAft>
          <a:spcPct val="0"/>
        </a:spcAft>
        <a:defRPr sz="4400" b="1">
          <a:solidFill>
            <a:srgbClr val="215352"/>
          </a:solidFill>
          <a:latin typeface="Calibri" pitchFamily="34" charset="0"/>
          <a:cs typeface="Tahoma" charset="0"/>
        </a:defRPr>
      </a:lvl2pPr>
      <a:lvl3pPr algn="ctr" rtl="0" eaLnBrk="1" fontAlgn="base" hangingPunct="1">
        <a:spcBef>
          <a:spcPct val="0"/>
        </a:spcBef>
        <a:spcAft>
          <a:spcPct val="0"/>
        </a:spcAft>
        <a:defRPr sz="4400" b="1">
          <a:solidFill>
            <a:srgbClr val="215352"/>
          </a:solidFill>
          <a:latin typeface="Calibri" pitchFamily="34" charset="0"/>
          <a:cs typeface="Tahoma" charset="0"/>
        </a:defRPr>
      </a:lvl3pPr>
      <a:lvl4pPr algn="ctr" rtl="0" eaLnBrk="1" fontAlgn="base" hangingPunct="1">
        <a:spcBef>
          <a:spcPct val="0"/>
        </a:spcBef>
        <a:spcAft>
          <a:spcPct val="0"/>
        </a:spcAft>
        <a:defRPr sz="4400" b="1">
          <a:solidFill>
            <a:srgbClr val="215352"/>
          </a:solidFill>
          <a:latin typeface="Calibri" pitchFamily="34" charset="0"/>
          <a:cs typeface="Tahoma" charset="0"/>
        </a:defRPr>
      </a:lvl4pPr>
      <a:lvl5pPr algn="ctr" rtl="0" eaLnBrk="1" fontAlgn="base" hangingPunct="1">
        <a:spcBef>
          <a:spcPct val="0"/>
        </a:spcBef>
        <a:spcAft>
          <a:spcPct val="0"/>
        </a:spcAft>
        <a:defRPr sz="4400" b="1">
          <a:solidFill>
            <a:srgbClr val="215352"/>
          </a:solidFill>
          <a:latin typeface="Calibri" pitchFamily="34" charset="0"/>
          <a:cs typeface="Tahoma" charset="0"/>
        </a:defRPr>
      </a:lvl5pPr>
      <a:lvl6pPr marL="457200" algn="ctr" rtl="0" eaLnBrk="1" fontAlgn="base" hangingPunct="1">
        <a:spcBef>
          <a:spcPct val="0"/>
        </a:spcBef>
        <a:spcAft>
          <a:spcPct val="0"/>
        </a:spcAft>
        <a:defRPr sz="4800">
          <a:solidFill>
            <a:srgbClr val="215352"/>
          </a:solidFill>
          <a:latin typeface="Tahoma" charset="0"/>
          <a:cs typeface="Tahoma" charset="0"/>
        </a:defRPr>
      </a:lvl6pPr>
      <a:lvl7pPr marL="914400" algn="ctr" rtl="0" eaLnBrk="1" fontAlgn="base" hangingPunct="1">
        <a:spcBef>
          <a:spcPct val="0"/>
        </a:spcBef>
        <a:spcAft>
          <a:spcPct val="0"/>
        </a:spcAft>
        <a:defRPr sz="4800">
          <a:solidFill>
            <a:srgbClr val="215352"/>
          </a:solidFill>
          <a:latin typeface="Tahoma" charset="0"/>
          <a:cs typeface="Tahoma" charset="0"/>
        </a:defRPr>
      </a:lvl7pPr>
      <a:lvl8pPr marL="1371600" algn="ctr" rtl="0" eaLnBrk="1" fontAlgn="base" hangingPunct="1">
        <a:spcBef>
          <a:spcPct val="0"/>
        </a:spcBef>
        <a:spcAft>
          <a:spcPct val="0"/>
        </a:spcAft>
        <a:defRPr sz="4800">
          <a:solidFill>
            <a:srgbClr val="215352"/>
          </a:solidFill>
          <a:latin typeface="Tahoma" charset="0"/>
          <a:cs typeface="Tahoma" charset="0"/>
        </a:defRPr>
      </a:lvl8pPr>
      <a:lvl9pPr marL="1828800" algn="ctr" rtl="0" eaLnBrk="1" fontAlgn="base" hangingPunct="1">
        <a:spcBef>
          <a:spcPct val="0"/>
        </a:spcBef>
        <a:spcAft>
          <a:spcPct val="0"/>
        </a:spcAft>
        <a:defRPr sz="4800">
          <a:solidFill>
            <a:srgbClr val="215352"/>
          </a:solidFill>
          <a:latin typeface="Tahoma" charset="0"/>
          <a:cs typeface="Tahoma" charset="0"/>
        </a:defRPr>
      </a:lvl9pPr>
    </p:titleStyle>
    <p:bodyStyle>
      <a:lvl1pPr marL="342900" indent="-342900" algn="l" rtl="0" eaLnBrk="1" fontAlgn="base" hangingPunct="1">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1" fontAlgn="base" hangingPunct="1">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1" fontAlgn="base" hangingPunct="1">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1" fontAlgn="base" hangingPunct="1">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1" fontAlgn="base" hangingPunct="1">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8" cstate="print"/>
            <a:stretch>
              <a:fillRect/>
            </a:stretch>
          </p:blipFill>
          <p:spPr>
            <a:xfrm>
              <a:off x="-9337" y="379512"/>
              <a:ext cx="1142999" cy="515038"/>
            </a:xfrm>
            <a:prstGeom prst="rect">
              <a:avLst/>
            </a:prstGeom>
          </p:spPr>
        </p:pic>
      </p:grpSp>
      <p:sp>
        <p:nvSpPr>
          <p:cNvPr id="12" name="Rectangle 11"/>
          <p:cNvSpPr/>
          <p:nvPr/>
        </p:nvSpPr>
        <p:spPr>
          <a:xfrm>
            <a:off x="0" y="5733872"/>
            <a:ext cx="9144000" cy="1124128"/>
          </a:xfrm>
          <a:prstGeom prst="rect">
            <a:avLst/>
          </a:prstGeom>
          <a:solidFill>
            <a:schemeClr val="bg1">
              <a:alpha val="51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9" name="Rectangle 8"/>
          <p:cNvSpPr/>
          <p:nvPr/>
        </p:nvSpPr>
        <p:spPr>
          <a:xfrm>
            <a:off x="0" y="5733872"/>
            <a:ext cx="9144000" cy="112412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9" cstate="print"/>
          <a:stretch>
            <a:fillRect/>
          </a:stretch>
        </p:blipFill>
        <p:spPr>
          <a:xfrm>
            <a:off x="8153400" y="5903892"/>
            <a:ext cx="762000" cy="762000"/>
          </a:xfrm>
          <a:prstGeom prst="rect">
            <a:avLst/>
          </a:prstGeom>
        </p:spPr>
      </p:pic>
      <p:pic>
        <p:nvPicPr>
          <p:cNvPr id="14" name="Picture 13" descr="FloodSafe-Logo.png"/>
          <p:cNvPicPr>
            <a:picLocks noChangeAspect="1"/>
          </p:cNvPicPr>
          <p:nvPr/>
        </p:nvPicPr>
        <p:blipFill>
          <a:blip r:embed="rId10" cstate="print"/>
          <a:stretch>
            <a:fillRect/>
          </a:stretch>
        </p:blipFill>
        <p:spPr>
          <a:xfrm>
            <a:off x="152400" y="6096000"/>
            <a:ext cx="1391296" cy="590550"/>
          </a:xfrm>
          <a:prstGeom prst="rect">
            <a:avLst/>
          </a:prstGeom>
        </p:spPr>
      </p:pic>
      <p:pic>
        <p:nvPicPr>
          <p:cNvPr id="19" name="Picture 18" descr="Footer white.png"/>
          <p:cNvPicPr>
            <a:picLocks noChangeAspect="1"/>
          </p:cNvPicPr>
          <p:nvPr/>
        </p:nvPicPr>
        <p:blipFill>
          <a:blip r:embed="rId11" cstate="print"/>
          <a:stretch>
            <a:fillRect/>
          </a:stretch>
        </p:blipFill>
        <p:spPr>
          <a:xfrm>
            <a:off x="1676400" y="6096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 id="2147483673" r:id="rId5"/>
    <p:sldLayoutId id="2147483674" r:id="rId6"/>
  </p:sldLayoutIdLst>
  <p:txStyles>
    <p:titleStyle>
      <a:lvl1pPr algn="l" rtl="0" eaLnBrk="0" fontAlgn="base" hangingPunct="0">
        <a:spcBef>
          <a:spcPct val="0"/>
        </a:spcBef>
        <a:spcAft>
          <a:spcPct val="0"/>
        </a:spcAft>
        <a:defRPr lang="en-US" sz="3600" b="1" kern="1200">
          <a:solidFill>
            <a:schemeClr val="bg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7.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3.xml"/><Relationship Id="rId14" Type="http://schemas.microsoft.com/office/2007/relationships/diagramDrawing" Target="../diagrams/drawin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hyperlink" Target="http://www.water.ca.gov/floodmgmt/fmo/fsrp/guidelines.cf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0046" y="2894951"/>
            <a:ext cx="6627028" cy="2851508"/>
          </a:xfrm>
        </p:spPr>
        <p:txBody>
          <a:bodyPr/>
          <a:lstStyle/>
          <a:p>
            <a:pPr algn="ctr"/>
            <a:r>
              <a:rPr lang="en-US" sz="2000" dirty="0" smtClean="0">
                <a:solidFill>
                  <a:schemeClr val="tx1">
                    <a:lumMod val="65000"/>
                    <a:lumOff val="35000"/>
                  </a:schemeClr>
                </a:solidFill>
              </a:rPr>
              <a:t>September 18, 2013</a:t>
            </a:r>
          </a:p>
          <a:p>
            <a:pPr algn="ctr"/>
            <a:endParaRPr lang="en-US" sz="2000" dirty="0" smtClean="0">
              <a:solidFill>
                <a:schemeClr val="tx1">
                  <a:lumMod val="65000"/>
                  <a:lumOff val="35000"/>
                </a:schemeClr>
              </a:solidFill>
            </a:endParaRPr>
          </a:p>
          <a:p>
            <a:endParaRPr lang="en-US" sz="2000" dirty="0" smtClean="0">
              <a:solidFill>
                <a:srgbClr val="002060"/>
              </a:solidFill>
            </a:endParaRPr>
          </a:p>
          <a:p>
            <a:endParaRPr lang="en-US" sz="2000" dirty="0">
              <a:solidFill>
                <a:srgbClr val="002060"/>
              </a:solidFill>
            </a:endParaRPr>
          </a:p>
          <a:p>
            <a:r>
              <a:rPr lang="en-US" sz="2000" dirty="0" smtClean="0">
                <a:solidFill>
                  <a:srgbClr val="002060"/>
                </a:solidFill>
              </a:rPr>
              <a:t>Dave Wheeldon, Chief</a:t>
            </a:r>
          </a:p>
          <a:p>
            <a:r>
              <a:rPr lang="en-US" sz="2000" dirty="0" smtClean="0">
                <a:solidFill>
                  <a:srgbClr val="002060"/>
                </a:solidFill>
              </a:rPr>
              <a:t>Flood System Sustainability Branch</a:t>
            </a:r>
          </a:p>
          <a:p>
            <a:r>
              <a:rPr lang="en-US" sz="2000" dirty="0" smtClean="0">
                <a:solidFill>
                  <a:srgbClr val="002060"/>
                </a:solidFill>
              </a:rPr>
              <a:t>FMO, Division of Flood Management</a:t>
            </a:r>
          </a:p>
        </p:txBody>
      </p:sp>
      <p:sp>
        <p:nvSpPr>
          <p:cNvPr id="2" name="Title 1"/>
          <p:cNvSpPr>
            <a:spLocks noGrp="1"/>
          </p:cNvSpPr>
          <p:nvPr>
            <p:ph type="ctrTitle"/>
          </p:nvPr>
        </p:nvSpPr>
        <p:spPr/>
        <p:txBody>
          <a:bodyPr anchor="t"/>
          <a:lstStyle/>
          <a:p>
            <a:pPr algn="ctr"/>
            <a:r>
              <a:rPr lang="en-US" sz="2800" dirty="0" smtClean="0"/>
              <a:t>Flood System Repair Project (FSRP)</a:t>
            </a:r>
            <a:br>
              <a:rPr lang="en-US" sz="2800" dirty="0" smtClean="0"/>
            </a:br>
            <a:r>
              <a:rPr lang="en-US" sz="2800" dirty="0" smtClean="0"/>
              <a:t>Program Status Briefing</a:t>
            </a:r>
            <a:br>
              <a:rPr lang="en-US" sz="2800" dirty="0" smtClean="0"/>
            </a:br>
            <a:r>
              <a:rPr lang="en-US" sz="2400" dirty="0" smtClean="0"/>
              <a:t/>
            </a:r>
            <a:br>
              <a:rPr lang="en-US" sz="2400" dirty="0" smtClean="0"/>
            </a:br>
            <a:r>
              <a:rPr lang="en-US" sz="1400" dirty="0" smtClean="0"/>
              <a:t>              </a:t>
            </a:r>
            <a:br>
              <a:rPr lang="en-US" sz="1400" dirty="0" smtClean="0"/>
            </a:br>
            <a:r>
              <a:rPr lang="en-US" sz="1400" dirty="0"/>
              <a:t> </a:t>
            </a:r>
            <a:r>
              <a:rPr lang="en-US" sz="1400" dirty="0" smtClean="0"/>
              <a:t>                      </a:t>
            </a:r>
            <a:endParaRPr lang="en-US" sz="3200" b="0" dirty="0">
              <a:solidFill>
                <a:schemeClr val="accent1"/>
              </a:solidFill>
            </a:endParaRPr>
          </a:p>
        </p:txBody>
      </p:sp>
    </p:spTree>
    <p:extLst>
      <p:ext uri="{BB962C8B-B14F-4D97-AF65-F5344CB8AC3E}">
        <p14:creationId xmlns:p14="http://schemas.microsoft.com/office/powerpoint/2010/main" xmlns="" val="19258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0855" y="3447184"/>
            <a:ext cx="2633141" cy="176062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0855" y="1608606"/>
            <a:ext cx="2620716" cy="1838578"/>
          </a:xfrm>
          <a:prstGeom prst="rect">
            <a:avLst/>
          </a:prstGeom>
          <a:ln>
            <a:noFill/>
          </a:ln>
          <a:effectLst>
            <a:outerShdw blurRad="292100" dist="139700" dir="2700000" algn="tl" rotWithShape="0">
              <a:srgbClr val="333333">
                <a:alpha val="65000"/>
              </a:srgbClr>
            </a:outerShdw>
          </a:effectLst>
        </p:spPr>
      </p:pic>
      <p:graphicFrame>
        <p:nvGraphicFramePr>
          <p:cNvPr id="2" name="Content Placeholder 1"/>
          <p:cNvGraphicFramePr>
            <a:graphicFrameLocks noGrp="1"/>
          </p:cNvGraphicFramePr>
          <p:nvPr>
            <p:ph idx="1"/>
            <p:extLst>
              <p:ext uri="{D42A27DB-BD31-4B8C-83A1-F6EECF244321}">
                <p14:modId xmlns:p14="http://schemas.microsoft.com/office/powerpoint/2010/main" xmlns="" val="1350476973"/>
              </p:ext>
            </p:extLst>
          </p:nvPr>
        </p:nvGraphicFramePr>
        <p:xfrm>
          <a:off x="-1" y="1064710"/>
          <a:ext cx="6836229" cy="26509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p:cNvSpPr>
            <a:spLocks noGrp="1"/>
          </p:cNvSpPr>
          <p:nvPr>
            <p:ph type="title"/>
          </p:nvPr>
        </p:nvSpPr>
        <p:spPr/>
        <p:txBody>
          <a:bodyPr/>
          <a:lstStyle/>
          <a:p>
            <a:r>
              <a:rPr lang="en-US" dirty="0" smtClean="0"/>
              <a:t>FSRP </a:t>
            </a:r>
            <a:r>
              <a:rPr lang="en-US" smtClean="0"/>
              <a:t>Briefing Recap and Q&amp;A</a:t>
            </a:r>
            <a:endParaRPr lang="en-US" dirty="0"/>
          </a:p>
        </p:txBody>
      </p:sp>
      <p:graphicFrame>
        <p:nvGraphicFramePr>
          <p:cNvPr id="6" name="Content Placeholder 1"/>
          <p:cNvGraphicFramePr>
            <a:graphicFrameLocks/>
          </p:cNvGraphicFramePr>
          <p:nvPr>
            <p:extLst>
              <p:ext uri="{D42A27DB-BD31-4B8C-83A1-F6EECF244321}">
                <p14:modId xmlns:p14="http://schemas.microsoft.com/office/powerpoint/2010/main" xmlns="" val="1444554178"/>
              </p:ext>
            </p:extLst>
          </p:nvPr>
        </p:nvGraphicFramePr>
        <p:xfrm>
          <a:off x="-1" y="3715657"/>
          <a:ext cx="6836229" cy="23727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482589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0046" y="2894951"/>
            <a:ext cx="6627028" cy="2851508"/>
          </a:xfrm>
        </p:spPr>
        <p:txBody>
          <a:bodyPr/>
          <a:lstStyle/>
          <a:p>
            <a:pPr algn="ctr"/>
            <a:endParaRPr lang="en-US" sz="2000" dirty="0" smtClean="0">
              <a:solidFill>
                <a:schemeClr val="tx1">
                  <a:lumMod val="65000"/>
                  <a:lumOff val="35000"/>
                </a:schemeClr>
              </a:solidFill>
            </a:endParaRPr>
          </a:p>
          <a:p>
            <a:pPr algn="ctr"/>
            <a:endParaRPr lang="en-US" sz="2000" dirty="0" smtClean="0">
              <a:solidFill>
                <a:schemeClr val="tx1">
                  <a:lumMod val="65000"/>
                  <a:lumOff val="35000"/>
                </a:schemeClr>
              </a:solidFill>
            </a:endParaRPr>
          </a:p>
          <a:p>
            <a:endParaRPr lang="en-US" sz="2000" dirty="0" smtClean="0">
              <a:solidFill>
                <a:srgbClr val="002060"/>
              </a:solidFill>
            </a:endParaRPr>
          </a:p>
          <a:p>
            <a:endParaRPr lang="en-US" sz="2000" dirty="0">
              <a:solidFill>
                <a:srgbClr val="002060"/>
              </a:solidFill>
            </a:endParaRPr>
          </a:p>
          <a:p>
            <a:r>
              <a:rPr lang="en-US" sz="2000" dirty="0" smtClean="0">
                <a:solidFill>
                  <a:srgbClr val="002060"/>
                </a:solidFill>
              </a:rPr>
              <a:t>Dave Wheeldon, Chief</a:t>
            </a:r>
          </a:p>
          <a:p>
            <a:r>
              <a:rPr lang="en-US" sz="2000" dirty="0" smtClean="0">
                <a:solidFill>
                  <a:srgbClr val="002060"/>
                </a:solidFill>
              </a:rPr>
              <a:t>Flood System Sustainability Branch</a:t>
            </a:r>
          </a:p>
          <a:p>
            <a:r>
              <a:rPr lang="en-US" sz="2000" dirty="0" smtClean="0">
                <a:solidFill>
                  <a:srgbClr val="002060"/>
                </a:solidFill>
              </a:rPr>
              <a:t>FMO, Division of Flood Management</a:t>
            </a:r>
          </a:p>
        </p:txBody>
      </p:sp>
      <p:sp>
        <p:nvSpPr>
          <p:cNvPr id="2" name="Title 1"/>
          <p:cNvSpPr>
            <a:spLocks noGrp="1"/>
          </p:cNvSpPr>
          <p:nvPr>
            <p:ph type="ctrTitle"/>
          </p:nvPr>
        </p:nvSpPr>
        <p:spPr/>
        <p:txBody>
          <a:bodyPr anchor="ctr"/>
          <a:lstStyle/>
          <a:p>
            <a:pPr algn="ctr"/>
            <a:r>
              <a:rPr lang="en-US" sz="2800" dirty="0" smtClean="0"/>
              <a:t>Flood System Repair Project (FSRP)</a:t>
            </a:r>
            <a:endParaRPr lang="en-US" sz="3200" b="0" dirty="0">
              <a:solidFill>
                <a:schemeClr val="accent1"/>
              </a:solidFill>
            </a:endParaRPr>
          </a:p>
        </p:txBody>
      </p:sp>
    </p:spTree>
    <p:extLst>
      <p:ext uri="{BB962C8B-B14F-4D97-AF65-F5344CB8AC3E}">
        <p14:creationId xmlns:p14="http://schemas.microsoft.com/office/powerpoint/2010/main" xmlns="" val="132365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Leveed Area Definition</a:t>
            </a:r>
            <a:endParaRPr lang="en-US" sz="3400" dirty="0"/>
          </a:p>
        </p:txBody>
      </p:sp>
      <p:grpSp>
        <p:nvGrpSpPr>
          <p:cNvPr id="5" name="Group 36"/>
          <p:cNvGrpSpPr/>
          <p:nvPr/>
        </p:nvGrpSpPr>
        <p:grpSpPr>
          <a:xfrm>
            <a:off x="271902" y="1142161"/>
            <a:ext cx="1120854" cy="4854245"/>
            <a:chOff x="271901" y="1142161"/>
            <a:chExt cx="2198344" cy="4854245"/>
          </a:xfrm>
        </p:grpSpPr>
        <p:sp>
          <p:nvSpPr>
            <p:cNvPr id="38" name="Rounded Rectangle 37"/>
            <p:cNvSpPr/>
            <p:nvPr/>
          </p:nvSpPr>
          <p:spPr>
            <a:xfrm>
              <a:off x="271901" y="1142161"/>
              <a:ext cx="1767460" cy="700288"/>
            </a:xfrm>
            <a:prstGeom prst="roundRect">
              <a:avLst/>
            </a:prstGeom>
            <a:solidFill>
              <a:srgbClr val="0070C0">
                <a:alpha val="20000"/>
              </a:srgb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FSRP Guidelines</a:t>
              </a:r>
            </a:p>
          </p:txBody>
        </p:sp>
        <p:sp>
          <p:nvSpPr>
            <p:cNvPr id="39" name="Rounded Rectangle 38"/>
            <p:cNvSpPr/>
            <p:nvPr/>
          </p:nvSpPr>
          <p:spPr>
            <a:xfrm>
              <a:off x="271901" y="1983965"/>
              <a:ext cx="1767461" cy="663200"/>
            </a:xfrm>
            <a:prstGeom prst="roundRect">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Site Selection</a:t>
              </a:r>
            </a:p>
          </p:txBody>
        </p:sp>
        <p:sp>
          <p:nvSpPr>
            <p:cNvPr id="40" name="Rounded Rectangle 39"/>
            <p:cNvSpPr/>
            <p:nvPr/>
          </p:nvSpPr>
          <p:spPr>
            <a:xfrm>
              <a:off x="271901" y="2832112"/>
              <a:ext cx="1767460" cy="661715"/>
            </a:xfrm>
            <a:prstGeom prst="roundRect">
              <a:avLst/>
            </a:prstGeom>
            <a:solidFill>
              <a:schemeClr val="bg2">
                <a:lumMod val="75000"/>
                <a:alpha val="2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lvl="0" algn="ctr"/>
              <a:r>
                <a:rPr lang="en-US" sz="1000" b="1" dirty="0" smtClean="0">
                  <a:solidFill>
                    <a:schemeClr val="bg1"/>
                  </a:solidFill>
                  <a:latin typeface="+mj-lt"/>
                  <a:cs typeface="Arial" pitchFamily="34" charset="0"/>
                </a:rPr>
                <a:t>Notices of Eligibility</a:t>
              </a:r>
              <a:endParaRPr lang="en-US" sz="1000" b="1" dirty="0">
                <a:solidFill>
                  <a:prstClr val="white"/>
                </a:solidFill>
                <a:cs typeface="Arial" pitchFamily="34" charset="0"/>
              </a:endParaRPr>
            </a:p>
          </p:txBody>
        </p:sp>
        <p:sp>
          <p:nvSpPr>
            <p:cNvPr id="41" name="Rounded Rectangle 40"/>
            <p:cNvSpPr/>
            <p:nvPr/>
          </p:nvSpPr>
          <p:spPr>
            <a:xfrm>
              <a:off x="271903" y="3637330"/>
              <a:ext cx="1767460" cy="680402"/>
            </a:xfrm>
            <a:prstGeom prst="roundRect">
              <a:avLst/>
            </a:prstGeom>
            <a:solidFill>
              <a:schemeClr val="bg2">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Project Agreements</a:t>
              </a:r>
            </a:p>
          </p:txBody>
        </p:sp>
        <p:sp>
          <p:nvSpPr>
            <p:cNvPr id="42" name="Rounded Rectangle 41"/>
            <p:cNvSpPr/>
            <p:nvPr/>
          </p:nvSpPr>
          <p:spPr>
            <a:xfrm>
              <a:off x="271903" y="5316004"/>
              <a:ext cx="1767459" cy="680402"/>
            </a:xfrm>
            <a:prstGeom prst="roundRect">
              <a:avLst/>
            </a:prstGeom>
            <a:solidFill>
              <a:schemeClr val="accent6">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Final Design &amp; Construction</a:t>
              </a:r>
            </a:p>
          </p:txBody>
        </p:sp>
        <p:sp>
          <p:nvSpPr>
            <p:cNvPr id="43" name="Rounded Rectangle 42"/>
            <p:cNvSpPr/>
            <p:nvPr/>
          </p:nvSpPr>
          <p:spPr>
            <a:xfrm>
              <a:off x="271903" y="4497139"/>
              <a:ext cx="1767460" cy="680402"/>
            </a:xfrm>
            <a:prstGeom prst="roundRect">
              <a:avLst/>
            </a:prstGeom>
            <a:solidFill>
              <a:schemeClr val="accent5">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Planning, Design </a:t>
              </a:r>
            </a:p>
            <a:p>
              <a:pPr algn="ctr"/>
              <a:r>
                <a:rPr lang="en-US" sz="1000" b="1" dirty="0" smtClean="0">
                  <a:solidFill>
                    <a:schemeClr val="bg1"/>
                  </a:solidFill>
                  <a:latin typeface="+mj-lt"/>
                  <a:cs typeface="Arial" pitchFamily="34" charset="0"/>
                </a:rPr>
                <a:t>and Permitting</a:t>
              </a:r>
            </a:p>
          </p:txBody>
        </p:sp>
        <p:sp>
          <p:nvSpPr>
            <p:cNvPr id="44" name="Right Arrow 43"/>
            <p:cNvSpPr/>
            <p:nvPr/>
          </p:nvSpPr>
          <p:spPr>
            <a:xfrm>
              <a:off x="2039361" y="2140201"/>
              <a:ext cx="430884" cy="341194"/>
            </a:xfrm>
            <a:prstGeom prst="rightArrow">
              <a:avLst/>
            </a:prstGeom>
            <a:solidFill>
              <a:srgbClr val="73864A"/>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9861" y="935739"/>
            <a:ext cx="6126694" cy="5118806"/>
          </a:xfrm>
          <a:prstGeom prst="rect">
            <a:avLst/>
          </a:prstGeom>
        </p:spPr>
      </p:pic>
      <p:sp>
        <p:nvSpPr>
          <p:cNvPr id="3" name="TextBox 2"/>
          <p:cNvSpPr txBox="1"/>
          <p:nvPr/>
        </p:nvSpPr>
        <p:spPr>
          <a:xfrm>
            <a:off x="2089860" y="935739"/>
            <a:ext cx="1290738" cy="584775"/>
          </a:xfrm>
          <a:prstGeom prst="rect">
            <a:avLst/>
          </a:prstGeom>
          <a:noFill/>
        </p:spPr>
        <p:txBody>
          <a:bodyPr wrap="none" rtlCol="0">
            <a:spAutoFit/>
          </a:bodyPr>
          <a:lstStyle/>
          <a:p>
            <a:r>
              <a:rPr lang="en-US" sz="1600" dirty="0" smtClean="0"/>
              <a:t>Sacramento</a:t>
            </a:r>
          </a:p>
          <a:p>
            <a:r>
              <a:rPr lang="en-US" sz="1600" dirty="0" smtClean="0"/>
              <a:t>Valley</a:t>
            </a:r>
            <a:endParaRPr lang="en-US" sz="1600" dirty="0"/>
          </a:p>
        </p:txBody>
      </p:sp>
      <p:sp>
        <p:nvSpPr>
          <p:cNvPr id="14" name="TextBox 13"/>
          <p:cNvSpPr txBox="1"/>
          <p:nvPr/>
        </p:nvSpPr>
        <p:spPr>
          <a:xfrm>
            <a:off x="6349312" y="2554776"/>
            <a:ext cx="1921488" cy="338554"/>
          </a:xfrm>
          <a:prstGeom prst="rect">
            <a:avLst/>
          </a:prstGeom>
          <a:noFill/>
        </p:spPr>
        <p:txBody>
          <a:bodyPr wrap="none" rtlCol="0">
            <a:spAutoFit/>
          </a:bodyPr>
          <a:lstStyle/>
          <a:p>
            <a:r>
              <a:rPr lang="en-US" sz="1600" dirty="0" smtClean="0"/>
              <a:t>San Joaquin Valley</a:t>
            </a:r>
            <a:endParaRPr lang="en-US" sz="1600" dirty="0"/>
          </a:p>
        </p:txBody>
      </p:sp>
    </p:spTree>
    <p:extLst>
      <p:ext uri="{BB962C8B-B14F-4D97-AF65-F5344CB8AC3E}">
        <p14:creationId xmlns:p14="http://schemas.microsoft.com/office/powerpoint/2010/main" xmlns="" val="2014234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Introductions and Meeting Purpose</a:t>
            </a:r>
            <a:endParaRPr lang="en-US" dirty="0"/>
          </a:p>
        </p:txBody>
      </p:sp>
      <p:graphicFrame>
        <p:nvGraphicFramePr>
          <p:cNvPr id="4" name="Diagram 3"/>
          <p:cNvGraphicFramePr/>
          <p:nvPr>
            <p:extLst>
              <p:ext uri="{D42A27DB-BD31-4B8C-83A1-F6EECF244321}">
                <p14:modId xmlns:p14="http://schemas.microsoft.com/office/powerpoint/2010/main" xmlns="" val="544076420"/>
              </p:ext>
            </p:extLst>
          </p:nvPr>
        </p:nvGraphicFramePr>
        <p:xfrm>
          <a:off x="340240" y="1095155"/>
          <a:ext cx="8449339" cy="4954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58430" y="3882613"/>
            <a:ext cx="2633141" cy="176062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58430" y="914670"/>
            <a:ext cx="2620716" cy="1838578"/>
          </a:xfrm>
          <a:prstGeom prst="rect">
            <a:avLst/>
          </a:prstGeom>
          <a:ln>
            <a:noFill/>
          </a:ln>
          <a:effectLst>
            <a:outerShdw blurRad="292100" dist="139700" dir="2700000" algn="tl" rotWithShape="0">
              <a:srgbClr val="333333">
                <a:alpha val="65000"/>
              </a:srgbClr>
            </a:outerShdw>
          </a:effectLst>
        </p:spPr>
      </p:pic>
      <p:graphicFrame>
        <p:nvGraphicFramePr>
          <p:cNvPr id="2" name="Content Placeholder 1"/>
          <p:cNvGraphicFramePr>
            <a:graphicFrameLocks noGrp="1"/>
          </p:cNvGraphicFramePr>
          <p:nvPr>
            <p:ph idx="1"/>
            <p:extLst>
              <p:ext uri="{D42A27DB-BD31-4B8C-83A1-F6EECF244321}">
                <p14:modId xmlns:p14="http://schemas.microsoft.com/office/powerpoint/2010/main" xmlns="" val="3418282917"/>
              </p:ext>
            </p:extLst>
          </p:nvPr>
        </p:nvGraphicFramePr>
        <p:xfrm>
          <a:off x="68826" y="1282424"/>
          <a:ext cx="6646606" cy="4654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p:cNvSpPr>
            <a:spLocks noGrp="1"/>
          </p:cNvSpPr>
          <p:nvPr>
            <p:ph type="title"/>
          </p:nvPr>
        </p:nvSpPr>
        <p:spPr/>
        <p:txBody>
          <a:bodyPr/>
          <a:lstStyle/>
          <a:p>
            <a:r>
              <a:rPr lang="en-US" dirty="0" smtClean="0"/>
              <a:t>FSRP Summary - Goals and Objectives</a:t>
            </a:r>
            <a:endParaRPr lang="en-US" dirty="0"/>
          </a:p>
        </p:txBody>
      </p:sp>
    </p:spTree>
    <p:extLst>
      <p:ext uri="{BB962C8B-B14F-4D97-AF65-F5344CB8AC3E}">
        <p14:creationId xmlns:p14="http://schemas.microsoft.com/office/powerpoint/2010/main" xmlns="" val="301536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FSRP Progress to Date</a:t>
            </a:r>
            <a:endParaRPr lang="en-US" sz="3400" dirty="0"/>
          </a:p>
        </p:txBody>
      </p:sp>
      <p:grpSp>
        <p:nvGrpSpPr>
          <p:cNvPr id="9" name="Group 8"/>
          <p:cNvGrpSpPr/>
          <p:nvPr/>
        </p:nvGrpSpPr>
        <p:grpSpPr>
          <a:xfrm>
            <a:off x="1504335" y="1378424"/>
            <a:ext cx="4257368" cy="4277781"/>
            <a:chOff x="0" y="2253254"/>
            <a:chExt cx="8205850" cy="2347379"/>
          </a:xfrm>
        </p:grpSpPr>
        <p:sp>
          <p:nvSpPr>
            <p:cNvPr id="10" name="Rectangle 9"/>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0" y="2253254"/>
              <a:ext cx="8205850" cy="23473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228600" lvl="1" indent="-228600" defTabSz="933450">
                <a:lnSpc>
                  <a:spcPct val="90000"/>
                </a:lnSpc>
                <a:spcAft>
                  <a:spcPts val="600"/>
                </a:spcAft>
                <a:buChar char="••"/>
              </a:pPr>
              <a:r>
                <a:rPr lang="en-US" sz="2100" dirty="0" smtClean="0"/>
                <a:t>Final Guidelines </a:t>
              </a:r>
              <a:r>
                <a:rPr lang="en-US" sz="2100" dirty="0"/>
                <a:t>posted September </a:t>
              </a:r>
              <a:r>
                <a:rPr lang="en-US" sz="2100" dirty="0" smtClean="0"/>
                <a:t>4 (</a:t>
              </a:r>
              <a:r>
                <a:rPr lang="en-US" sz="2100" dirty="0">
                  <a:hlinkClick r:id="rId3"/>
                </a:rPr>
                <a:t>http://</a:t>
              </a:r>
              <a:r>
                <a:rPr lang="en-US" sz="2100" dirty="0" smtClean="0">
                  <a:hlinkClick r:id="rId3"/>
                </a:rPr>
                <a:t>www.water.ca.gov/floodmgmt/fmo/fsrp/guidelines.cfm</a:t>
              </a:r>
              <a:r>
                <a:rPr lang="en-US" sz="2100" dirty="0" smtClean="0"/>
                <a:t>)</a:t>
              </a:r>
              <a:endParaRPr lang="en-US" sz="2100" dirty="0"/>
            </a:p>
            <a:p>
              <a:pPr marL="228600" lvl="1" indent="-228600" defTabSz="933450">
                <a:lnSpc>
                  <a:spcPct val="90000"/>
                </a:lnSpc>
                <a:spcAft>
                  <a:spcPct val="20000"/>
                </a:spcAft>
                <a:buFontTx/>
                <a:buChar char="••"/>
              </a:pPr>
              <a:r>
                <a:rPr lang="en-US" sz="2100" dirty="0"/>
                <a:t>Leveed areas </a:t>
              </a:r>
              <a:r>
                <a:rPr lang="en-US" sz="2100" dirty="0" smtClean="0"/>
                <a:t>defined and ranked </a:t>
              </a:r>
              <a:r>
                <a:rPr lang="en-US" sz="2100" dirty="0"/>
                <a:t>based on relative </a:t>
              </a:r>
              <a:r>
                <a:rPr lang="en-US" sz="2100" dirty="0" smtClean="0"/>
                <a:t>flood risk (Tiers 1/2/3)</a:t>
              </a:r>
            </a:p>
            <a:p>
              <a:pPr marL="228600" lvl="1" indent="-228600" defTabSz="933450">
                <a:lnSpc>
                  <a:spcPct val="90000"/>
                </a:lnSpc>
                <a:spcAft>
                  <a:spcPct val="20000"/>
                </a:spcAft>
                <a:buFontTx/>
                <a:buChar char="••"/>
              </a:pPr>
              <a:r>
                <a:rPr lang="en-US" sz="2100" dirty="0" smtClean="0"/>
                <a:t>Critical sites identified and vetted with LMAs</a:t>
              </a:r>
              <a:endParaRPr lang="en-US" sz="2100" dirty="0"/>
            </a:p>
            <a:p>
              <a:pPr marL="228600" lvl="1" indent="-228600" defTabSz="933450">
                <a:lnSpc>
                  <a:spcPct val="90000"/>
                </a:lnSpc>
                <a:spcAft>
                  <a:spcPct val="20000"/>
                </a:spcAft>
                <a:buChar char="••"/>
              </a:pPr>
              <a:endParaRPr lang="en-US" sz="2100" dirty="0" smtClean="0"/>
            </a:p>
          </p:txBody>
        </p:sp>
      </p:grpSp>
      <p:grpSp>
        <p:nvGrpSpPr>
          <p:cNvPr id="3" name="Group 2"/>
          <p:cNvGrpSpPr/>
          <p:nvPr/>
        </p:nvGrpSpPr>
        <p:grpSpPr>
          <a:xfrm>
            <a:off x="271902" y="1142161"/>
            <a:ext cx="1120854" cy="4854245"/>
            <a:chOff x="271901" y="1142161"/>
            <a:chExt cx="1242635" cy="4854245"/>
          </a:xfrm>
        </p:grpSpPr>
        <p:grpSp>
          <p:nvGrpSpPr>
            <p:cNvPr id="19" name="Group 18"/>
            <p:cNvGrpSpPr/>
            <p:nvPr/>
          </p:nvGrpSpPr>
          <p:grpSpPr>
            <a:xfrm>
              <a:off x="271901" y="1142161"/>
              <a:ext cx="1242635" cy="4854245"/>
              <a:chOff x="271901" y="1142161"/>
              <a:chExt cx="2198344" cy="4854245"/>
            </a:xfrm>
          </p:grpSpPr>
          <p:sp>
            <p:nvSpPr>
              <p:cNvPr id="20" name="Rounded Rectangle 19"/>
              <p:cNvSpPr/>
              <p:nvPr/>
            </p:nvSpPr>
            <p:spPr>
              <a:xfrm>
                <a:off x="271901" y="1142161"/>
                <a:ext cx="1767460" cy="700288"/>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FSRP Guidelines</a:t>
                </a:r>
              </a:p>
            </p:txBody>
          </p:sp>
          <p:sp>
            <p:nvSpPr>
              <p:cNvPr id="21" name="Rounded Rectangle 20"/>
              <p:cNvSpPr/>
              <p:nvPr/>
            </p:nvSpPr>
            <p:spPr>
              <a:xfrm>
                <a:off x="271901" y="1983965"/>
                <a:ext cx="1767461" cy="663200"/>
              </a:xfrm>
              <a:prstGeom prst="roundRect">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Site Selection</a:t>
                </a:r>
              </a:p>
            </p:txBody>
          </p:sp>
          <p:sp>
            <p:nvSpPr>
              <p:cNvPr id="22" name="Rounded Rectangle 21"/>
              <p:cNvSpPr/>
              <p:nvPr/>
            </p:nvSpPr>
            <p:spPr>
              <a:xfrm>
                <a:off x="271901" y="2832112"/>
                <a:ext cx="1767460" cy="661715"/>
              </a:xfrm>
              <a:prstGeom prst="roundRect">
                <a:avLst/>
              </a:prstGeom>
              <a:solidFill>
                <a:schemeClr val="bg2">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lvl="0" algn="ctr"/>
                <a:r>
                  <a:rPr lang="en-US" sz="1000" b="1" dirty="0" smtClean="0">
                    <a:solidFill>
                      <a:schemeClr val="bg1"/>
                    </a:solidFill>
                    <a:latin typeface="+mj-lt"/>
                    <a:cs typeface="Arial" pitchFamily="34" charset="0"/>
                  </a:rPr>
                  <a:t>Notices of Eligibility</a:t>
                </a:r>
                <a:endParaRPr lang="en-US" sz="1000" b="1" dirty="0">
                  <a:solidFill>
                    <a:prstClr val="white"/>
                  </a:solidFill>
                  <a:cs typeface="Arial" pitchFamily="34" charset="0"/>
                </a:endParaRPr>
              </a:p>
            </p:txBody>
          </p:sp>
          <p:sp>
            <p:nvSpPr>
              <p:cNvPr id="23" name="Rounded Rectangle 22"/>
              <p:cNvSpPr/>
              <p:nvPr/>
            </p:nvSpPr>
            <p:spPr>
              <a:xfrm>
                <a:off x="271902" y="3637330"/>
                <a:ext cx="1767460" cy="680402"/>
              </a:xfrm>
              <a:prstGeom prst="roundRect">
                <a:avLst/>
              </a:prstGeom>
              <a:solidFill>
                <a:schemeClr val="bg2">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Project Agreements</a:t>
                </a:r>
              </a:p>
            </p:txBody>
          </p:sp>
          <p:sp>
            <p:nvSpPr>
              <p:cNvPr id="24" name="Rounded Rectangle 23"/>
              <p:cNvSpPr/>
              <p:nvPr/>
            </p:nvSpPr>
            <p:spPr>
              <a:xfrm>
                <a:off x="271903" y="5316004"/>
                <a:ext cx="1767459" cy="680402"/>
              </a:xfrm>
              <a:prstGeom prst="roundRect">
                <a:avLst/>
              </a:prstGeom>
              <a:solidFill>
                <a:schemeClr val="accent6">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Final Design &amp; Construction</a:t>
                </a:r>
              </a:p>
            </p:txBody>
          </p:sp>
          <p:sp>
            <p:nvSpPr>
              <p:cNvPr id="25" name="Rounded Rectangle 24"/>
              <p:cNvSpPr/>
              <p:nvPr/>
            </p:nvSpPr>
            <p:spPr>
              <a:xfrm>
                <a:off x="271903" y="4497139"/>
                <a:ext cx="1767460" cy="680402"/>
              </a:xfrm>
              <a:prstGeom prst="roundRect">
                <a:avLst/>
              </a:prstGeom>
              <a:solidFill>
                <a:schemeClr val="accent5">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Planning, Design </a:t>
                </a:r>
              </a:p>
              <a:p>
                <a:pPr algn="ctr"/>
                <a:r>
                  <a:rPr lang="en-US" sz="1000" b="1" dirty="0" smtClean="0">
                    <a:solidFill>
                      <a:schemeClr val="bg1"/>
                    </a:solidFill>
                    <a:latin typeface="+mj-lt"/>
                    <a:cs typeface="Arial" pitchFamily="34" charset="0"/>
                  </a:rPr>
                  <a:t>and Permitting</a:t>
                </a:r>
              </a:p>
            </p:txBody>
          </p:sp>
          <p:sp>
            <p:nvSpPr>
              <p:cNvPr id="26" name="Right Arrow 25"/>
              <p:cNvSpPr/>
              <p:nvPr/>
            </p:nvSpPr>
            <p:spPr>
              <a:xfrm>
                <a:off x="2039361" y="2140201"/>
                <a:ext cx="430884" cy="341194"/>
              </a:xfrm>
              <a:prstGeom prst="rightArrow">
                <a:avLst/>
              </a:prstGeom>
              <a:solidFill>
                <a:srgbClr val="73864A"/>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sp>
          <p:nvSpPr>
            <p:cNvPr id="27" name="Right Arrow 26"/>
            <p:cNvSpPr/>
            <p:nvPr/>
          </p:nvSpPr>
          <p:spPr>
            <a:xfrm>
              <a:off x="1270975" y="1308082"/>
              <a:ext cx="243561" cy="341194"/>
            </a:xfrm>
            <a:prstGeom prst="rightArrow">
              <a:avLst/>
            </a:prstGeom>
            <a:solidFill>
              <a:srgbClr val="0070C0"/>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1703" y="1378425"/>
            <a:ext cx="3048346" cy="394416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7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2051" y="933507"/>
            <a:ext cx="6128890" cy="5120639"/>
          </a:xfrm>
          <a:prstGeom prst="rect">
            <a:avLst/>
          </a:prstGeom>
        </p:spPr>
      </p:pic>
      <p:sp>
        <p:nvSpPr>
          <p:cNvPr id="2" name="Title 1"/>
          <p:cNvSpPr>
            <a:spLocks noGrp="1"/>
          </p:cNvSpPr>
          <p:nvPr>
            <p:ph type="title"/>
          </p:nvPr>
        </p:nvSpPr>
        <p:spPr/>
        <p:txBody>
          <a:bodyPr/>
          <a:lstStyle/>
          <a:p>
            <a:r>
              <a:rPr lang="en-US" sz="3200" dirty="0" smtClean="0"/>
              <a:t>Critical Site Selection</a:t>
            </a:r>
            <a:endParaRPr lang="en-US" sz="3200" dirty="0"/>
          </a:p>
        </p:txBody>
      </p:sp>
      <p:grpSp>
        <p:nvGrpSpPr>
          <p:cNvPr id="3" name="Group 8"/>
          <p:cNvGrpSpPr/>
          <p:nvPr/>
        </p:nvGrpSpPr>
        <p:grpSpPr>
          <a:xfrm>
            <a:off x="2470245" y="1378424"/>
            <a:ext cx="6469039" cy="4176215"/>
            <a:chOff x="0" y="2253254"/>
            <a:chExt cx="8205850" cy="2347379"/>
          </a:xfrm>
        </p:grpSpPr>
        <p:sp>
          <p:nvSpPr>
            <p:cNvPr id="10" name="Rectangle 9"/>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0" y="2253255"/>
              <a:ext cx="8205850" cy="4085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0" lvl="1" algn="l" defTabSz="933450" rtl="0">
                <a:lnSpc>
                  <a:spcPct val="90000"/>
                </a:lnSpc>
                <a:spcBef>
                  <a:spcPct val="0"/>
                </a:spcBef>
                <a:spcAft>
                  <a:spcPct val="20000"/>
                </a:spcAft>
              </a:pPr>
              <a:endParaRPr lang="en-US" sz="2100" kern="1200" dirty="0" smtClean="0"/>
            </a:p>
          </p:txBody>
        </p:sp>
      </p:grpSp>
      <p:sp>
        <p:nvSpPr>
          <p:cNvPr id="15" name="Rectangle 14"/>
          <p:cNvSpPr/>
          <p:nvPr/>
        </p:nvSpPr>
        <p:spPr>
          <a:xfrm>
            <a:off x="2374995" y="1197093"/>
            <a:ext cx="6469039" cy="7268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0" lvl="1" algn="l" defTabSz="933450" rtl="0">
              <a:lnSpc>
                <a:spcPct val="90000"/>
              </a:lnSpc>
              <a:spcBef>
                <a:spcPct val="0"/>
              </a:spcBef>
              <a:spcAft>
                <a:spcPct val="20000"/>
              </a:spcAft>
            </a:pPr>
            <a:endParaRPr lang="en-US" sz="2100" kern="1200" dirty="0" smtClean="0"/>
          </a:p>
        </p:txBody>
      </p:sp>
      <p:grpSp>
        <p:nvGrpSpPr>
          <p:cNvPr id="5" name="Group 16"/>
          <p:cNvGrpSpPr/>
          <p:nvPr/>
        </p:nvGrpSpPr>
        <p:grpSpPr>
          <a:xfrm>
            <a:off x="1465006" y="933507"/>
            <a:ext cx="7511354" cy="2011465"/>
            <a:chOff x="0" y="1304695"/>
            <a:chExt cx="19615659" cy="3476312"/>
          </a:xfrm>
        </p:grpSpPr>
        <p:sp>
          <p:nvSpPr>
            <p:cNvPr id="18" name="Rectangle 17"/>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10424710" y="1304695"/>
              <a:ext cx="9190949" cy="34763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228600" lvl="1" indent="-228600" defTabSz="933450">
                <a:lnSpc>
                  <a:spcPct val="90000"/>
                </a:lnSpc>
                <a:spcAft>
                  <a:spcPts val="600"/>
                </a:spcAft>
                <a:buChar char="••"/>
              </a:pPr>
              <a:r>
                <a:rPr lang="en-US" sz="2100" dirty="0" smtClean="0"/>
                <a:t>LMA collaboration throughout process</a:t>
              </a:r>
            </a:p>
            <a:p>
              <a:pPr marL="228600" lvl="1" indent="-228600" defTabSz="933450">
                <a:lnSpc>
                  <a:spcPct val="90000"/>
                </a:lnSpc>
                <a:spcAft>
                  <a:spcPts val="600"/>
                </a:spcAft>
                <a:buChar char="••"/>
              </a:pPr>
              <a:r>
                <a:rPr lang="en-US" sz="2100" dirty="0" smtClean="0"/>
                <a:t>Current funding sufficient all critical repairs</a:t>
              </a:r>
            </a:p>
            <a:p>
              <a:pPr marL="228600" lvl="1" indent="-228600" defTabSz="933450">
                <a:lnSpc>
                  <a:spcPct val="90000"/>
                </a:lnSpc>
                <a:spcAft>
                  <a:spcPct val="20000"/>
                </a:spcAft>
                <a:buChar char="••"/>
              </a:pPr>
              <a:endParaRPr lang="en-US" sz="2100" dirty="0" smtClean="0"/>
            </a:p>
          </p:txBody>
        </p:sp>
      </p:grpSp>
      <p:grpSp>
        <p:nvGrpSpPr>
          <p:cNvPr id="37" name="Group 36"/>
          <p:cNvGrpSpPr/>
          <p:nvPr/>
        </p:nvGrpSpPr>
        <p:grpSpPr>
          <a:xfrm>
            <a:off x="271902" y="1142161"/>
            <a:ext cx="1120854" cy="4854245"/>
            <a:chOff x="271901" y="1142161"/>
            <a:chExt cx="2198344" cy="4854245"/>
          </a:xfrm>
        </p:grpSpPr>
        <p:sp>
          <p:nvSpPr>
            <p:cNvPr id="38" name="Rounded Rectangle 37"/>
            <p:cNvSpPr/>
            <p:nvPr/>
          </p:nvSpPr>
          <p:spPr>
            <a:xfrm>
              <a:off x="271901" y="1142161"/>
              <a:ext cx="1767460" cy="700288"/>
            </a:xfrm>
            <a:prstGeom prst="roundRect">
              <a:avLst/>
            </a:prstGeom>
            <a:solidFill>
              <a:srgbClr val="0070C0">
                <a:alpha val="20000"/>
              </a:srgb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FSRP Guidelines</a:t>
              </a:r>
            </a:p>
          </p:txBody>
        </p:sp>
        <p:sp>
          <p:nvSpPr>
            <p:cNvPr id="39" name="Rounded Rectangle 38"/>
            <p:cNvSpPr/>
            <p:nvPr/>
          </p:nvSpPr>
          <p:spPr>
            <a:xfrm>
              <a:off x="271901" y="1983965"/>
              <a:ext cx="1767461" cy="663200"/>
            </a:xfrm>
            <a:prstGeom prst="roundRect">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Site Selection</a:t>
              </a:r>
            </a:p>
          </p:txBody>
        </p:sp>
        <p:sp>
          <p:nvSpPr>
            <p:cNvPr id="40" name="Rounded Rectangle 39"/>
            <p:cNvSpPr/>
            <p:nvPr/>
          </p:nvSpPr>
          <p:spPr>
            <a:xfrm>
              <a:off x="271901" y="2832112"/>
              <a:ext cx="1767460" cy="661715"/>
            </a:xfrm>
            <a:prstGeom prst="roundRect">
              <a:avLst/>
            </a:prstGeom>
            <a:solidFill>
              <a:schemeClr val="bg2">
                <a:lumMod val="75000"/>
                <a:alpha val="2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lvl="0" algn="ctr"/>
              <a:r>
                <a:rPr lang="en-US" sz="1000" b="1" dirty="0" smtClean="0">
                  <a:solidFill>
                    <a:schemeClr val="bg1"/>
                  </a:solidFill>
                  <a:latin typeface="+mj-lt"/>
                  <a:cs typeface="Arial" pitchFamily="34" charset="0"/>
                </a:rPr>
                <a:t>Notices of Eligibility</a:t>
              </a:r>
              <a:endParaRPr lang="en-US" sz="1000" b="1" dirty="0">
                <a:solidFill>
                  <a:prstClr val="white"/>
                </a:solidFill>
                <a:cs typeface="Arial" pitchFamily="34" charset="0"/>
              </a:endParaRPr>
            </a:p>
          </p:txBody>
        </p:sp>
        <p:sp>
          <p:nvSpPr>
            <p:cNvPr id="41" name="Rounded Rectangle 40"/>
            <p:cNvSpPr/>
            <p:nvPr/>
          </p:nvSpPr>
          <p:spPr>
            <a:xfrm>
              <a:off x="271903" y="3637330"/>
              <a:ext cx="1767460" cy="680402"/>
            </a:xfrm>
            <a:prstGeom prst="roundRect">
              <a:avLst/>
            </a:prstGeom>
            <a:solidFill>
              <a:schemeClr val="bg2">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Project Agreements</a:t>
              </a:r>
            </a:p>
          </p:txBody>
        </p:sp>
        <p:sp>
          <p:nvSpPr>
            <p:cNvPr id="42" name="Rounded Rectangle 41"/>
            <p:cNvSpPr/>
            <p:nvPr/>
          </p:nvSpPr>
          <p:spPr>
            <a:xfrm>
              <a:off x="271903" y="5316004"/>
              <a:ext cx="1767459" cy="680402"/>
            </a:xfrm>
            <a:prstGeom prst="roundRect">
              <a:avLst/>
            </a:prstGeom>
            <a:solidFill>
              <a:schemeClr val="accent6">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Final Design &amp; Construction</a:t>
              </a:r>
            </a:p>
          </p:txBody>
        </p:sp>
        <p:sp>
          <p:nvSpPr>
            <p:cNvPr id="43" name="Rounded Rectangle 42"/>
            <p:cNvSpPr/>
            <p:nvPr/>
          </p:nvSpPr>
          <p:spPr>
            <a:xfrm>
              <a:off x="271903" y="4497139"/>
              <a:ext cx="1767460" cy="680402"/>
            </a:xfrm>
            <a:prstGeom prst="roundRect">
              <a:avLst/>
            </a:prstGeom>
            <a:solidFill>
              <a:schemeClr val="accent5">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Planning, Design </a:t>
              </a:r>
            </a:p>
            <a:p>
              <a:pPr algn="ctr"/>
              <a:r>
                <a:rPr lang="en-US" sz="1000" b="1" dirty="0" smtClean="0">
                  <a:solidFill>
                    <a:schemeClr val="bg1"/>
                  </a:solidFill>
                  <a:latin typeface="+mj-lt"/>
                  <a:cs typeface="Arial" pitchFamily="34" charset="0"/>
                </a:rPr>
                <a:t>and Permitting</a:t>
              </a:r>
            </a:p>
          </p:txBody>
        </p:sp>
        <p:sp>
          <p:nvSpPr>
            <p:cNvPr id="44" name="Right Arrow 43"/>
            <p:cNvSpPr/>
            <p:nvPr/>
          </p:nvSpPr>
          <p:spPr>
            <a:xfrm>
              <a:off x="2039361" y="2140201"/>
              <a:ext cx="430884" cy="341194"/>
            </a:xfrm>
            <a:prstGeom prst="rightArrow">
              <a:avLst/>
            </a:prstGeom>
            <a:solidFill>
              <a:srgbClr val="73864A"/>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sp>
        <p:nvSpPr>
          <p:cNvPr id="23" name="TextBox 22"/>
          <p:cNvSpPr txBox="1"/>
          <p:nvPr/>
        </p:nvSpPr>
        <p:spPr>
          <a:xfrm>
            <a:off x="6349312" y="2554776"/>
            <a:ext cx="1921488" cy="338554"/>
          </a:xfrm>
          <a:prstGeom prst="rect">
            <a:avLst/>
          </a:prstGeom>
          <a:noFill/>
        </p:spPr>
        <p:txBody>
          <a:bodyPr wrap="none" rtlCol="0">
            <a:spAutoFit/>
          </a:bodyPr>
          <a:lstStyle/>
          <a:p>
            <a:r>
              <a:rPr lang="en-US" sz="1600" dirty="0" smtClean="0"/>
              <a:t>San Joaquin Valley</a:t>
            </a:r>
            <a:endParaRPr lang="en-US" sz="1600" dirty="0"/>
          </a:p>
        </p:txBody>
      </p:sp>
      <p:sp>
        <p:nvSpPr>
          <p:cNvPr id="24" name="TextBox 23"/>
          <p:cNvSpPr txBox="1"/>
          <p:nvPr/>
        </p:nvSpPr>
        <p:spPr>
          <a:xfrm>
            <a:off x="2089860" y="935739"/>
            <a:ext cx="1290738" cy="584775"/>
          </a:xfrm>
          <a:prstGeom prst="rect">
            <a:avLst/>
          </a:prstGeom>
          <a:noFill/>
        </p:spPr>
        <p:txBody>
          <a:bodyPr wrap="none" rtlCol="0">
            <a:spAutoFit/>
          </a:bodyPr>
          <a:lstStyle/>
          <a:p>
            <a:r>
              <a:rPr lang="en-US" sz="1600" dirty="0" smtClean="0"/>
              <a:t>Sacramento</a:t>
            </a:r>
          </a:p>
          <a:p>
            <a:r>
              <a:rPr lang="en-US" sz="1600" dirty="0" smtClean="0"/>
              <a:t>Valley</a:t>
            </a:r>
            <a:endParaRPr lang="en-US" sz="1600" dirty="0"/>
          </a:p>
        </p:txBody>
      </p:sp>
      <p:graphicFrame>
        <p:nvGraphicFramePr>
          <p:cNvPr id="25" name="Table 24"/>
          <p:cNvGraphicFramePr>
            <a:graphicFrameLocks noGrp="1"/>
          </p:cNvGraphicFramePr>
          <p:nvPr>
            <p:extLst>
              <p:ext uri="{D42A27DB-BD31-4B8C-83A1-F6EECF244321}">
                <p14:modId xmlns:p14="http://schemas.microsoft.com/office/powerpoint/2010/main" xmlns="" val="993918313"/>
              </p:ext>
            </p:extLst>
          </p:nvPr>
        </p:nvGraphicFramePr>
        <p:xfrm>
          <a:off x="1346685" y="3977531"/>
          <a:ext cx="2313940" cy="2125161"/>
        </p:xfrm>
        <a:graphic>
          <a:graphicData uri="http://schemas.openxmlformats.org/drawingml/2006/table">
            <a:tbl>
              <a:tblPr firstRow="1" bandRow="1">
                <a:tableStyleId>{5940675A-B579-460E-94D1-54222C63F5DA}</a:tableStyleId>
              </a:tblPr>
              <a:tblGrid>
                <a:gridCol w="695642"/>
                <a:gridCol w="538480"/>
                <a:gridCol w="1079818"/>
              </a:tblGrid>
              <a:tr h="443845">
                <a:tc>
                  <a:txBody>
                    <a:bodyPr/>
                    <a:lstStyle/>
                    <a:p>
                      <a:pPr algn="ctr"/>
                      <a:endParaRPr lang="en-US" sz="16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a:t>
                      </a:r>
                      <a:endParaRPr lang="en-US" sz="1600" b="1" dirty="0"/>
                    </a:p>
                  </a:txBody>
                  <a:tcPr>
                    <a:lnL w="12700" cap="flat" cmpd="sng" algn="ctr">
                      <a:solidFill>
                        <a:schemeClr val="tx1"/>
                      </a:solidFill>
                      <a:prstDash val="solid"/>
                      <a:round/>
                      <a:headEnd type="none" w="med" len="med"/>
                      <a:tailEnd type="none" w="med" len="med"/>
                    </a:lnL>
                    <a:solidFill>
                      <a:schemeClr val="bg1"/>
                    </a:solidFill>
                  </a:tcPr>
                </a:tc>
              </a:tr>
              <a:tr h="412955">
                <a:tc>
                  <a:txBody>
                    <a:bodyPr/>
                    <a:lstStyle/>
                    <a:p>
                      <a:pPr algn="ctr"/>
                      <a:r>
                        <a:rPr lang="en-US" sz="1600" dirty="0" smtClean="0"/>
                        <a:t>Tier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600" dirty="0" smtClean="0"/>
                        <a:t>66</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r>
                        <a:rPr lang="en-US" sz="1600" dirty="0" smtClean="0"/>
                        <a:t>$74.25M</a:t>
                      </a:r>
                      <a:endParaRPr lang="en-US" sz="1600" dirty="0"/>
                    </a:p>
                  </a:txBody>
                  <a:tcPr>
                    <a:solidFill>
                      <a:schemeClr val="accent4">
                        <a:lumMod val="60000"/>
                        <a:lumOff val="40000"/>
                      </a:schemeClr>
                    </a:solidFill>
                  </a:tcPr>
                </a:tc>
              </a:tr>
              <a:tr h="432620">
                <a:tc>
                  <a:txBody>
                    <a:bodyPr/>
                    <a:lstStyle/>
                    <a:p>
                      <a:pPr algn="ctr"/>
                      <a:r>
                        <a:rPr lang="en-US" sz="1600" dirty="0" smtClean="0"/>
                        <a:t>Tier 2</a:t>
                      </a:r>
                      <a:endParaRPr lang="en-US" sz="1600" dirty="0"/>
                    </a:p>
                  </a:txBody>
                  <a:tcP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a:r>
                        <a:rPr lang="en-US" sz="1600" dirty="0" smtClean="0"/>
                        <a:t>28</a:t>
                      </a:r>
                      <a:endParaRPr lang="en-US" sz="1600" dirty="0"/>
                    </a:p>
                  </a:txBody>
                  <a:tcPr>
                    <a:solidFill>
                      <a:schemeClr val="accent2">
                        <a:lumMod val="60000"/>
                        <a:lumOff val="40000"/>
                      </a:schemeClr>
                    </a:solidFill>
                  </a:tcPr>
                </a:tc>
                <a:tc>
                  <a:txBody>
                    <a:bodyPr/>
                    <a:lstStyle/>
                    <a:p>
                      <a:pPr algn="ctr"/>
                      <a:r>
                        <a:rPr lang="en-US" sz="1600" dirty="0" smtClean="0"/>
                        <a:t>$31.78M</a:t>
                      </a:r>
                      <a:endParaRPr lang="en-US" sz="1600" dirty="0"/>
                    </a:p>
                  </a:txBody>
                  <a:tcPr>
                    <a:solidFill>
                      <a:schemeClr val="accent2">
                        <a:lumMod val="60000"/>
                        <a:lumOff val="40000"/>
                      </a:schemeClr>
                    </a:solidFill>
                  </a:tcPr>
                </a:tc>
              </a:tr>
              <a:tr h="432619">
                <a:tc>
                  <a:txBody>
                    <a:bodyPr/>
                    <a:lstStyle/>
                    <a:p>
                      <a:pPr algn="ctr"/>
                      <a:r>
                        <a:rPr lang="en-US" sz="1600" dirty="0" smtClean="0"/>
                        <a:t>Tier 3</a:t>
                      </a:r>
                      <a:endParaRPr lang="en-US" sz="1600" dirty="0"/>
                    </a:p>
                  </a:txBody>
                  <a:tcPr>
                    <a:solidFill>
                      <a:srgbClr val="B8E8E6"/>
                    </a:solidFill>
                  </a:tcPr>
                </a:tc>
                <a:tc>
                  <a:txBody>
                    <a:bodyPr/>
                    <a:lstStyle/>
                    <a:p>
                      <a:pPr algn="ctr"/>
                      <a:r>
                        <a:rPr lang="en-US" sz="1600" dirty="0" smtClean="0"/>
                        <a:t>15</a:t>
                      </a:r>
                      <a:endParaRPr lang="en-US" sz="1600" dirty="0"/>
                    </a:p>
                  </a:txBody>
                  <a:tcPr>
                    <a:solidFill>
                      <a:srgbClr val="B8E8E6"/>
                    </a:solidFill>
                  </a:tcPr>
                </a:tc>
                <a:tc>
                  <a:txBody>
                    <a:bodyPr/>
                    <a:lstStyle/>
                    <a:p>
                      <a:pPr algn="ctr"/>
                      <a:r>
                        <a:rPr lang="en-US" sz="1600" dirty="0" smtClean="0"/>
                        <a:t>$16.91M</a:t>
                      </a:r>
                      <a:endParaRPr lang="en-US" sz="1600" dirty="0"/>
                    </a:p>
                  </a:txBody>
                  <a:tcPr>
                    <a:solidFill>
                      <a:srgbClr val="B8E8E6"/>
                    </a:solidFill>
                  </a:tcPr>
                </a:tc>
              </a:tr>
              <a:tr h="403122">
                <a:tc>
                  <a:txBody>
                    <a:bodyPr/>
                    <a:lstStyle/>
                    <a:p>
                      <a:pPr algn="ctr"/>
                      <a:r>
                        <a:rPr lang="en-US" sz="1600" b="1" dirty="0" smtClean="0"/>
                        <a:t>Total</a:t>
                      </a:r>
                      <a:endParaRPr lang="en-US" sz="1600" b="1" dirty="0"/>
                    </a:p>
                  </a:txBody>
                  <a:tcPr>
                    <a:solidFill>
                      <a:schemeClr val="bg1"/>
                    </a:solidFill>
                  </a:tcPr>
                </a:tc>
                <a:tc>
                  <a:txBody>
                    <a:bodyPr/>
                    <a:lstStyle/>
                    <a:p>
                      <a:pPr algn="ctr"/>
                      <a:r>
                        <a:rPr lang="en-US" sz="1600" b="1" dirty="0" smtClean="0"/>
                        <a:t>109</a:t>
                      </a:r>
                      <a:endParaRPr lang="en-US" sz="1600" b="1" dirty="0"/>
                    </a:p>
                  </a:txBody>
                  <a:tcPr>
                    <a:solidFill>
                      <a:schemeClr val="bg1"/>
                    </a:solidFill>
                  </a:tcPr>
                </a:tc>
                <a:tc>
                  <a:txBody>
                    <a:bodyPr/>
                    <a:lstStyle/>
                    <a:p>
                      <a:pPr algn="ctr"/>
                      <a:r>
                        <a:rPr lang="en-US" sz="1600" b="1" dirty="0" smtClean="0"/>
                        <a:t>$122.94M</a:t>
                      </a:r>
                      <a:endParaRPr lang="en-US" sz="1600" b="1" dirty="0"/>
                    </a:p>
                  </a:txBody>
                  <a:tcPr>
                    <a:solidFill>
                      <a:schemeClr val="bg1"/>
                    </a:solidFill>
                  </a:tcPr>
                </a:tc>
              </a:tr>
            </a:tbl>
          </a:graphicData>
        </a:graphic>
      </p:graphicFrame>
    </p:spTree>
    <p:extLst>
      <p:ext uri="{BB962C8B-B14F-4D97-AF65-F5344CB8AC3E}">
        <p14:creationId xmlns:p14="http://schemas.microsoft.com/office/powerpoint/2010/main" xmlns="" val="220785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Repair Types and Remedies</a:t>
            </a:r>
            <a:endParaRPr lang="en-US" sz="3400" dirty="0"/>
          </a:p>
        </p:txBody>
      </p:sp>
      <p:grpSp>
        <p:nvGrpSpPr>
          <p:cNvPr id="9" name="Group 8"/>
          <p:cNvGrpSpPr/>
          <p:nvPr/>
        </p:nvGrpSpPr>
        <p:grpSpPr>
          <a:xfrm>
            <a:off x="2470245" y="1378424"/>
            <a:ext cx="6469039" cy="4176215"/>
            <a:chOff x="0" y="2253254"/>
            <a:chExt cx="8205850" cy="2347379"/>
          </a:xfrm>
        </p:grpSpPr>
        <p:sp>
          <p:nvSpPr>
            <p:cNvPr id="10" name="Rectangle 9"/>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0" y="2253255"/>
              <a:ext cx="8205850" cy="4085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0" lvl="1" algn="l" defTabSz="933450" rtl="0">
                <a:lnSpc>
                  <a:spcPct val="90000"/>
                </a:lnSpc>
                <a:spcBef>
                  <a:spcPct val="0"/>
                </a:spcBef>
                <a:spcAft>
                  <a:spcPct val="20000"/>
                </a:spcAft>
              </a:pPr>
              <a:endParaRPr lang="en-US" sz="2100" kern="1200" dirty="0" smtClean="0"/>
            </a:p>
          </p:txBody>
        </p:sp>
      </p:grpSp>
      <p:sp>
        <p:nvSpPr>
          <p:cNvPr id="15" name="Rectangle 14"/>
          <p:cNvSpPr/>
          <p:nvPr/>
        </p:nvSpPr>
        <p:spPr>
          <a:xfrm>
            <a:off x="2374995" y="1197093"/>
            <a:ext cx="6469039" cy="7268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0" lvl="1" algn="l" defTabSz="933450" rtl="0">
              <a:lnSpc>
                <a:spcPct val="90000"/>
              </a:lnSpc>
              <a:spcBef>
                <a:spcPct val="0"/>
              </a:spcBef>
              <a:spcAft>
                <a:spcPct val="20000"/>
              </a:spcAft>
            </a:pPr>
            <a:endParaRPr lang="en-US" sz="2100" kern="1200" dirty="0" smtClean="0"/>
          </a:p>
        </p:txBody>
      </p:sp>
      <p:grpSp>
        <p:nvGrpSpPr>
          <p:cNvPr id="17" name="Group 16"/>
          <p:cNvGrpSpPr/>
          <p:nvPr/>
        </p:nvGrpSpPr>
        <p:grpSpPr>
          <a:xfrm>
            <a:off x="1654629" y="1142162"/>
            <a:ext cx="7437056" cy="4854244"/>
            <a:chOff x="0" y="2253254"/>
            <a:chExt cx="8205850" cy="2347379"/>
          </a:xfrm>
        </p:grpSpPr>
        <p:sp>
          <p:nvSpPr>
            <p:cNvPr id="18" name="Rectangle 17"/>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0" y="2253254"/>
              <a:ext cx="8205850" cy="23473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228600" lvl="1" indent="-228600" defTabSz="933450">
                <a:lnSpc>
                  <a:spcPct val="90000"/>
                </a:lnSpc>
                <a:spcAft>
                  <a:spcPct val="20000"/>
                </a:spcAft>
                <a:buChar char="••"/>
              </a:pPr>
              <a:endParaRPr lang="en-US" sz="2100" dirty="0" smtClean="0"/>
            </a:p>
          </p:txBody>
        </p:sp>
      </p:grpSp>
      <p:graphicFrame>
        <p:nvGraphicFramePr>
          <p:cNvPr id="4" name="Chart 3"/>
          <p:cNvGraphicFramePr/>
          <p:nvPr>
            <p:extLst>
              <p:ext uri="{D42A27DB-BD31-4B8C-83A1-F6EECF244321}">
                <p14:modId xmlns:p14="http://schemas.microsoft.com/office/powerpoint/2010/main" xmlns="" val="1394408545"/>
              </p:ext>
            </p:extLst>
          </p:nvPr>
        </p:nvGraphicFramePr>
        <p:xfrm>
          <a:off x="4862286" y="1121185"/>
          <a:ext cx="3981747" cy="4535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xmlns="" val="2036094848"/>
              </p:ext>
            </p:extLst>
          </p:nvPr>
        </p:nvGraphicFramePr>
        <p:xfrm>
          <a:off x="1654629" y="1142161"/>
          <a:ext cx="2989942" cy="4514044"/>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p:cNvGrpSpPr/>
          <p:nvPr/>
        </p:nvGrpSpPr>
        <p:grpSpPr>
          <a:xfrm>
            <a:off x="271902" y="1142161"/>
            <a:ext cx="1120854" cy="4854245"/>
            <a:chOff x="271901" y="1142161"/>
            <a:chExt cx="2198344" cy="4854245"/>
          </a:xfrm>
        </p:grpSpPr>
        <p:sp>
          <p:nvSpPr>
            <p:cNvPr id="39" name="Rounded Rectangle 38"/>
            <p:cNvSpPr/>
            <p:nvPr/>
          </p:nvSpPr>
          <p:spPr>
            <a:xfrm>
              <a:off x="271901" y="1142161"/>
              <a:ext cx="1767460" cy="700288"/>
            </a:xfrm>
            <a:prstGeom prst="roundRect">
              <a:avLst/>
            </a:prstGeom>
            <a:solidFill>
              <a:srgbClr val="0070C0">
                <a:alpha val="20000"/>
              </a:srgb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FSRP Guidelines</a:t>
              </a:r>
            </a:p>
          </p:txBody>
        </p:sp>
        <p:sp>
          <p:nvSpPr>
            <p:cNvPr id="40" name="Rounded Rectangle 39"/>
            <p:cNvSpPr/>
            <p:nvPr/>
          </p:nvSpPr>
          <p:spPr>
            <a:xfrm>
              <a:off x="271901" y="1983965"/>
              <a:ext cx="1767461" cy="663200"/>
            </a:xfrm>
            <a:prstGeom prst="roundRect">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Site Selection</a:t>
              </a:r>
            </a:p>
          </p:txBody>
        </p:sp>
        <p:sp>
          <p:nvSpPr>
            <p:cNvPr id="41" name="Rounded Rectangle 40"/>
            <p:cNvSpPr/>
            <p:nvPr/>
          </p:nvSpPr>
          <p:spPr>
            <a:xfrm>
              <a:off x="271901" y="2832112"/>
              <a:ext cx="1767460" cy="661715"/>
            </a:xfrm>
            <a:prstGeom prst="roundRect">
              <a:avLst/>
            </a:prstGeom>
            <a:solidFill>
              <a:schemeClr val="bg2">
                <a:lumMod val="75000"/>
                <a:alpha val="2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lvl="0" algn="ctr"/>
              <a:r>
                <a:rPr lang="en-US" sz="1000" b="1" dirty="0" smtClean="0">
                  <a:solidFill>
                    <a:schemeClr val="bg1"/>
                  </a:solidFill>
                  <a:latin typeface="+mj-lt"/>
                  <a:cs typeface="Arial" pitchFamily="34" charset="0"/>
                </a:rPr>
                <a:t>Notices of Eligibility</a:t>
              </a:r>
              <a:endParaRPr lang="en-US" sz="1000" b="1" dirty="0">
                <a:solidFill>
                  <a:prstClr val="white"/>
                </a:solidFill>
                <a:cs typeface="Arial" pitchFamily="34" charset="0"/>
              </a:endParaRPr>
            </a:p>
          </p:txBody>
        </p:sp>
        <p:sp>
          <p:nvSpPr>
            <p:cNvPr id="42" name="Rounded Rectangle 41"/>
            <p:cNvSpPr/>
            <p:nvPr/>
          </p:nvSpPr>
          <p:spPr>
            <a:xfrm>
              <a:off x="271903" y="3637330"/>
              <a:ext cx="1767460" cy="680402"/>
            </a:xfrm>
            <a:prstGeom prst="roundRect">
              <a:avLst/>
            </a:prstGeom>
            <a:solidFill>
              <a:schemeClr val="bg2">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Project Agreements</a:t>
              </a:r>
            </a:p>
          </p:txBody>
        </p:sp>
        <p:sp>
          <p:nvSpPr>
            <p:cNvPr id="43" name="Rounded Rectangle 42"/>
            <p:cNvSpPr/>
            <p:nvPr/>
          </p:nvSpPr>
          <p:spPr>
            <a:xfrm>
              <a:off x="271903" y="5316004"/>
              <a:ext cx="1767459" cy="680402"/>
            </a:xfrm>
            <a:prstGeom prst="roundRect">
              <a:avLst/>
            </a:prstGeom>
            <a:solidFill>
              <a:schemeClr val="accent6">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Final Design &amp; Construction</a:t>
              </a:r>
            </a:p>
          </p:txBody>
        </p:sp>
        <p:sp>
          <p:nvSpPr>
            <p:cNvPr id="44" name="Rounded Rectangle 43"/>
            <p:cNvSpPr/>
            <p:nvPr/>
          </p:nvSpPr>
          <p:spPr>
            <a:xfrm>
              <a:off x="271903" y="4497139"/>
              <a:ext cx="1767460" cy="680402"/>
            </a:xfrm>
            <a:prstGeom prst="roundRect">
              <a:avLst/>
            </a:prstGeom>
            <a:solidFill>
              <a:schemeClr val="accent5">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Planning, Design </a:t>
              </a:r>
            </a:p>
            <a:p>
              <a:pPr algn="ctr"/>
              <a:r>
                <a:rPr lang="en-US" sz="1000" b="1" dirty="0" smtClean="0">
                  <a:solidFill>
                    <a:schemeClr val="bg1"/>
                  </a:solidFill>
                  <a:latin typeface="+mj-lt"/>
                  <a:cs typeface="Arial" pitchFamily="34" charset="0"/>
                </a:rPr>
                <a:t>and Permitting</a:t>
              </a:r>
            </a:p>
          </p:txBody>
        </p:sp>
        <p:sp>
          <p:nvSpPr>
            <p:cNvPr id="45" name="Right Arrow 44"/>
            <p:cNvSpPr/>
            <p:nvPr/>
          </p:nvSpPr>
          <p:spPr>
            <a:xfrm>
              <a:off x="2039361" y="2140201"/>
              <a:ext cx="430884" cy="341194"/>
            </a:xfrm>
            <a:prstGeom prst="rightArrow">
              <a:avLst/>
            </a:prstGeom>
            <a:solidFill>
              <a:srgbClr val="73864A"/>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spTree>
    <p:extLst>
      <p:ext uri="{BB962C8B-B14F-4D97-AF65-F5344CB8AC3E}">
        <p14:creationId xmlns:p14="http://schemas.microsoft.com/office/powerpoint/2010/main" xmlns="" val="29332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551446" y="1916221"/>
            <a:ext cx="2263713" cy="3262044"/>
            <a:chOff x="6551446" y="2519281"/>
            <a:chExt cx="2263713" cy="3262044"/>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1446" y="2519281"/>
              <a:ext cx="1982462" cy="256837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2696" y="3212953"/>
              <a:ext cx="1982463" cy="256837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sz="3400" dirty="0"/>
              <a:t>FSRP </a:t>
            </a:r>
            <a:r>
              <a:rPr lang="en-US" sz="3400" dirty="0" smtClean="0"/>
              <a:t>Current Activities</a:t>
            </a:r>
            <a:endParaRPr lang="en-US" sz="3400" dirty="0"/>
          </a:p>
        </p:txBody>
      </p:sp>
      <p:grpSp>
        <p:nvGrpSpPr>
          <p:cNvPr id="9" name="Group 8"/>
          <p:cNvGrpSpPr/>
          <p:nvPr/>
        </p:nvGrpSpPr>
        <p:grpSpPr>
          <a:xfrm>
            <a:off x="1398410" y="1378424"/>
            <a:ext cx="7081921" cy="4275079"/>
            <a:chOff x="0" y="2253254"/>
            <a:chExt cx="8205850" cy="2402949"/>
          </a:xfrm>
        </p:grpSpPr>
        <p:sp>
          <p:nvSpPr>
            <p:cNvPr id="10" name="Rectangle 9"/>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0" y="2555541"/>
              <a:ext cx="5970843" cy="21006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228600" lvl="1" indent="-228600" defTabSz="933450">
                <a:lnSpc>
                  <a:spcPct val="90000"/>
                </a:lnSpc>
                <a:spcAft>
                  <a:spcPct val="20000"/>
                </a:spcAft>
                <a:buFontTx/>
                <a:buChar char="••"/>
              </a:pPr>
              <a:r>
                <a:rPr lang="en-US" sz="2400" dirty="0" smtClean="0"/>
                <a:t>Planning for 66 </a:t>
              </a:r>
              <a:r>
                <a:rPr lang="en-US" sz="2400" dirty="0"/>
                <a:t>Tier 1 Critical </a:t>
              </a:r>
              <a:r>
                <a:rPr lang="en-US" sz="2400" dirty="0" smtClean="0"/>
                <a:t>sites</a:t>
              </a:r>
            </a:p>
            <a:p>
              <a:pPr marL="685800" lvl="2" indent="-228600" defTabSz="933450">
                <a:lnSpc>
                  <a:spcPct val="90000"/>
                </a:lnSpc>
                <a:spcAft>
                  <a:spcPct val="20000"/>
                </a:spcAft>
                <a:buFontTx/>
                <a:buChar char="••"/>
              </a:pPr>
              <a:r>
                <a:rPr lang="en-US" sz="2400" dirty="0" smtClean="0"/>
                <a:t>Sacramento–31 sites ($47.55M)</a:t>
              </a:r>
            </a:p>
            <a:p>
              <a:pPr marL="685800" lvl="2" indent="-228600" defTabSz="933450">
                <a:lnSpc>
                  <a:spcPct val="90000"/>
                </a:lnSpc>
                <a:spcAft>
                  <a:spcPct val="20000"/>
                </a:spcAft>
                <a:buFontTx/>
                <a:buChar char="••"/>
              </a:pPr>
              <a:r>
                <a:rPr lang="en-US" sz="2400" dirty="0" smtClean="0"/>
                <a:t>San Joaquin–35 sites ($26.70M)</a:t>
              </a:r>
            </a:p>
            <a:p>
              <a:pPr marL="228600" lvl="1" indent="-228600" defTabSz="933450">
                <a:lnSpc>
                  <a:spcPct val="90000"/>
                </a:lnSpc>
                <a:spcAft>
                  <a:spcPct val="20000"/>
                </a:spcAft>
                <a:buFontTx/>
                <a:buChar char="••"/>
              </a:pPr>
              <a:r>
                <a:rPr lang="en-US" sz="2400" dirty="0"/>
                <a:t>Notices of Eligibility to be presented at off-site briefings with </a:t>
              </a:r>
              <a:r>
                <a:rPr lang="en-US" sz="2400" dirty="0" smtClean="0"/>
                <a:t>LMAs</a:t>
              </a:r>
            </a:p>
            <a:p>
              <a:pPr marL="228600" lvl="1" indent="-228600" defTabSz="933450">
                <a:lnSpc>
                  <a:spcPct val="90000"/>
                </a:lnSpc>
                <a:spcAft>
                  <a:spcPct val="20000"/>
                </a:spcAft>
                <a:buFontTx/>
                <a:buChar char="••"/>
              </a:pPr>
              <a:r>
                <a:rPr lang="en-US" sz="2400" dirty="0"/>
                <a:t>LMAs are preparing estimates of </a:t>
              </a:r>
              <a:r>
                <a:rPr lang="en-US" sz="2400" dirty="0" smtClean="0"/>
                <a:t>crown/access </a:t>
              </a:r>
              <a:r>
                <a:rPr lang="en-US" sz="2400" dirty="0" smtClean="0"/>
                <a:t>road repair needs</a:t>
              </a:r>
            </a:p>
          </p:txBody>
        </p:sp>
      </p:grpSp>
      <p:sp>
        <p:nvSpPr>
          <p:cNvPr id="37" name="Rectangle 36"/>
          <p:cNvSpPr/>
          <p:nvPr/>
        </p:nvSpPr>
        <p:spPr>
          <a:xfrm>
            <a:off x="2622645" y="1530824"/>
            <a:ext cx="6469039" cy="4176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2011292" y="2557093"/>
            <a:ext cx="4875737" cy="30964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228600" lvl="1" indent="-228600" algn="l" defTabSz="933450" rtl="0">
              <a:lnSpc>
                <a:spcPct val="90000"/>
              </a:lnSpc>
              <a:spcBef>
                <a:spcPct val="0"/>
              </a:spcBef>
              <a:spcAft>
                <a:spcPct val="20000"/>
              </a:spcAft>
              <a:buChar char="••"/>
            </a:pPr>
            <a:endParaRPr lang="en-US" sz="2100" kern="1200" dirty="0" smtClean="0"/>
          </a:p>
        </p:txBody>
      </p:sp>
      <p:grpSp>
        <p:nvGrpSpPr>
          <p:cNvPr id="29" name="Group 28"/>
          <p:cNvGrpSpPr/>
          <p:nvPr/>
        </p:nvGrpSpPr>
        <p:grpSpPr>
          <a:xfrm>
            <a:off x="271902" y="1142161"/>
            <a:ext cx="1126508" cy="4854245"/>
            <a:chOff x="271901" y="1142161"/>
            <a:chExt cx="2209433" cy="4854245"/>
          </a:xfrm>
        </p:grpSpPr>
        <p:sp>
          <p:nvSpPr>
            <p:cNvPr id="30" name="Rounded Rectangle 29"/>
            <p:cNvSpPr/>
            <p:nvPr/>
          </p:nvSpPr>
          <p:spPr>
            <a:xfrm>
              <a:off x="271901" y="1142161"/>
              <a:ext cx="1767460" cy="700288"/>
            </a:xfrm>
            <a:prstGeom prst="roundRect">
              <a:avLst/>
            </a:prstGeom>
            <a:solidFill>
              <a:srgbClr val="0070C0">
                <a:alpha val="20000"/>
              </a:srgb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FSRP Guidelines</a:t>
              </a:r>
            </a:p>
          </p:txBody>
        </p:sp>
        <p:sp>
          <p:nvSpPr>
            <p:cNvPr id="33" name="Rounded Rectangle 32"/>
            <p:cNvSpPr/>
            <p:nvPr/>
          </p:nvSpPr>
          <p:spPr>
            <a:xfrm>
              <a:off x="271901" y="1983965"/>
              <a:ext cx="1767461" cy="663200"/>
            </a:xfrm>
            <a:prstGeom prst="roundRect">
              <a:avLst/>
            </a:prstGeom>
            <a:solidFill>
              <a:schemeClr val="accent4">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Site Selection</a:t>
              </a:r>
            </a:p>
          </p:txBody>
        </p:sp>
        <p:sp>
          <p:nvSpPr>
            <p:cNvPr id="34" name="Rounded Rectangle 33"/>
            <p:cNvSpPr/>
            <p:nvPr/>
          </p:nvSpPr>
          <p:spPr>
            <a:xfrm>
              <a:off x="271901" y="2832112"/>
              <a:ext cx="1767460" cy="661715"/>
            </a:xfrm>
            <a:prstGeom prst="round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lvl="0" algn="ctr"/>
              <a:r>
                <a:rPr lang="en-US" sz="1000" b="1" dirty="0" smtClean="0">
                  <a:solidFill>
                    <a:schemeClr val="bg1"/>
                  </a:solidFill>
                  <a:latin typeface="+mj-lt"/>
                  <a:cs typeface="Arial" pitchFamily="34" charset="0"/>
                </a:rPr>
                <a:t>Notices of Eligibility</a:t>
              </a:r>
              <a:endParaRPr lang="en-US" sz="1000" b="1" dirty="0">
                <a:solidFill>
                  <a:prstClr val="white"/>
                </a:solidFill>
                <a:cs typeface="Arial" pitchFamily="34" charset="0"/>
              </a:endParaRPr>
            </a:p>
          </p:txBody>
        </p:sp>
        <p:sp>
          <p:nvSpPr>
            <p:cNvPr id="35" name="Rounded Rectangle 34"/>
            <p:cNvSpPr/>
            <p:nvPr/>
          </p:nvSpPr>
          <p:spPr>
            <a:xfrm>
              <a:off x="271903" y="3637330"/>
              <a:ext cx="1767460" cy="680402"/>
            </a:xfrm>
            <a:prstGeom prst="roundRect">
              <a:avLst/>
            </a:prstGeom>
            <a:solidFill>
              <a:schemeClr val="bg2">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Project Agreements</a:t>
              </a:r>
            </a:p>
          </p:txBody>
        </p:sp>
        <p:sp>
          <p:nvSpPr>
            <p:cNvPr id="36" name="Rounded Rectangle 35"/>
            <p:cNvSpPr/>
            <p:nvPr/>
          </p:nvSpPr>
          <p:spPr>
            <a:xfrm>
              <a:off x="271903" y="5316004"/>
              <a:ext cx="1767459" cy="680402"/>
            </a:xfrm>
            <a:prstGeom prst="roundRect">
              <a:avLst/>
            </a:prstGeom>
            <a:solidFill>
              <a:schemeClr val="accent6">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Final Design &amp; Construction</a:t>
              </a:r>
            </a:p>
          </p:txBody>
        </p:sp>
        <p:sp>
          <p:nvSpPr>
            <p:cNvPr id="38" name="Rounded Rectangle 37"/>
            <p:cNvSpPr/>
            <p:nvPr/>
          </p:nvSpPr>
          <p:spPr>
            <a:xfrm>
              <a:off x="271903" y="4497139"/>
              <a:ext cx="1767460" cy="680402"/>
            </a:xfrm>
            <a:prstGeom prst="roundRect">
              <a:avLst/>
            </a:prstGeom>
            <a:solidFill>
              <a:schemeClr val="accent5">
                <a:lumMod val="50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Planning, Design </a:t>
              </a:r>
            </a:p>
            <a:p>
              <a:pPr algn="ctr"/>
              <a:r>
                <a:rPr lang="en-US" sz="1000" b="1" dirty="0" smtClean="0">
                  <a:solidFill>
                    <a:schemeClr val="bg1"/>
                  </a:solidFill>
                  <a:latin typeface="+mj-lt"/>
                  <a:cs typeface="Arial" pitchFamily="34" charset="0"/>
                </a:rPr>
                <a:t>and Permitting</a:t>
              </a:r>
            </a:p>
          </p:txBody>
        </p:sp>
        <p:sp>
          <p:nvSpPr>
            <p:cNvPr id="39" name="Right Arrow 38"/>
            <p:cNvSpPr/>
            <p:nvPr/>
          </p:nvSpPr>
          <p:spPr>
            <a:xfrm>
              <a:off x="2050450" y="2992372"/>
              <a:ext cx="430884" cy="341194"/>
            </a:xfrm>
            <a:prstGeom prst="rightArrow">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spTree>
    <p:extLst>
      <p:ext uri="{BB962C8B-B14F-4D97-AF65-F5344CB8AC3E}">
        <p14:creationId xmlns:p14="http://schemas.microsoft.com/office/powerpoint/2010/main" xmlns="" val="42353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FSRP Next Steps</a:t>
            </a:r>
            <a:endParaRPr lang="en-US" sz="3400" dirty="0"/>
          </a:p>
        </p:txBody>
      </p:sp>
      <p:grpSp>
        <p:nvGrpSpPr>
          <p:cNvPr id="9" name="Group 8"/>
          <p:cNvGrpSpPr/>
          <p:nvPr/>
        </p:nvGrpSpPr>
        <p:grpSpPr>
          <a:xfrm>
            <a:off x="1691149" y="1378424"/>
            <a:ext cx="7248136" cy="4176215"/>
            <a:chOff x="-124972" y="2253254"/>
            <a:chExt cx="8330822" cy="2801725"/>
          </a:xfrm>
        </p:grpSpPr>
        <p:sp>
          <p:nvSpPr>
            <p:cNvPr id="10" name="Rectangle 9"/>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24972" y="2253254"/>
              <a:ext cx="8330822" cy="2801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400" dirty="0" smtClean="0"/>
                <a:t>Negotiate Project Agreements for Tier 1 repairs with willing LMAs</a:t>
              </a:r>
            </a:p>
            <a:p>
              <a:pPr marL="685800" lvl="2" indent="-228600" defTabSz="933450">
                <a:lnSpc>
                  <a:spcPct val="90000"/>
                </a:lnSpc>
                <a:spcAft>
                  <a:spcPct val="20000"/>
                </a:spcAft>
                <a:buChar char="••"/>
              </a:pPr>
              <a:r>
                <a:rPr lang="en-US" sz="2400" kern="1200" dirty="0" smtClean="0"/>
                <a:t>Critical repair sites</a:t>
              </a:r>
            </a:p>
            <a:p>
              <a:pPr marL="685800" lvl="2" indent="-228600" defTabSz="933450">
                <a:lnSpc>
                  <a:spcPct val="90000"/>
                </a:lnSpc>
                <a:spcAft>
                  <a:spcPct val="20000"/>
                </a:spcAft>
                <a:buChar char="••"/>
              </a:pPr>
              <a:r>
                <a:rPr lang="en-US" sz="2400" dirty="0" smtClean="0"/>
                <a:t>Crest/access road repairs</a:t>
              </a:r>
              <a:endParaRPr lang="en-US" sz="2400" kern="1200" dirty="0" smtClean="0"/>
            </a:p>
            <a:p>
              <a:pPr marL="228600" lvl="1" indent="-228600" algn="l" defTabSz="933450" rtl="0">
                <a:lnSpc>
                  <a:spcPct val="90000"/>
                </a:lnSpc>
                <a:spcBef>
                  <a:spcPct val="0"/>
                </a:spcBef>
                <a:spcAft>
                  <a:spcPct val="20000"/>
                </a:spcAft>
                <a:buChar char="••"/>
              </a:pPr>
              <a:r>
                <a:rPr lang="en-US" sz="2400" dirty="0" smtClean="0"/>
                <a:t>Assist/oversee LMA planning efforts for Tier 1 repairs</a:t>
              </a:r>
            </a:p>
            <a:p>
              <a:pPr marL="685800" lvl="2" indent="-228600" defTabSz="933450">
                <a:lnSpc>
                  <a:spcPct val="90000"/>
                </a:lnSpc>
                <a:spcAft>
                  <a:spcPct val="20000"/>
                </a:spcAft>
                <a:buChar char="••"/>
              </a:pPr>
              <a:r>
                <a:rPr lang="en-US" sz="2400" dirty="0" smtClean="0"/>
                <a:t>Final design</a:t>
              </a:r>
            </a:p>
            <a:p>
              <a:pPr marL="685800" lvl="2" indent="-228600" defTabSz="933450">
                <a:lnSpc>
                  <a:spcPct val="90000"/>
                </a:lnSpc>
                <a:spcAft>
                  <a:spcPct val="20000"/>
                </a:spcAft>
                <a:buChar char="••"/>
              </a:pPr>
              <a:r>
                <a:rPr lang="en-US" sz="2400" dirty="0" smtClean="0"/>
                <a:t>Environmental permitting</a:t>
              </a:r>
            </a:p>
            <a:p>
              <a:pPr marL="685800" lvl="2" indent="-228600" defTabSz="933450">
                <a:lnSpc>
                  <a:spcPct val="90000"/>
                </a:lnSpc>
                <a:spcAft>
                  <a:spcPct val="20000"/>
                </a:spcAft>
                <a:buChar char="••"/>
              </a:pPr>
              <a:r>
                <a:rPr lang="en-US" sz="2400" dirty="0" smtClean="0"/>
                <a:t>Property acquisition</a:t>
              </a:r>
            </a:p>
            <a:p>
              <a:pPr marL="228600" lvl="1" indent="-228600" defTabSz="933450">
                <a:lnSpc>
                  <a:spcPct val="90000"/>
                </a:lnSpc>
                <a:spcAft>
                  <a:spcPct val="20000"/>
                </a:spcAft>
                <a:buChar char="••"/>
              </a:pPr>
              <a:r>
                <a:rPr lang="en-US" sz="2400" dirty="0" smtClean="0"/>
                <a:t>Assist/oversee project implementation for Tier 1 repairs</a:t>
              </a:r>
            </a:p>
            <a:p>
              <a:pPr marL="228600" lvl="1" indent="-228600" defTabSz="933450">
                <a:lnSpc>
                  <a:spcPct val="90000"/>
                </a:lnSpc>
                <a:spcAft>
                  <a:spcPct val="20000"/>
                </a:spcAft>
                <a:buChar char="••"/>
              </a:pPr>
              <a:r>
                <a:rPr lang="en-US" sz="2400" dirty="0" smtClean="0"/>
                <a:t>Initiate process for Tier 2/3 critical sites</a:t>
              </a:r>
            </a:p>
          </p:txBody>
        </p:sp>
      </p:grpSp>
      <p:grpSp>
        <p:nvGrpSpPr>
          <p:cNvPr id="36" name="Group 35"/>
          <p:cNvGrpSpPr/>
          <p:nvPr/>
        </p:nvGrpSpPr>
        <p:grpSpPr>
          <a:xfrm>
            <a:off x="271902" y="1142161"/>
            <a:ext cx="1120855" cy="4854245"/>
            <a:chOff x="271901" y="1142161"/>
            <a:chExt cx="2198345" cy="4854245"/>
          </a:xfrm>
        </p:grpSpPr>
        <p:sp>
          <p:nvSpPr>
            <p:cNvPr id="37" name="Rounded Rectangle 36"/>
            <p:cNvSpPr/>
            <p:nvPr/>
          </p:nvSpPr>
          <p:spPr>
            <a:xfrm>
              <a:off x="271901" y="1142161"/>
              <a:ext cx="1767460" cy="700288"/>
            </a:xfrm>
            <a:prstGeom prst="roundRect">
              <a:avLst/>
            </a:prstGeom>
            <a:solidFill>
              <a:srgbClr val="0070C0">
                <a:alpha val="20000"/>
              </a:srgb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FSRP Guidelines</a:t>
              </a:r>
            </a:p>
          </p:txBody>
        </p:sp>
        <p:sp>
          <p:nvSpPr>
            <p:cNvPr id="38" name="Rounded Rectangle 37"/>
            <p:cNvSpPr/>
            <p:nvPr/>
          </p:nvSpPr>
          <p:spPr>
            <a:xfrm>
              <a:off x="271901" y="1983965"/>
              <a:ext cx="1767461" cy="663200"/>
            </a:xfrm>
            <a:prstGeom prst="roundRect">
              <a:avLst/>
            </a:prstGeom>
            <a:solidFill>
              <a:schemeClr val="accent4">
                <a:lumMod val="75000"/>
                <a:alpha val="2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Site Selection</a:t>
              </a:r>
            </a:p>
          </p:txBody>
        </p:sp>
        <p:sp>
          <p:nvSpPr>
            <p:cNvPr id="39" name="Rounded Rectangle 38"/>
            <p:cNvSpPr/>
            <p:nvPr/>
          </p:nvSpPr>
          <p:spPr>
            <a:xfrm>
              <a:off x="271901" y="2832112"/>
              <a:ext cx="1767460" cy="661715"/>
            </a:xfrm>
            <a:prstGeom prst="roundRect">
              <a:avLst/>
            </a:prstGeom>
            <a:solidFill>
              <a:schemeClr val="bg2">
                <a:lumMod val="75000"/>
                <a:alpha val="2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lvl="0" algn="ctr"/>
              <a:r>
                <a:rPr lang="en-US" sz="1000" b="1" dirty="0" smtClean="0">
                  <a:solidFill>
                    <a:schemeClr val="bg1"/>
                  </a:solidFill>
                  <a:latin typeface="+mj-lt"/>
                  <a:cs typeface="Arial" pitchFamily="34" charset="0"/>
                </a:rPr>
                <a:t>Notices of Eligibility</a:t>
              </a:r>
              <a:endParaRPr lang="en-US" sz="1000" b="1" dirty="0">
                <a:solidFill>
                  <a:prstClr val="white"/>
                </a:solidFill>
                <a:cs typeface="Arial" pitchFamily="34" charset="0"/>
              </a:endParaRPr>
            </a:p>
          </p:txBody>
        </p:sp>
        <p:sp>
          <p:nvSpPr>
            <p:cNvPr id="40" name="Rounded Rectangle 39"/>
            <p:cNvSpPr/>
            <p:nvPr/>
          </p:nvSpPr>
          <p:spPr>
            <a:xfrm>
              <a:off x="271903" y="3637330"/>
              <a:ext cx="1767460" cy="680402"/>
            </a:xfrm>
            <a:prstGeom prst="roundRect">
              <a:avLst/>
            </a:prstGeom>
            <a:solidFill>
              <a:schemeClr val="bg2">
                <a:lumMod val="5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Project Agreements</a:t>
              </a:r>
            </a:p>
          </p:txBody>
        </p:sp>
        <p:sp>
          <p:nvSpPr>
            <p:cNvPr id="41" name="Rounded Rectangle 40"/>
            <p:cNvSpPr/>
            <p:nvPr/>
          </p:nvSpPr>
          <p:spPr>
            <a:xfrm>
              <a:off x="271903" y="5316004"/>
              <a:ext cx="1767459" cy="680402"/>
            </a:xfrm>
            <a:prstGeom prst="roundRec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Final Design &amp; Construction</a:t>
              </a:r>
            </a:p>
          </p:txBody>
        </p:sp>
        <p:sp>
          <p:nvSpPr>
            <p:cNvPr id="42" name="Rounded Rectangle 41"/>
            <p:cNvSpPr/>
            <p:nvPr/>
          </p:nvSpPr>
          <p:spPr>
            <a:xfrm>
              <a:off x="271903" y="4497139"/>
              <a:ext cx="1767460" cy="680402"/>
            </a:xfrm>
            <a:prstGeom prst="roundRect">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r>
                <a:rPr lang="en-US" sz="1000" b="1" dirty="0" smtClean="0">
                  <a:solidFill>
                    <a:schemeClr val="bg1"/>
                  </a:solidFill>
                  <a:latin typeface="+mj-lt"/>
                  <a:cs typeface="Arial" pitchFamily="34" charset="0"/>
                </a:rPr>
                <a:t>Planning, Design </a:t>
              </a:r>
            </a:p>
            <a:p>
              <a:pPr algn="ctr"/>
              <a:r>
                <a:rPr lang="en-US" sz="1000" b="1" dirty="0" smtClean="0">
                  <a:solidFill>
                    <a:schemeClr val="bg1"/>
                  </a:solidFill>
                  <a:latin typeface="+mj-lt"/>
                  <a:cs typeface="Arial" pitchFamily="34" charset="0"/>
                </a:rPr>
                <a:t>and Permitting</a:t>
              </a:r>
            </a:p>
          </p:txBody>
        </p:sp>
        <p:sp>
          <p:nvSpPr>
            <p:cNvPr id="43" name="Right Arrow 42"/>
            <p:cNvSpPr/>
            <p:nvPr/>
          </p:nvSpPr>
          <p:spPr>
            <a:xfrm>
              <a:off x="2039362" y="3806934"/>
              <a:ext cx="430884" cy="341194"/>
            </a:xfrm>
            <a:prstGeom prst="rightArrow">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sp>
        <p:nvSpPr>
          <p:cNvPr id="44" name="Right Arrow 43"/>
          <p:cNvSpPr/>
          <p:nvPr/>
        </p:nvSpPr>
        <p:spPr>
          <a:xfrm>
            <a:off x="1173066" y="4666743"/>
            <a:ext cx="219692" cy="341194"/>
          </a:xfrm>
          <a:prstGeom prst="rightArrow">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45" name="Right Arrow 44"/>
          <p:cNvSpPr/>
          <p:nvPr/>
        </p:nvSpPr>
        <p:spPr>
          <a:xfrm>
            <a:off x="1173065" y="5518085"/>
            <a:ext cx="219692" cy="341194"/>
          </a:xfrm>
          <a:prstGeom prst="rightArrow">
            <a:avLst/>
          </a:prstGeom>
          <a:solidFill>
            <a:srgbClr val="C00000"/>
          </a:solidFill>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Tree>
    <p:extLst>
      <p:ext uri="{BB962C8B-B14F-4D97-AF65-F5344CB8AC3E}">
        <p14:creationId xmlns:p14="http://schemas.microsoft.com/office/powerpoint/2010/main" xmlns="" val="320030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FSRP Next </a:t>
            </a:r>
            <a:r>
              <a:rPr lang="en-US" sz="3400" dirty="0" smtClean="0"/>
              <a:t>Steps – Project Implementation</a:t>
            </a:r>
            <a:endParaRPr lang="en-US" sz="3400" dirty="0"/>
          </a:p>
        </p:txBody>
      </p:sp>
      <p:grpSp>
        <p:nvGrpSpPr>
          <p:cNvPr id="3" name="Group 8"/>
          <p:cNvGrpSpPr/>
          <p:nvPr/>
        </p:nvGrpSpPr>
        <p:grpSpPr>
          <a:xfrm>
            <a:off x="561596" y="1045030"/>
            <a:ext cx="8377689" cy="4833257"/>
            <a:chOff x="-1423251" y="2029588"/>
            <a:chExt cx="9629101" cy="3242519"/>
          </a:xfrm>
        </p:grpSpPr>
        <p:sp>
          <p:nvSpPr>
            <p:cNvPr id="10" name="Rectangle 9"/>
            <p:cNvSpPr/>
            <p:nvPr/>
          </p:nvSpPr>
          <p:spPr>
            <a:xfrm>
              <a:off x="0" y="2253254"/>
              <a:ext cx="8205850" cy="23473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423251" y="2029588"/>
              <a:ext cx="9210840" cy="32425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0536" tIns="34290" rIns="192024" bIns="34290" numCol="1" spcCol="1270" anchor="t" anchorCtr="0">
              <a:noAutofit/>
            </a:bodyPr>
            <a:lstStyle/>
            <a:p>
              <a:pPr marL="228600" lvl="1" indent="-228600" algn="ctr" defTabSz="933450" rtl="0">
                <a:lnSpc>
                  <a:spcPct val="90000"/>
                </a:lnSpc>
                <a:spcBef>
                  <a:spcPct val="0"/>
                </a:spcBef>
                <a:spcAft>
                  <a:spcPct val="20000"/>
                </a:spcAft>
              </a:pPr>
              <a:r>
                <a:rPr lang="en-US" sz="2800" b="1" dirty="0" smtClean="0"/>
                <a:t>Project Implementation Schedule</a:t>
              </a:r>
            </a:p>
            <a:p>
              <a:pPr marL="228600" lvl="1" indent="-228600" algn="l" defTabSz="933450" rtl="0">
                <a:lnSpc>
                  <a:spcPct val="90000"/>
                </a:lnSpc>
                <a:spcBef>
                  <a:spcPct val="0"/>
                </a:spcBef>
                <a:spcAft>
                  <a:spcPct val="20000"/>
                </a:spcAft>
              </a:pPr>
              <a:r>
                <a:rPr lang="en-US" sz="2400" dirty="0" smtClean="0"/>
                <a:t>2014:</a:t>
              </a:r>
            </a:p>
            <a:p>
              <a:pPr marL="1143000" lvl="3" indent="-228600" defTabSz="933450">
                <a:lnSpc>
                  <a:spcPct val="90000"/>
                </a:lnSpc>
                <a:spcAft>
                  <a:spcPct val="20000"/>
                </a:spcAft>
                <a:buChar char="••"/>
              </a:pPr>
              <a:r>
                <a:rPr lang="en-US" sz="2400" dirty="0" smtClean="0"/>
                <a:t>Target 10-15 Project Agreements </a:t>
              </a:r>
            </a:p>
            <a:p>
              <a:pPr marL="1143000" lvl="3" indent="-228600" defTabSz="933450">
                <a:lnSpc>
                  <a:spcPct val="90000"/>
                </a:lnSpc>
                <a:spcAft>
                  <a:spcPct val="20000"/>
                </a:spcAft>
                <a:buChar char="••"/>
              </a:pPr>
              <a:r>
                <a:rPr lang="en-US" sz="2400" dirty="0" smtClean="0"/>
                <a:t>Tier 1 Rural LMAs</a:t>
              </a:r>
            </a:p>
            <a:p>
              <a:pPr marL="1143000" lvl="3" indent="-228600" defTabSz="933450">
                <a:lnSpc>
                  <a:spcPct val="90000"/>
                </a:lnSpc>
                <a:spcAft>
                  <a:spcPct val="20000"/>
                </a:spcAft>
                <a:buChar char="••"/>
              </a:pPr>
              <a:r>
                <a:rPr lang="en-US" sz="2400" dirty="0" smtClean="0"/>
                <a:t>Levee Repair, Patrol Road Gravelling, Structure Rehabilitation</a:t>
              </a:r>
            </a:p>
            <a:p>
              <a:pPr marL="228600" lvl="1" indent="-228600" defTabSz="933450">
                <a:lnSpc>
                  <a:spcPct val="90000"/>
                </a:lnSpc>
                <a:spcAft>
                  <a:spcPct val="20000"/>
                </a:spcAft>
              </a:pPr>
              <a:endParaRPr lang="en-US" sz="2400" dirty="0" smtClean="0"/>
            </a:p>
            <a:p>
              <a:pPr marL="228600" lvl="1" indent="-228600" defTabSz="933450">
                <a:lnSpc>
                  <a:spcPct val="90000"/>
                </a:lnSpc>
                <a:spcAft>
                  <a:spcPct val="20000"/>
                </a:spcAft>
              </a:pPr>
              <a:r>
                <a:rPr lang="en-US" sz="2400" dirty="0" smtClean="0"/>
                <a:t>2015 and Beyond:</a:t>
              </a:r>
            </a:p>
            <a:p>
              <a:pPr marL="1143000" lvl="3" indent="-228600" defTabSz="933450">
                <a:lnSpc>
                  <a:spcPct val="90000"/>
                </a:lnSpc>
                <a:spcAft>
                  <a:spcPct val="20000"/>
                </a:spcAft>
                <a:buFont typeface="Arial" pitchFamily="34" charset="0"/>
                <a:buChar char="•"/>
              </a:pPr>
              <a:r>
                <a:rPr lang="en-US" sz="2400" dirty="0" smtClean="0"/>
                <a:t>Increased Number of Project Agreements</a:t>
              </a:r>
            </a:p>
            <a:p>
              <a:pPr marL="1143000" lvl="3" indent="-228600" defTabSz="933450">
                <a:lnSpc>
                  <a:spcPct val="90000"/>
                </a:lnSpc>
                <a:spcAft>
                  <a:spcPct val="20000"/>
                </a:spcAft>
                <a:buFont typeface="Arial" pitchFamily="34" charset="0"/>
                <a:buChar char="•"/>
              </a:pPr>
              <a:r>
                <a:rPr lang="en-US" sz="2400" dirty="0" smtClean="0"/>
                <a:t>Reaching into Tier 2 and 3 Repairs</a:t>
              </a:r>
            </a:p>
            <a:p>
              <a:pPr marL="1143000" lvl="3" indent="-228600" defTabSz="933450">
                <a:lnSpc>
                  <a:spcPct val="90000"/>
                </a:lnSpc>
                <a:spcAft>
                  <a:spcPct val="20000"/>
                </a:spcAft>
                <a:buFont typeface="Arial" pitchFamily="34" charset="0"/>
                <a:buChar char="•"/>
              </a:pPr>
              <a:r>
                <a:rPr lang="en-US" sz="2400" dirty="0" smtClean="0"/>
                <a:t>Continue Reconnaissance and Outreach efforts</a:t>
              </a:r>
              <a:endParaRPr lang="en-US" sz="2400" dirty="0" smtClean="0"/>
            </a:p>
          </p:txBody>
        </p:sp>
      </p:grpSp>
    </p:spTree>
    <p:extLst>
      <p:ext uri="{BB962C8B-B14F-4D97-AF65-F5344CB8AC3E}">
        <p14:creationId xmlns:p14="http://schemas.microsoft.com/office/powerpoint/2010/main" xmlns="" val="320030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loodSAFE 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effectLst/>
        <a:scene3d>
          <a:camera prst="orthographicFront">
            <a:rot lat="0" lon="0" rev="0"/>
          </a:camera>
          <a:lightRig rig="threePt" dir="t">
            <a:rot lat="0" lon="0" rev="1200000"/>
          </a:lightRig>
        </a:scene3d>
        <a:sp3d/>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2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368C4DFC66C74C9E3EE44275A379C0" ma:contentTypeVersion="0" ma:contentTypeDescription="Create a new document." ma:contentTypeScope="" ma:versionID="3b4d92be23e6947e9d12688ea53606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01939C0-56C2-4DFB-B15C-F501D4290C7D}">
  <ds:schemaRefs>
    <ds:schemaRef ds:uri="http://schemas.microsoft.com/sharepoint/v3/contenttype/forms"/>
  </ds:schemaRefs>
</ds:datastoreItem>
</file>

<file path=customXml/itemProps2.xml><?xml version="1.0" encoding="utf-8"?>
<ds:datastoreItem xmlns:ds="http://schemas.openxmlformats.org/officeDocument/2006/customXml" ds:itemID="{57352F5E-0EEF-43AB-833F-EBD94C6AA03E}">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s>
</ds:datastoreItem>
</file>

<file path=customXml/itemProps3.xml><?xml version="1.0" encoding="utf-8"?>
<ds:datastoreItem xmlns:ds="http://schemas.openxmlformats.org/officeDocument/2006/customXml" ds:itemID="{0EDA3B8B-21FE-4E36-8D1F-FC0F3BDE7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FloodSAFE Powerpoint Template</Template>
  <TotalTime>12338</TotalTime>
  <Words>769</Words>
  <Application>Microsoft Office PowerPoint</Application>
  <PresentationFormat>On-screen Show (4:3)</PresentationFormat>
  <Paragraphs>175</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FloodSAFE Powerpoint Template</vt:lpstr>
      <vt:lpstr>2_Office Theme</vt:lpstr>
      <vt:lpstr>Flood System Repair Project (FSRP) Program Status Briefing                                        </vt:lpstr>
      <vt:lpstr>Introductions and Meeting Purpose</vt:lpstr>
      <vt:lpstr>FSRP Summary - Goals and Objectives</vt:lpstr>
      <vt:lpstr>FSRP Progress to Date</vt:lpstr>
      <vt:lpstr>Critical Site Selection</vt:lpstr>
      <vt:lpstr>Repair Types and Remedies</vt:lpstr>
      <vt:lpstr>FSRP Current Activities</vt:lpstr>
      <vt:lpstr>FSRP Next Steps</vt:lpstr>
      <vt:lpstr>FSRP Next Steps – Project Implementation</vt:lpstr>
      <vt:lpstr>FSRP Briefing Recap and Q&amp;A</vt:lpstr>
      <vt:lpstr>Flood System Repair Project (FSRP)</vt:lpstr>
      <vt:lpstr>Leveed Area Definition</vt:lpstr>
    </vt:vector>
  </TitlesOfParts>
  <Company>URS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System Repair Project (FSRP) - Overview for Eligible Agencies</dc:title>
  <dc:creator>Loren Murray</dc:creator>
  <cp:lastModifiedBy>Wheeldon, Dave@DWR</cp:lastModifiedBy>
  <cp:revision>282</cp:revision>
  <cp:lastPrinted>2013-09-18T16:13:05Z</cp:lastPrinted>
  <dcterms:created xsi:type="dcterms:W3CDTF">2013-01-08T00:21:09Z</dcterms:created>
  <dcterms:modified xsi:type="dcterms:W3CDTF">2013-10-24T22:28:51Z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0x010100E5368C4DFC66C74C9E3EE44275A379C0</vt:lpwstr>
  </property>
</Properties>
</file>