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2"/>
  </p:notesMasterIdLst>
  <p:handoutMasterIdLst>
    <p:handoutMasterId r:id="rId13"/>
  </p:handoutMasterIdLst>
  <p:sldIdLst>
    <p:sldId id="398" r:id="rId2"/>
    <p:sldId id="375" r:id="rId3"/>
    <p:sldId id="348" r:id="rId4"/>
    <p:sldId id="399" r:id="rId5"/>
    <p:sldId id="444" r:id="rId6"/>
    <p:sldId id="446" r:id="rId7"/>
    <p:sldId id="448" r:id="rId8"/>
    <p:sldId id="453" r:id="rId9"/>
    <p:sldId id="449" r:id="rId10"/>
    <p:sldId id="331"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nson" initials="N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8700"/>
    <a:srgbClr val="FF9900"/>
    <a:srgbClr val="FF9966"/>
    <a:srgbClr val="7F79FF"/>
    <a:srgbClr val="5096FE"/>
    <a:srgbClr val="FFCC00"/>
    <a:srgbClr val="FFCC99"/>
    <a:srgbClr val="FFCCCC"/>
    <a:srgbClr val="CC9900"/>
    <a:srgbClr val="FF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99872" autoAdjust="0"/>
  </p:normalViewPr>
  <p:slideViewPr>
    <p:cSldViewPr>
      <p:cViewPr varScale="1">
        <p:scale>
          <a:sx n="67" d="100"/>
          <a:sy n="67" d="100"/>
        </p:scale>
        <p:origin x="-8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5" d="100"/>
          <a:sy n="85" d="100"/>
        </p:scale>
        <p:origin x="-1920" y="-78"/>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5155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51556" name="Rectangle 4"/>
          <p:cNvSpPr>
            <a:spLocks noGrp="1" noChangeArrowheads="1"/>
          </p:cNvSpPr>
          <p:nvPr>
            <p:ph type="ftr" sz="quarter" idx="2"/>
          </p:nvPr>
        </p:nvSpPr>
        <p:spPr bwMode="auto">
          <a:xfrm>
            <a:off x="1"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51557" name="Rectangle 5"/>
          <p:cNvSpPr>
            <a:spLocks noGrp="1" noChangeArrowheads="1"/>
          </p:cNvSpPr>
          <p:nvPr>
            <p:ph type="sldNum" sz="quarter" idx="3"/>
          </p:nvPr>
        </p:nvSpPr>
        <p:spPr bwMode="auto">
          <a:xfrm>
            <a:off x="3970339"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212F8701-EFD6-4FC0-B277-12AC64EA2A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05475"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1"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05479" name="Rectangle 7"/>
          <p:cNvSpPr>
            <a:spLocks noGrp="1" noChangeArrowheads="1"/>
          </p:cNvSpPr>
          <p:nvPr>
            <p:ph type="sldNum" sz="quarter" idx="5"/>
          </p:nvPr>
        </p:nvSpPr>
        <p:spPr bwMode="auto">
          <a:xfrm>
            <a:off x="3970339" y="8829676"/>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F891A35A-D1EE-4CC2-8870-34665C16C0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spcAft>
                <a:spcPts val="600"/>
              </a:spcAft>
            </a:pPr>
            <a:r>
              <a:rPr lang="en-US" sz="1600" kern="1200" dirty="0" smtClean="0">
                <a:solidFill>
                  <a:schemeClr val="tx1"/>
                </a:solidFill>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F891A35A-D1EE-4CC2-8870-34665C16C04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5486400"/>
            <a:ext cx="9144000" cy="1371600"/>
          </a:xfrm>
          <a:prstGeom prst="rect">
            <a:avLst/>
          </a:prstGeom>
          <a:gradFill>
            <a:gsLst>
              <a:gs pos="100000">
                <a:srgbClr val="E7A614"/>
              </a:gs>
              <a:gs pos="9000">
                <a:schemeClr val="bg1"/>
              </a:gs>
            </a:gsLst>
            <a:lin ang="5400000" scaled="0"/>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endParaRPr lang="en-US" sz="1400" dirty="0">
              <a:ln w="25400">
                <a:noFill/>
              </a:ln>
              <a:solidFill>
                <a:prstClr val="black"/>
              </a:solidFill>
              <a:effectLst>
                <a:outerShdw blurRad="50800" dist="50800" dir="5400000" algn="ctr" rotWithShape="0">
                  <a:schemeClr val="tx1"/>
                </a:outerShdw>
              </a:effectLst>
              <a:cs typeface="Arial" pitchFamily="34" charset="0"/>
            </a:endParaRPr>
          </a:p>
        </p:txBody>
      </p:sp>
      <p:sp>
        <p:nvSpPr>
          <p:cNvPr id="14" name="Rectangle 13"/>
          <p:cNvSpPr/>
          <p:nvPr userDrawn="1"/>
        </p:nvSpPr>
        <p:spPr>
          <a:xfrm>
            <a:off x="0" y="0"/>
            <a:ext cx="9144000" cy="5867400"/>
          </a:xfrm>
          <a:prstGeom prst="rect">
            <a:avLst/>
          </a:prstGeom>
          <a:gradFill>
            <a:gsLst>
              <a:gs pos="50000">
                <a:srgbClr val="215352"/>
              </a:gs>
              <a:gs pos="100000">
                <a:schemeClr val="bg2">
                  <a:lumMod val="20000"/>
                  <a:lumOff val="80000"/>
                </a:schemeClr>
              </a:gs>
            </a:gsLst>
            <a:lin ang="5400000" scaled="0"/>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anchor="ctr"/>
          <a:lstStyle/>
          <a:p>
            <a:pPr algn="ctr">
              <a:defRPr/>
            </a:pPr>
            <a:endParaRPr lang="en-US" sz="1400" dirty="0">
              <a:ln w="25400">
                <a:noFill/>
              </a:ln>
              <a:solidFill>
                <a:prstClr val="black"/>
              </a:solidFill>
              <a:effectLst>
                <a:outerShdw blurRad="50800" dist="50800" dir="5400000" algn="ctr" rotWithShape="0">
                  <a:schemeClr val="tx1"/>
                </a:outerShdw>
              </a:effectLst>
              <a:cs typeface="Arial" pitchFamily="34" charset="0"/>
            </a:endParaRPr>
          </a:p>
        </p:txBody>
      </p:sp>
      <p:pic>
        <p:nvPicPr>
          <p:cNvPr id="20" name="Picture 24" descr="Footer white.png"/>
          <p:cNvPicPr>
            <a:picLocks noChangeAspect="1"/>
          </p:cNvPicPr>
          <p:nvPr userDrawn="1"/>
        </p:nvPicPr>
        <p:blipFill>
          <a:blip r:embed="rId2" cstate="print"/>
          <a:srcRect/>
          <a:stretch>
            <a:fillRect/>
          </a:stretch>
        </p:blipFill>
        <p:spPr bwMode="auto">
          <a:xfrm>
            <a:off x="403225" y="6043613"/>
            <a:ext cx="8321675" cy="566737"/>
          </a:xfrm>
          <a:prstGeom prst="rect">
            <a:avLst/>
          </a:prstGeom>
          <a:noFill/>
          <a:ln w="9525">
            <a:noFill/>
            <a:miter lim="800000"/>
            <a:headEnd/>
            <a:tailEnd/>
          </a:ln>
        </p:spPr>
      </p:pic>
      <p:sp>
        <p:nvSpPr>
          <p:cNvPr id="21"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2" name="Title 1"/>
          <p:cNvSpPr>
            <a:spLocks noGrp="1"/>
          </p:cNvSpPr>
          <p:nvPr>
            <p:ph type="ctrTitle" hasCustomPrompt="1"/>
          </p:nvPr>
        </p:nvSpPr>
        <p:spPr>
          <a:xfrm>
            <a:off x="0" y="1295400"/>
            <a:ext cx="9144000" cy="1143000"/>
          </a:xfrm>
          <a:prstGeom prst="rect">
            <a:avLst/>
          </a:prstGeom>
        </p:spPr>
        <p:txBody>
          <a:bodyPr anchor="b"/>
          <a:lstStyle>
            <a:lvl1pPr algn="ctr" rtl="0" eaLnBrk="0" fontAlgn="base" hangingPunct="0">
              <a:spcBef>
                <a:spcPct val="0"/>
              </a:spcBef>
              <a:spcAft>
                <a:spcPct val="0"/>
              </a:spcAft>
              <a:defRPr lang="en-US" b="1" dirty="0"/>
            </a:lvl1pPr>
          </a:lstStyle>
          <a:p>
            <a:r>
              <a:rPr lang="en-US" sz="2800" b="0" dirty="0" smtClean="0">
                <a:ln w="18415" cmpd="sng">
                  <a:solidFill>
                    <a:srgbClr val="FFFFFF"/>
                  </a:solidFill>
                  <a:prstDash val="solid"/>
                </a:ln>
                <a:effectLst>
                  <a:outerShdw blurRad="50800" dist="38100" algn="l" rotWithShape="0">
                    <a:prstClr val="black">
                      <a:alpha val="40000"/>
                    </a:prstClr>
                  </a:outerShdw>
                </a:effectLst>
                <a:latin typeface="Arial" pitchFamily="34" charset="0"/>
                <a:cs typeface="Arial" pitchFamily="34" charset="0"/>
              </a:rPr>
              <a:t>DWR STRATEGIC INVESTMENTS IN THE</a:t>
            </a:r>
            <a:br>
              <a:rPr lang="en-US" sz="2800" b="0" dirty="0" smtClean="0">
                <a:ln w="18415" cmpd="sng">
                  <a:solidFill>
                    <a:srgbClr val="FFFFFF"/>
                  </a:solidFill>
                  <a:prstDash val="solid"/>
                </a:ln>
                <a:effectLst>
                  <a:outerShdw blurRad="50800" dist="38100" algn="l" rotWithShape="0">
                    <a:prstClr val="black">
                      <a:alpha val="40000"/>
                    </a:prstClr>
                  </a:outerShdw>
                </a:effectLst>
                <a:latin typeface="Arial" pitchFamily="34" charset="0"/>
                <a:cs typeface="Arial" pitchFamily="34" charset="0"/>
              </a:rPr>
            </a:br>
            <a:r>
              <a:rPr lang="en-US" sz="2800" b="0" dirty="0" smtClean="0">
                <a:ln w="18415" cmpd="sng">
                  <a:solidFill>
                    <a:srgbClr val="FFFFFF"/>
                  </a:solidFill>
                  <a:prstDash val="solid"/>
                </a:ln>
                <a:effectLst>
                  <a:outerShdw blurRad="50800" dist="38100" algn="l" rotWithShape="0">
                    <a:prstClr val="black">
                      <a:alpha val="40000"/>
                    </a:prstClr>
                  </a:outerShdw>
                </a:effectLst>
                <a:latin typeface="Arial" pitchFamily="34" charset="0"/>
                <a:cs typeface="Arial" pitchFamily="34" charset="0"/>
              </a:rPr>
              <a:t>SACRAMENTO – SAN JOAQUIN DELTA</a:t>
            </a:r>
            <a:endParaRPr lang="en-US" dirty="0"/>
          </a:p>
        </p:txBody>
      </p:sp>
      <p:pic>
        <p:nvPicPr>
          <p:cNvPr id="23" name="Picture 20" descr="FloodSafe-Logo.png"/>
          <p:cNvPicPr>
            <a:picLocks noChangeAspect="1"/>
          </p:cNvPicPr>
          <p:nvPr userDrawn="1"/>
        </p:nvPicPr>
        <p:blipFill>
          <a:blip r:embed="rId3" cstate="print"/>
          <a:srcRect/>
          <a:stretch>
            <a:fillRect/>
          </a:stretch>
        </p:blipFill>
        <p:spPr bwMode="auto">
          <a:xfrm>
            <a:off x="0" y="381000"/>
            <a:ext cx="1920875" cy="815975"/>
          </a:xfrm>
          <a:prstGeom prst="rect">
            <a:avLst/>
          </a:prstGeom>
          <a:noFill/>
          <a:ln w="9525">
            <a:noFill/>
            <a:miter lim="800000"/>
            <a:headEnd/>
            <a:tailEnd/>
          </a:ln>
        </p:spPr>
      </p:pic>
      <p:pic>
        <p:nvPicPr>
          <p:cNvPr id="16" name="Picture 19" descr="DWR Logo.png"/>
          <p:cNvPicPr>
            <a:picLocks noChangeAspect="1"/>
          </p:cNvPicPr>
          <p:nvPr userDrawn="1"/>
        </p:nvPicPr>
        <p:blipFill>
          <a:blip r:embed="rId4" cstate="print"/>
          <a:srcRect/>
          <a:stretch>
            <a:fillRect/>
          </a:stretch>
        </p:blipFill>
        <p:spPr bwMode="auto">
          <a:xfrm>
            <a:off x="7908925" y="288925"/>
            <a:ext cx="1006475" cy="10064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6" name="Title Placeholder 1"/>
          <p:cNvSpPr>
            <a:spLocks noGrp="1"/>
          </p:cNvSpPr>
          <p:nvPr userDrawn="1"/>
        </p:nvSpPr>
        <p:spPr bwMode="auto">
          <a:xfrm>
            <a:off x="1138237" y="382587"/>
            <a:ext cx="801052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kern="1200" cap="all" baseline="0" dirty="0" smtClean="0">
                <a:solidFill>
                  <a:schemeClr val="bg1"/>
                </a:solidFill>
                <a:effectLst>
                  <a:outerShdw blurRad="38100" dist="38100" dir="2700000" algn="tl">
                    <a:srgbClr val="000000">
                      <a:alpha val="75000"/>
                    </a:srgbClr>
                  </a:outerShdw>
                </a:effectLst>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Calibri" pitchFamily="34" charset="0"/>
                <a:cs typeface="Tahoma" charset="0"/>
              </a:defRPr>
            </a:lvl2pPr>
            <a:lvl3pPr algn="l" rtl="0" eaLnBrk="0" fontAlgn="base" hangingPunct="0">
              <a:spcBef>
                <a:spcPct val="0"/>
              </a:spcBef>
              <a:spcAft>
                <a:spcPct val="0"/>
              </a:spcAft>
              <a:defRPr sz="3600" b="1">
                <a:solidFill>
                  <a:schemeClr val="bg1"/>
                </a:solidFill>
                <a:latin typeface="Calibri" pitchFamily="34" charset="0"/>
                <a:cs typeface="Tahoma" charset="0"/>
              </a:defRPr>
            </a:lvl3pPr>
            <a:lvl4pPr algn="l" rtl="0" eaLnBrk="0" fontAlgn="base" hangingPunct="0">
              <a:spcBef>
                <a:spcPct val="0"/>
              </a:spcBef>
              <a:spcAft>
                <a:spcPct val="0"/>
              </a:spcAft>
              <a:defRPr sz="3600" b="1">
                <a:solidFill>
                  <a:schemeClr val="bg1"/>
                </a:solidFill>
                <a:latin typeface="Calibri" pitchFamily="34" charset="0"/>
                <a:cs typeface="Tahoma" charset="0"/>
              </a:defRPr>
            </a:lvl4pPr>
            <a:lvl5pPr algn="l" rtl="0" eaLnBrk="0" fontAlgn="base" hangingPunct="0">
              <a:spcBef>
                <a:spcPct val="0"/>
              </a:spcBef>
              <a:spcAft>
                <a:spcPct val="0"/>
              </a:spcAft>
              <a:defRPr sz="3600" b="1">
                <a:solidFill>
                  <a:schemeClr val="bg1"/>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a:lstStyle>
          <a:p>
            <a:pPr lvl="0"/>
            <a:endParaRPr lang="en-US" dirty="0" smtClean="0"/>
          </a:p>
        </p:txBody>
      </p:sp>
      <p:sp>
        <p:nvSpPr>
          <p:cNvPr id="10" name="Content Placeholder 2"/>
          <p:cNvSpPr>
            <a:spLocks noGrp="1"/>
          </p:cNvSpPr>
          <p:nvPr>
            <p:ph idx="1"/>
          </p:nvPr>
        </p:nvSpPr>
        <p:spPr>
          <a:xfrm>
            <a:off x="1066799" y="2362200"/>
            <a:ext cx="7010402" cy="3429000"/>
          </a:xfrm>
        </p:spPr>
        <p:txBody>
          <a:bodyPr/>
          <a:lstStyle>
            <a:lvl1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1pPr>
            <a:lvl2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2pPr>
            <a:lvl3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3pPr>
            <a:lvl4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smtClean="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4pPr>
            <a:lvl5pPr marL="342900" indent="-342900" algn="l" rtl="0" eaLnBrk="0" fontAlgn="base" hangingPunct="0">
              <a:lnSpc>
                <a:spcPts val="2600"/>
              </a:lnSpc>
              <a:spcBef>
                <a:spcPts val="0"/>
              </a:spcBef>
              <a:spcAft>
                <a:spcPts val="1800"/>
              </a:spcAft>
              <a:buClr>
                <a:schemeClr val="accent5">
                  <a:lumMod val="60000"/>
                  <a:lumOff val="40000"/>
                </a:schemeClr>
              </a:buClr>
              <a:buFont typeface="Wingdings" pitchFamily="2" charset="2"/>
              <a:buChar char="§"/>
              <a:defRPr lang="en-US" sz="2400" b="1" kern="1200" dirty="0">
                <a:solidFill>
                  <a:schemeClr val="bg1">
                    <a:lumMod val="95000"/>
                  </a:schemeClr>
                </a:solidFill>
                <a:effectLst>
                  <a:outerShdw blurRad="25400" dist="63500" dir="2700000" algn="ctr" rotWithShape="0">
                    <a:schemeClr val="tx1">
                      <a:alpha val="43000"/>
                    </a:schemeClr>
                  </a:outerShdw>
                </a:effectLst>
                <a:latin typeface="+mn-lt"/>
                <a:ea typeface="+mn-ea"/>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12" descr="DWR Logo.png"/>
          <p:cNvPicPr>
            <a:picLocks noChangeAspect="1"/>
          </p:cNvPicPr>
          <p:nvPr userDrawn="1"/>
        </p:nvPicPr>
        <p:blipFill>
          <a:blip r:embed="rId2" cstate="print"/>
          <a:srcRect/>
          <a:stretch>
            <a:fillRect/>
          </a:stretch>
        </p:blipFill>
        <p:spPr bwMode="auto">
          <a:xfrm>
            <a:off x="8153400" y="5903913"/>
            <a:ext cx="762000" cy="762000"/>
          </a:xfrm>
          <a:prstGeom prst="rect">
            <a:avLst/>
          </a:prstGeom>
          <a:noFill/>
          <a:ln w="9525">
            <a:noFill/>
            <a:miter lim="800000"/>
            <a:headEnd/>
            <a:tailEnd/>
          </a:ln>
        </p:spPr>
      </p:pic>
      <p:pic>
        <p:nvPicPr>
          <p:cNvPr id="11" name="Picture 13" descr="FloodSafe-Logo.png"/>
          <p:cNvPicPr>
            <a:picLocks noChangeAspect="1"/>
          </p:cNvPicPr>
          <p:nvPr userDrawn="1"/>
        </p:nvPicPr>
        <p:blipFill>
          <a:blip r:embed="rId3" cstate="print"/>
          <a:srcRect/>
          <a:stretch>
            <a:fillRect/>
          </a:stretch>
        </p:blipFill>
        <p:spPr bwMode="auto">
          <a:xfrm>
            <a:off x="152400" y="6096000"/>
            <a:ext cx="1390650" cy="590550"/>
          </a:xfrm>
          <a:prstGeom prst="rect">
            <a:avLst/>
          </a:prstGeom>
          <a:noFill/>
          <a:ln w="9525">
            <a:noFill/>
            <a:miter lim="800000"/>
            <a:headEnd/>
            <a:tailEnd/>
          </a:ln>
        </p:spPr>
      </p:pic>
      <p:pic>
        <p:nvPicPr>
          <p:cNvPr id="12" name="Picture 18" descr="Footer white.png"/>
          <p:cNvPicPr>
            <a:picLocks noChangeAspect="1"/>
          </p:cNvPicPr>
          <p:nvPr userDrawn="1"/>
        </p:nvPicPr>
        <p:blipFill>
          <a:blip r:embed="rId4" cstate="print"/>
          <a:srcRect/>
          <a:stretch>
            <a:fillRect/>
          </a:stretch>
        </p:blipFill>
        <p:spPr bwMode="auto">
          <a:xfrm>
            <a:off x="1676400" y="6096000"/>
            <a:ext cx="6248400" cy="461963"/>
          </a:xfrm>
          <a:prstGeom prst="rect">
            <a:avLst/>
          </a:prstGeom>
          <a:noFill/>
          <a:ln w="9525">
            <a:noFill/>
            <a:miter lim="800000"/>
            <a:headEnd/>
            <a:tailEnd/>
          </a:ln>
        </p:spPr>
      </p:pic>
      <p:sp>
        <p:nvSpPr>
          <p:cNvPr id="13" name="TextBox 12"/>
          <p:cNvSpPr txBox="1"/>
          <p:nvPr userDrawn="1"/>
        </p:nvSpPr>
        <p:spPr>
          <a:xfrm>
            <a:off x="8686800" y="3124200"/>
            <a:ext cx="45719" cy="369332"/>
          </a:xfrm>
          <a:prstGeom prst="rect">
            <a:avLst/>
          </a:prstGeom>
          <a:noFill/>
        </p:spPr>
        <p:txBody>
          <a:bodyPr wrap="square" rtlCol="0">
            <a:spAutoFit/>
          </a:bodyPr>
          <a:lstStyle/>
          <a:p>
            <a:endParaRPr lang="en-US" dirty="0"/>
          </a:p>
        </p:txBody>
      </p:sp>
      <p:sp>
        <p:nvSpPr>
          <p:cNvPr id="15" name="Text Placeholder 14"/>
          <p:cNvSpPr>
            <a:spLocks noGrp="1"/>
          </p:cNvSpPr>
          <p:nvPr>
            <p:ph type="body" sz="quarter" idx="10"/>
          </p:nvPr>
        </p:nvSpPr>
        <p:spPr>
          <a:xfrm>
            <a:off x="0" y="1219200"/>
            <a:ext cx="9144000" cy="914400"/>
          </a:xfrm>
        </p:spPr>
        <p:txBody>
          <a:bodyPr/>
          <a:lstStyle>
            <a:lvl1pPr algn="ctr">
              <a:buFontTx/>
              <a:buNone/>
              <a:defRPr b="1">
                <a:solidFill>
                  <a:schemeClr val="bg2">
                    <a:lumMod val="20000"/>
                    <a:lumOff val="80000"/>
                  </a:schemeClr>
                </a:solidFill>
                <a:effectLst>
                  <a:outerShdw blurRad="38100" dist="63500" dir="2700000" algn="tl">
                    <a:srgbClr val="000000">
                      <a:alpha val="43137"/>
                    </a:srgbClr>
                  </a:outerShdw>
                </a:effectLst>
                <a:latin typeface="Arial" pitchFamily="34" charset="0"/>
                <a:cs typeface="Arial" pitchFamily="34" charset="0"/>
              </a:defRPr>
            </a:lvl1pPr>
          </a:lstStyle>
          <a:p>
            <a:pPr lvl="0"/>
            <a:r>
              <a:rPr lang="en-US" dirty="0" smtClean="0"/>
              <a:t>Click to edit Master text styles</a:t>
            </a:r>
          </a:p>
        </p:txBody>
      </p:sp>
      <p:grpSp>
        <p:nvGrpSpPr>
          <p:cNvPr id="14" name="Group 13"/>
          <p:cNvGrpSpPr>
            <a:grpSpLocks/>
          </p:cNvGrpSpPr>
          <p:nvPr userDrawn="1"/>
        </p:nvGrpSpPr>
        <p:grpSpPr bwMode="auto">
          <a:xfrm>
            <a:off x="-4763" y="381000"/>
            <a:ext cx="9153526" cy="514350"/>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sz="1400" dirty="0">
                <a:solidFill>
                  <a:prstClr val="black"/>
                </a:solidFill>
                <a:cs typeface="Arial" pitchFamily="34" charset="0"/>
              </a:endParaRPr>
            </a:p>
          </p:txBody>
        </p:sp>
        <p:pic>
          <p:nvPicPr>
            <p:cNvPr id="18" name="Picture 17" descr="FloodSafeGreenArt.png"/>
            <p:cNvPicPr>
              <a:picLocks noChangeAspect="1"/>
            </p:cNvPicPr>
            <p:nvPr userDrawn="1"/>
          </p:nvPicPr>
          <p:blipFill>
            <a:blip r:embed="rId5" cstate="print"/>
            <a:srcRect/>
            <a:stretch>
              <a:fillRect/>
            </a:stretch>
          </p:blipFill>
          <p:spPr bwMode="auto">
            <a:xfrm>
              <a:off x="-9337" y="379512"/>
              <a:ext cx="1142999" cy="515038"/>
            </a:xfrm>
            <a:prstGeom prst="rect">
              <a:avLst/>
            </a:prstGeom>
            <a:noFill/>
            <a:ln w="9525">
              <a:noFill/>
              <a:miter lim="800000"/>
              <a:headEnd/>
              <a:tailEnd/>
            </a:ln>
          </p:spPr>
        </p:pic>
      </p:grpSp>
      <p:sp>
        <p:nvSpPr>
          <p:cNvPr id="9" name="Title Placeholder 1"/>
          <p:cNvSpPr>
            <a:spLocks noGrp="1"/>
          </p:cNvSpPr>
          <p:nvPr>
            <p:ph type="title"/>
          </p:nvPr>
        </p:nvSpPr>
        <p:spPr bwMode="auto">
          <a:xfrm>
            <a:off x="1" y="38100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lnSpc>
                <a:spcPts val="3300"/>
              </a:lnSpc>
              <a:defRPr sz="3000">
                <a:solidFill>
                  <a:schemeClr val="tx1"/>
                </a:solidFill>
                <a:effectLst/>
              </a:defRPr>
            </a:lvl1pPr>
          </a:lstStyle>
          <a:p>
            <a:pPr lvl="0"/>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12" descr="DWR Logo.png"/>
          <p:cNvPicPr>
            <a:picLocks noChangeAspect="1"/>
          </p:cNvPicPr>
          <p:nvPr userDrawn="1"/>
        </p:nvPicPr>
        <p:blipFill>
          <a:blip r:embed="rId2" cstate="print"/>
          <a:srcRect/>
          <a:stretch>
            <a:fillRect/>
          </a:stretch>
        </p:blipFill>
        <p:spPr bwMode="auto">
          <a:xfrm>
            <a:off x="8153400" y="5903913"/>
            <a:ext cx="762000" cy="762000"/>
          </a:xfrm>
          <a:prstGeom prst="rect">
            <a:avLst/>
          </a:prstGeom>
          <a:noFill/>
          <a:ln w="9525">
            <a:noFill/>
            <a:miter lim="800000"/>
            <a:headEnd/>
            <a:tailEnd/>
          </a:ln>
        </p:spPr>
      </p:pic>
      <p:pic>
        <p:nvPicPr>
          <p:cNvPr id="11" name="Picture 13" descr="FloodSafe-Logo.png"/>
          <p:cNvPicPr>
            <a:picLocks noChangeAspect="1"/>
          </p:cNvPicPr>
          <p:nvPr userDrawn="1"/>
        </p:nvPicPr>
        <p:blipFill>
          <a:blip r:embed="rId3" cstate="print"/>
          <a:srcRect/>
          <a:stretch>
            <a:fillRect/>
          </a:stretch>
        </p:blipFill>
        <p:spPr bwMode="auto">
          <a:xfrm>
            <a:off x="152400" y="6096000"/>
            <a:ext cx="1390650" cy="590550"/>
          </a:xfrm>
          <a:prstGeom prst="rect">
            <a:avLst/>
          </a:prstGeom>
          <a:noFill/>
          <a:ln w="9525">
            <a:noFill/>
            <a:miter lim="800000"/>
            <a:headEnd/>
            <a:tailEnd/>
          </a:ln>
        </p:spPr>
      </p:pic>
      <p:pic>
        <p:nvPicPr>
          <p:cNvPr id="12" name="Picture 18" descr="Footer white.png"/>
          <p:cNvPicPr>
            <a:picLocks noChangeAspect="1"/>
          </p:cNvPicPr>
          <p:nvPr userDrawn="1"/>
        </p:nvPicPr>
        <p:blipFill>
          <a:blip r:embed="rId4" cstate="print"/>
          <a:srcRect/>
          <a:stretch>
            <a:fillRect/>
          </a:stretch>
        </p:blipFill>
        <p:spPr bwMode="auto">
          <a:xfrm>
            <a:off x="1676400" y="6096000"/>
            <a:ext cx="6248400" cy="461963"/>
          </a:xfrm>
          <a:prstGeom prst="rect">
            <a:avLst/>
          </a:prstGeom>
          <a:noFill/>
          <a:ln w="9525">
            <a:noFill/>
            <a:miter lim="800000"/>
            <a:headEnd/>
            <a:tailEnd/>
          </a:ln>
        </p:spPr>
      </p:pic>
      <p:sp>
        <p:nvSpPr>
          <p:cNvPr id="13" name="TextBox 12"/>
          <p:cNvSpPr txBox="1"/>
          <p:nvPr userDrawn="1"/>
        </p:nvSpPr>
        <p:spPr>
          <a:xfrm>
            <a:off x="8686800" y="3124200"/>
            <a:ext cx="45719" cy="369332"/>
          </a:xfrm>
          <a:prstGeom prst="rect">
            <a:avLst/>
          </a:prstGeom>
          <a:noFill/>
        </p:spPr>
        <p:txBody>
          <a:bodyPr wrap="square" rtlCol="0">
            <a:sp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rgbClr val="275C5B"/>
            </a:gs>
            <a:gs pos="100000">
              <a:srgbClr val="FFECC2"/>
            </a:gs>
          </a:gsLst>
          <a:lin ang="5400000" scaled="0"/>
          <a:tileRect/>
        </a:gradFill>
        <a:effectLst/>
      </p:bgPr>
    </p:bg>
    <p:spTree>
      <p:nvGrpSpPr>
        <p:cNvPr id="1" name=""/>
        <p:cNvGrpSpPr/>
        <p:nvPr/>
      </p:nvGrpSpPr>
      <p:grpSpPr>
        <a:xfrm>
          <a:off x="0" y="0"/>
          <a:ext cx="0" cy="0"/>
          <a:chOff x="0" y="0"/>
          <a:chExt cx="0" cy="0"/>
        </a:xfrm>
      </p:grpSpPr>
      <p:sp>
        <p:nvSpPr>
          <p:cNvPr id="1036" name="Text Placeholder 2"/>
          <p:cNvSpPr>
            <a:spLocks noGrp="1"/>
          </p:cNvSpPr>
          <p:nvPr>
            <p:ph type="body" idx="1"/>
          </p:nvPr>
        </p:nvSpPr>
        <p:spPr bwMode="auto">
          <a:xfrm>
            <a:off x="822325" y="1295400"/>
            <a:ext cx="8167688"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8" name="Picture 12" descr="DWR Logo.png"/>
          <p:cNvPicPr>
            <a:picLocks noChangeAspect="1"/>
          </p:cNvPicPr>
          <p:nvPr userDrawn="1"/>
        </p:nvPicPr>
        <p:blipFill>
          <a:blip r:embed="rId5" cstate="print"/>
          <a:srcRect/>
          <a:stretch>
            <a:fillRect/>
          </a:stretch>
        </p:blipFill>
        <p:spPr bwMode="auto">
          <a:xfrm>
            <a:off x="8153400" y="5903913"/>
            <a:ext cx="762000" cy="762000"/>
          </a:xfrm>
          <a:prstGeom prst="rect">
            <a:avLst/>
          </a:prstGeom>
          <a:noFill/>
          <a:ln w="9525">
            <a:noFill/>
            <a:miter lim="800000"/>
            <a:headEnd/>
            <a:tailEnd/>
          </a:ln>
        </p:spPr>
      </p:pic>
      <p:pic>
        <p:nvPicPr>
          <p:cNvPr id="1039" name="Picture 13" descr="FloodSafe-Logo.png"/>
          <p:cNvPicPr>
            <a:picLocks noChangeAspect="1"/>
          </p:cNvPicPr>
          <p:nvPr userDrawn="1"/>
        </p:nvPicPr>
        <p:blipFill>
          <a:blip r:embed="rId6" cstate="print"/>
          <a:srcRect/>
          <a:stretch>
            <a:fillRect/>
          </a:stretch>
        </p:blipFill>
        <p:spPr bwMode="auto">
          <a:xfrm>
            <a:off x="152400" y="6096000"/>
            <a:ext cx="1390650" cy="590550"/>
          </a:xfrm>
          <a:prstGeom prst="rect">
            <a:avLst/>
          </a:prstGeom>
          <a:noFill/>
          <a:ln w="9525">
            <a:noFill/>
            <a:miter lim="800000"/>
            <a:headEnd/>
            <a:tailEnd/>
          </a:ln>
        </p:spPr>
      </p:pic>
      <p:pic>
        <p:nvPicPr>
          <p:cNvPr id="1040" name="Picture 18" descr="Footer white.png"/>
          <p:cNvPicPr>
            <a:picLocks noChangeAspect="1"/>
          </p:cNvPicPr>
          <p:nvPr userDrawn="1"/>
        </p:nvPicPr>
        <p:blipFill>
          <a:blip r:embed="rId7" cstate="print"/>
          <a:srcRect/>
          <a:stretch>
            <a:fillRect/>
          </a:stretch>
        </p:blipFill>
        <p:spPr bwMode="auto">
          <a:xfrm>
            <a:off x="1676400" y="6096000"/>
            <a:ext cx="6248400" cy="461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1" r:id="rId1"/>
    <p:sldLayoutId id="2147483875" r:id="rId2"/>
    <p:sldLayoutId id="2147483876" r:id="rId3"/>
  </p:sldLayoutIdLst>
  <p:txStyles>
    <p:titleStyle>
      <a:lvl1pPr algn="l" rtl="0" eaLnBrk="0" fontAlgn="base" hangingPunct="0">
        <a:spcBef>
          <a:spcPct val="0"/>
        </a:spcBef>
        <a:spcAft>
          <a:spcPct val="0"/>
        </a:spcAft>
        <a:defRPr lang="en-US" sz="3600" b="1" kern="1200" cap="all" baseline="0" dirty="0" smtClean="0">
          <a:solidFill>
            <a:schemeClr val="bg1"/>
          </a:solidFill>
          <a:effectLst>
            <a:outerShdw blurRad="38100" dist="38100" dir="2700000" algn="tl">
              <a:srgbClr val="000000">
                <a:alpha val="75000"/>
              </a:srgbClr>
            </a:outerShdw>
          </a:effectLst>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Calibri" pitchFamily="34" charset="0"/>
          <a:cs typeface="Tahoma" charset="0"/>
        </a:defRPr>
      </a:lvl2pPr>
      <a:lvl3pPr algn="l" rtl="0" eaLnBrk="0" fontAlgn="base" hangingPunct="0">
        <a:spcBef>
          <a:spcPct val="0"/>
        </a:spcBef>
        <a:spcAft>
          <a:spcPct val="0"/>
        </a:spcAft>
        <a:defRPr sz="3600" b="1">
          <a:solidFill>
            <a:schemeClr val="bg1"/>
          </a:solidFill>
          <a:latin typeface="Calibri" pitchFamily="34" charset="0"/>
          <a:cs typeface="Tahoma" charset="0"/>
        </a:defRPr>
      </a:lvl3pPr>
      <a:lvl4pPr algn="l" rtl="0" eaLnBrk="0" fontAlgn="base" hangingPunct="0">
        <a:spcBef>
          <a:spcPct val="0"/>
        </a:spcBef>
        <a:spcAft>
          <a:spcPct val="0"/>
        </a:spcAft>
        <a:defRPr sz="3600" b="1">
          <a:solidFill>
            <a:schemeClr val="bg1"/>
          </a:solidFill>
          <a:latin typeface="Calibri" pitchFamily="34" charset="0"/>
          <a:cs typeface="Tahoma" charset="0"/>
        </a:defRPr>
      </a:lvl4pPr>
      <a:lvl5pPr algn="l" rtl="0" eaLnBrk="0" fontAlgn="base" hangingPunct="0">
        <a:spcBef>
          <a:spcPct val="0"/>
        </a:spcBef>
        <a:spcAft>
          <a:spcPct val="0"/>
        </a:spcAft>
        <a:defRPr sz="3600" b="1">
          <a:solidFill>
            <a:schemeClr val="bg1"/>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pitchFamily="34" charset="0"/>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SzPct val="50000"/>
        <a:buFont typeface="Lucida Grande"/>
        <a:buChar char="-"/>
        <a:defRPr lang="en-US"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Colors</a:t>
            </a:r>
            <a:endParaRPr lang="en-US" dirty="0"/>
          </a:p>
        </p:txBody>
      </p:sp>
      <p:pic>
        <p:nvPicPr>
          <p:cNvPr id="1027" name="Picture 3"/>
          <p:cNvPicPr>
            <a:picLocks noChangeAspect="1" noChangeArrowheads="1"/>
          </p:cNvPicPr>
          <p:nvPr/>
        </p:nvPicPr>
        <p:blipFill>
          <a:blip r:embed="rId3" cstate="print"/>
          <a:srcRect l="55319" t="35904" r="4787" b="24202"/>
          <a:stretch>
            <a:fillRect/>
          </a:stretch>
        </p:blipFill>
        <p:spPr bwMode="auto">
          <a:xfrm>
            <a:off x="152400" y="1447800"/>
            <a:ext cx="89535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295400"/>
            <a:ext cx="9144000" cy="685800"/>
          </a:xfrm>
        </p:spPr>
        <p:txBody>
          <a:bodyPr/>
          <a:lstStyle/>
          <a:p>
            <a:r>
              <a:rPr lang="en-US" sz="4400" dirty="0" smtClean="0"/>
              <a:t>QUESTIONS?</a:t>
            </a:r>
            <a:endParaRPr lang="en-US" sz="4400" dirty="0"/>
          </a:p>
        </p:txBody>
      </p:sp>
      <p:pic>
        <p:nvPicPr>
          <p:cNvPr id="4" name="Picture 3" descr="0336.jpg"/>
          <p:cNvPicPr>
            <a:picLocks noChangeAspect="1"/>
          </p:cNvPicPr>
          <p:nvPr/>
        </p:nvPicPr>
        <p:blipFill>
          <a:blip r:embed="rId3" cstate="print"/>
          <a:stretch>
            <a:fillRect/>
          </a:stretch>
        </p:blipFill>
        <p:spPr>
          <a:xfrm>
            <a:off x="1752600" y="1981200"/>
            <a:ext cx="5867400" cy="3911600"/>
          </a:xfrm>
          <a:prstGeom prst="rect">
            <a:avLst/>
          </a:prstGeom>
          <a:ln w="3175" cap="sq">
            <a:noFill/>
            <a:prstDash val="solid"/>
            <a:miter lim="800000"/>
          </a:ln>
          <a:effectLst>
            <a:outerShdw blurRad="101600" dist="101600" dir="3600000" algn="ctr" rotWithShape="0">
              <a:schemeClr val="tx2">
                <a:lumMod val="50000"/>
              </a:schemeClr>
            </a:outerShdw>
            <a:softEdge rad="127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water.ca.gov/newsroom/photo/delta/3_24_08_imagea_10_72.jpg"/>
          <p:cNvPicPr>
            <a:picLocks noChangeAspect="1" noChangeArrowheads="1"/>
          </p:cNvPicPr>
          <p:nvPr/>
        </p:nvPicPr>
        <p:blipFill>
          <a:blip r:embed="rId3" cstate="print"/>
          <a:srcRect/>
          <a:stretch>
            <a:fillRect/>
          </a:stretch>
        </p:blipFill>
        <p:spPr bwMode="auto">
          <a:xfrm>
            <a:off x="-13063" y="2819400"/>
            <a:ext cx="9170127" cy="3048000"/>
          </a:xfrm>
          <a:prstGeom prst="rect">
            <a:avLst/>
          </a:prstGeom>
          <a:ln w="3175" cap="sq">
            <a:noFill/>
            <a:prstDash val="solid"/>
            <a:miter lim="800000"/>
          </a:ln>
          <a:effectLst>
            <a:outerShdw blurRad="101600" dist="76200" dir="3600000" algn="ctr" rotWithShape="0">
              <a:schemeClr val="tx2">
                <a:lumMod val="50000"/>
              </a:schemeClr>
            </a:outerShdw>
            <a:softEdge rad="12700"/>
          </a:effectLst>
        </p:spPr>
      </p:pic>
      <p:sp>
        <p:nvSpPr>
          <p:cNvPr id="2" name="Subtitle 1"/>
          <p:cNvSpPr>
            <a:spLocks noGrp="1"/>
          </p:cNvSpPr>
          <p:nvPr>
            <p:ph type="subTitle" idx="1"/>
          </p:nvPr>
        </p:nvSpPr>
        <p:spPr>
          <a:xfrm>
            <a:off x="533400" y="4267200"/>
            <a:ext cx="3733801" cy="1371600"/>
          </a:xfrm>
        </p:spPr>
        <p:txBody>
          <a:bodyPr/>
          <a:lstStyle/>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Presented to the</a:t>
            </a:r>
          </a:p>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Central Valley Flood Protection Board</a:t>
            </a:r>
          </a:p>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Sacramento, California</a:t>
            </a:r>
          </a:p>
          <a:p>
            <a:pPr>
              <a:spcBef>
                <a:spcPts val="0"/>
              </a:spcBef>
              <a:buNone/>
              <a:defRPr/>
            </a:pPr>
            <a:endParaRPr lang="en-US" altLang="ja-JP" sz="1800" b="1" dirty="0" smtClean="0">
              <a:solidFill>
                <a:schemeClr val="bg1"/>
              </a:solidFill>
              <a:effectLst>
                <a:outerShdw blurRad="63500" dist="63500" dir="2700000" algn="tl">
                  <a:srgbClr val="000000">
                    <a:alpha val="70000"/>
                  </a:srgbClr>
                </a:outerShdw>
              </a:effectLst>
            </a:endParaRPr>
          </a:p>
          <a:p>
            <a:pPr>
              <a:spcBef>
                <a:spcPts val="0"/>
              </a:spcBef>
              <a:buNone/>
              <a:defRPr/>
            </a:pPr>
            <a:r>
              <a:rPr lang="en-US" altLang="ja-JP" sz="1800" b="1" dirty="0" smtClean="0">
                <a:solidFill>
                  <a:schemeClr val="bg1"/>
                </a:solidFill>
                <a:effectLst>
                  <a:outerShdw blurRad="63500" dist="63500" dir="2700000" algn="tl">
                    <a:srgbClr val="000000">
                      <a:alpha val="70000"/>
                    </a:srgbClr>
                  </a:outerShdw>
                </a:effectLst>
              </a:rPr>
              <a:t>November 22, 2013</a:t>
            </a:r>
          </a:p>
          <a:p>
            <a:pPr>
              <a:spcBef>
                <a:spcPts val="0"/>
              </a:spcBef>
              <a:buNone/>
              <a:defRPr/>
            </a:pPr>
            <a:endParaRPr lang="en-US" altLang="ja-JP" sz="1800" b="1" dirty="0" smtClean="0">
              <a:solidFill>
                <a:schemeClr val="bg1"/>
              </a:solidFill>
              <a:effectLst>
                <a:outerShdw blurRad="38100" dist="38100" dir="2700000" algn="tl">
                  <a:srgbClr val="000000">
                    <a:alpha val="43137"/>
                  </a:srgbClr>
                </a:outerShdw>
              </a:effectLst>
            </a:endParaRPr>
          </a:p>
          <a:p>
            <a:pPr>
              <a:spcBef>
                <a:spcPts val="0"/>
              </a:spcBef>
              <a:buNone/>
              <a:defRPr/>
            </a:pPr>
            <a:endParaRPr lang="en-US" altLang="ja-JP" sz="2400"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ctrTitle"/>
          </p:nvPr>
        </p:nvSpPr>
        <p:spPr>
          <a:xfrm>
            <a:off x="0" y="609600"/>
            <a:ext cx="9144000" cy="2209800"/>
          </a:xfrm>
        </p:spPr>
        <p:txBody>
          <a:bodyPr/>
          <a:lstStyle/>
          <a:p>
            <a:r>
              <a:rPr lang="fr-FR" sz="3200" dirty="0" smtClean="0">
                <a:effectLst>
                  <a:outerShdw blurRad="25400" dist="63500" dir="2700000" algn="tl">
                    <a:srgbClr val="000000">
                      <a:alpha val="43137"/>
                    </a:srgbClr>
                  </a:outerShdw>
                </a:effectLst>
              </a:rPr>
              <a:t/>
            </a:r>
            <a:br>
              <a:rPr lang="fr-FR" sz="3200" dirty="0" smtClean="0">
                <a:effectLst>
                  <a:outerShdw blurRad="25400" dist="63500" dir="2700000" algn="tl">
                    <a:srgbClr val="000000">
                      <a:alpha val="43137"/>
                    </a:srgbClr>
                  </a:outerShdw>
                </a:effectLst>
              </a:rPr>
            </a:br>
            <a:r>
              <a:rPr lang="fr-FR" sz="3200" dirty="0" smtClean="0">
                <a:effectLst>
                  <a:outerShdw blurRad="25400" dist="63500" dir="2700000" algn="tl">
                    <a:srgbClr val="000000">
                      <a:alpha val="43137"/>
                    </a:srgbClr>
                  </a:outerShdw>
                </a:effectLst>
              </a:rPr>
              <a:t/>
            </a:r>
            <a:br>
              <a:rPr lang="fr-FR" sz="3200" dirty="0" smtClean="0">
                <a:effectLst>
                  <a:outerShdw blurRad="25400" dist="63500" dir="2700000" algn="tl">
                    <a:srgbClr val="000000">
                      <a:alpha val="43137"/>
                    </a:srgbClr>
                  </a:outerShdw>
                </a:effectLst>
              </a:rPr>
            </a:br>
            <a:r>
              <a:rPr lang="fr-FR" sz="3200" dirty="0" smtClean="0">
                <a:effectLst>
                  <a:outerShdw blurRad="25400" dist="63500" dir="2700000" algn="tl">
                    <a:srgbClr val="000000">
                      <a:alpha val="43137"/>
                    </a:srgbClr>
                  </a:outerShdw>
                </a:effectLst>
              </a:rPr>
              <a:t>BRIEFING</a:t>
            </a:r>
            <a:br>
              <a:rPr lang="fr-FR" sz="3200" dirty="0" smtClean="0">
                <a:effectLst>
                  <a:outerShdw blurRad="25400" dist="63500" dir="2700000" algn="tl">
                    <a:srgbClr val="000000">
                      <a:alpha val="43137"/>
                    </a:srgbClr>
                  </a:outerShdw>
                </a:effectLst>
              </a:rPr>
            </a:br>
            <a:r>
              <a:rPr lang="fr-FR" sz="3200" dirty="0" smtClean="0">
                <a:effectLst>
                  <a:outerShdw blurRad="25400" dist="63500" dir="2700000" algn="tl">
                    <a:srgbClr val="000000">
                      <a:alpha val="43137"/>
                    </a:srgbClr>
                  </a:outerShdw>
                </a:effectLst>
              </a:rPr>
              <a:t>DELTA LEVEES MAINTENANCE SUBVENTIONS PROGRAM</a:t>
            </a:r>
            <a:br>
              <a:rPr lang="fr-FR" sz="3200" dirty="0" smtClean="0">
                <a:effectLst>
                  <a:outerShdw blurRad="25400" dist="63500" dir="2700000" algn="tl">
                    <a:srgbClr val="000000">
                      <a:alpha val="43137"/>
                    </a:srgbClr>
                  </a:outerShdw>
                </a:effectLst>
              </a:rPr>
            </a:br>
            <a:r>
              <a:rPr lang="fr-FR" sz="3200" dirty="0" smtClean="0">
                <a:effectLst>
                  <a:outerShdw blurRad="25400" dist="63500" dir="2700000" algn="tl">
                    <a:srgbClr val="000000">
                      <a:alpha val="43137"/>
                    </a:srgbClr>
                  </a:outerShdw>
                </a:effectLst>
              </a:rPr>
              <a:t>ABILITIY TO PAY</a:t>
            </a:r>
            <a:endParaRPr lang="en-US" sz="3200" b="1" dirty="0">
              <a:ln>
                <a:noFill/>
              </a:ln>
              <a:solidFill>
                <a:schemeClr val="bg1"/>
              </a:solidFill>
              <a:effectLst>
                <a:outerShdw blurRad="25400" dist="63500" dir="2700000" algn="tl">
                  <a:srgbClr val="000000">
                    <a:alpha val="43137"/>
                  </a:srgbClr>
                </a:outerShdw>
              </a:effectLst>
              <a:latin typeface="Arial" pitchFamily="34" charset="0"/>
              <a:cs typeface="Arial" pitchFamily="34" charset="0"/>
            </a:endParaRPr>
          </a:p>
        </p:txBody>
      </p:sp>
      <p:sp>
        <p:nvSpPr>
          <p:cNvPr id="7" name="Rectangle 6"/>
          <p:cNvSpPr/>
          <p:nvPr/>
        </p:nvSpPr>
        <p:spPr>
          <a:xfrm>
            <a:off x="4572000" y="2819400"/>
            <a:ext cx="4191000" cy="609600"/>
          </a:xfrm>
          <a:prstGeom prst="rect">
            <a:avLst/>
          </a:prstGeom>
          <a:solidFill>
            <a:srgbClr val="215352">
              <a:alpha val="35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5" name="TextBox 4"/>
          <p:cNvSpPr txBox="1"/>
          <p:nvPr/>
        </p:nvSpPr>
        <p:spPr>
          <a:xfrm>
            <a:off x="4648200" y="3505200"/>
            <a:ext cx="4343400" cy="461665"/>
          </a:xfrm>
          <a:prstGeom prst="rect">
            <a:avLst/>
          </a:prstGeom>
          <a:noFill/>
        </p:spPr>
        <p:txBody>
          <a:bodyPr wrap="square" rtlCol="0">
            <a:spAutoFit/>
          </a:bodyPr>
          <a:lstStyle/>
          <a:p>
            <a:pPr algn="r">
              <a:buNone/>
              <a:defRPr/>
            </a:pPr>
            <a:r>
              <a:rPr lang="en-US" altLang="ja-JP" sz="2400" b="1" dirty="0" smtClean="0">
                <a:solidFill>
                  <a:schemeClr val="bg1"/>
                </a:solidFill>
                <a:effectLst>
                  <a:outerShdw blurRad="63500" dist="63500" dir="2700000" algn="tl">
                    <a:srgbClr val="000000">
                      <a:alpha val="83000"/>
                    </a:srgbClr>
                  </a:outerShdw>
                </a:effectLst>
                <a:latin typeface="Arial" pitchFamily="34" charset="0"/>
                <a:cs typeface="Arial" pitchFamily="34" charset="0"/>
              </a:rPr>
              <a:t>Sandra Maxwell, P.E.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tretch>
            <a:fillRect/>
          </a:stretch>
        </p:blipFill>
        <p:spPr bwMode="auto">
          <a:xfrm>
            <a:off x="5029200" y="1143000"/>
            <a:ext cx="3749019" cy="4684694"/>
          </a:xfrm>
          <a:prstGeom prst="rect">
            <a:avLst/>
          </a:prstGeom>
          <a:noFill/>
          <a:ln w="9525">
            <a:noFill/>
            <a:miter lim="800000"/>
            <a:headEnd/>
            <a:tailEnd/>
          </a:ln>
        </p:spPr>
      </p:pic>
      <p:sp>
        <p:nvSpPr>
          <p:cNvPr id="7" name="Title 6"/>
          <p:cNvSpPr>
            <a:spLocks noGrp="1"/>
          </p:cNvSpPr>
          <p:nvPr>
            <p:ph type="title"/>
          </p:nvPr>
        </p:nvSpPr>
        <p:spPr/>
        <p:txBody>
          <a:bodyPr/>
          <a:lstStyle/>
          <a:p>
            <a:pPr algn="ctr"/>
            <a:r>
              <a:rPr lang="en-US" dirty="0" smtClean="0"/>
              <a:t>Subventions Program</a:t>
            </a:r>
            <a:endParaRPr lang="en-US" dirty="0"/>
          </a:p>
        </p:txBody>
      </p:sp>
      <p:pic>
        <p:nvPicPr>
          <p:cNvPr id="5124" name="Picture 4" descr="Delta-Location-Map-v2"/>
          <p:cNvPicPr>
            <a:picLocks noGrp="1" noChangeAspect="1" noChangeArrowheads="1"/>
          </p:cNvPicPr>
          <p:nvPr>
            <p:ph sz="half" idx="4294967295"/>
          </p:nvPr>
        </p:nvPicPr>
        <p:blipFill>
          <a:blip r:embed="rId4" cstate="print"/>
          <a:srcRect/>
          <a:stretch>
            <a:fillRect/>
          </a:stretch>
        </p:blipFill>
        <p:spPr>
          <a:xfrm>
            <a:off x="0" y="1371600"/>
            <a:ext cx="4038600" cy="4432300"/>
          </a:xfrm>
          <a:noFill/>
        </p:spPr>
      </p:pic>
      <p:sp>
        <p:nvSpPr>
          <p:cNvPr id="5125" name="Freeform 23"/>
          <p:cNvSpPr>
            <a:spLocks/>
          </p:cNvSpPr>
          <p:nvPr/>
        </p:nvSpPr>
        <p:spPr bwMode="auto">
          <a:xfrm>
            <a:off x="1600200" y="1143000"/>
            <a:ext cx="3429000" cy="4648200"/>
          </a:xfrm>
          <a:custGeom>
            <a:avLst/>
            <a:gdLst>
              <a:gd name="T0" fmla="*/ 0 w 10213"/>
              <a:gd name="T1" fmla="*/ 2147483647 h 14523"/>
              <a:gd name="T2" fmla="*/ 2147483647 w 10213"/>
              <a:gd name="T3" fmla="*/ 0 h 14523"/>
              <a:gd name="T4" fmla="*/ 2147483647 w 10213"/>
              <a:gd name="T5" fmla="*/ 2147483647 h 14523"/>
              <a:gd name="T6" fmla="*/ 0 w 10213"/>
              <a:gd name="T7" fmla="*/ 2147483647 h 14523"/>
              <a:gd name="T8" fmla="*/ 2147483647 w 10213"/>
              <a:gd name="T9" fmla="*/ 2147483647 h 14523"/>
              <a:gd name="T10" fmla="*/ 2147483647 w 10213"/>
              <a:gd name="T11" fmla="*/ 2147483647 h 14523"/>
              <a:gd name="T12" fmla="*/ 0 w 10213"/>
              <a:gd name="T13" fmla="*/ 2147483647 h 14523"/>
              <a:gd name="T14" fmla="*/ 0 60000 65536"/>
              <a:gd name="T15" fmla="*/ 0 60000 65536"/>
              <a:gd name="T16" fmla="*/ 0 60000 65536"/>
              <a:gd name="T17" fmla="*/ 0 60000 65536"/>
              <a:gd name="T18" fmla="*/ 0 60000 65536"/>
              <a:gd name="T19" fmla="*/ 0 60000 65536"/>
              <a:gd name="T20" fmla="*/ 0 60000 65536"/>
              <a:gd name="T21" fmla="*/ 0 w 10213"/>
              <a:gd name="T22" fmla="*/ 0 h 14523"/>
              <a:gd name="T23" fmla="*/ 10213 w 10213"/>
              <a:gd name="T24" fmla="*/ 14523 h 14523"/>
              <a:gd name="connsiteX0" fmla="*/ 0 w 10213"/>
              <a:gd name="connsiteY0" fmla="*/ 6154 h 15261"/>
              <a:gd name="connsiteX1" fmla="*/ 10188 w 10213"/>
              <a:gd name="connsiteY1" fmla="*/ 0 h 15261"/>
              <a:gd name="connsiteX2" fmla="*/ 10213 w 10213"/>
              <a:gd name="connsiteY2" fmla="*/ 15261 h 15261"/>
              <a:gd name="connsiteX3" fmla="*/ 0 w 10213"/>
              <a:gd name="connsiteY3" fmla="*/ 7877 h 15261"/>
              <a:gd name="connsiteX4" fmla="*/ 1277 w 10213"/>
              <a:gd name="connsiteY4" fmla="*/ 7877 h 15261"/>
              <a:gd name="connsiteX5" fmla="*/ 1277 w 10213"/>
              <a:gd name="connsiteY5" fmla="*/ 6154 h 15261"/>
              <a:gd name="connsiteX6" fmla="*/ 0 w 10213"/>
              <a:gd name="connsiteY6" fmla="*/ 6154 h 15261"/>
              <a:gd name="connsiteX0" fmla="*/ 0 w 10196"/>
              <a:gd name="connsiteY0" fmla="*/ 6154 h 14276"/>
              <a:gd name="connsiteX1" fmla="*/ 10188 w 10196"/>
              <a:gd name="connsiteY1" fmla="*/ 0 h 14276"/>
              <a:gd name="connsiteX2" fmla="*/ 10188 w 10196"/>
              <a:gd name="connsiteY2" fmla="*/ 14276 h 14276"/>
              <a:gd name="connsiteX3" fmla="*/ 0 w 10196"/>
              <a:gd name="connsiteY3" fmla="*/ 7877 h 14276"/>
              <a:gd name="connsiteX4" fmla="*/ 1277 w 10196"/>
              <a:gd name="connsiteY4" fmla="*/ 7877 h 14276"/>
              <a:gd name="connsiteX5" fmla="*/ 1277 w 10196"/>
              <a:gd name="connsiteY5" fmla="*/ 6154 h 14276"/>
              <a:gd name="connsiteX6" fmla="*/ 0 w 10196"/>
              <a:gd name="connsiteY6" fmla="*/ 6154 h 14276"/>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277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540 w 10196"/>
              <a:gd name="connsiteY5" fmla="*/ 6892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185 w 10196"/>
              <a:gd name="connsiteY6" fmla="*/ 7385 h 14523"/>
              <a:gd name="connsiteX7" fmla="*/ 1277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185 w 10196"/>
              <a:gd name="connsiteY6" fmla="*/ 7385 h 14523"/>
              <a:gd name="connsiteX7" fmla="*/ 1277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185 w 10196"/>
              <a:gd name="connsiteY6" fmla="*/ 7385 h 14523"/>
              <a:gd name="connsiteX7" fmla="*/ 1277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185 w 10196"/>
              <a:gd name="connsiteY5" fmla="*/ 7385 h 14523"/>
              <a:gd name="connsiteX6" fmla="*/ 1277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896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277 w 10196"/>
              <a:gd name="connsiteY4" fmla="*/ 6154 h 14523"/>
              <a:gd name="connsiteX5" fmla="*/ 0 w 10196"/>
              <a:gd name="connsiteY5"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395 w 10196"/>
              <a:gd name="connsiteY4" fmla="*/ 7344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277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277 w 10196"/>
              <a:gd name="connsiteY5" fmla="*/ 6154 h 14523"/>
              <a:gd name="connsiteX6" fmla="*/ 2211 w 10196"/>
              <a:gd name="connsiteY6" fmla="*/ 73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277 w 10196"/>
              <a:gd name="connsiteY5" fmla="*/ 6154 h 14523"/>
              <a:gd name="connsiteX6" fmla="*/ 2606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422 w 10196"/>
              <a:gd name="connsiteY5" fmla="*/ 6154 h 14523"/>
              <a:gd name="connsiteX6" fmla="*/ 2606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1422 w 10196"/>
              <a:gd name="connsiteY5" fmla="*/ 6154 h 14523"/>
              <a:gd name="connsiteX6" fmla="*/ 1185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671 w 10196"/>
              <a:gd name="connsiteY7" fmla="*/ 6820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1185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1185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877 h 14523"/>
              <a:gd name="connsiteX5" fmla="*/ 2606 w 10196"/>
              <a:gd name="connsiteY5" fmla="*/ 7385 h 14523"/>
              <a:gd name="connsiteX6" fmla="*/ 1185 w 10196"/>
              <a:gd name="connsiteY6" fmla="*/ 7385 h 14523"/>
              <a:gd name="connsiteX7" fmla="*/ 1185 w 10196"/>
              <a:gd name="connsiteY7" fmla="*/ 6154 h 14523"/>
              <a:gd name="connsiteX8" fmla="*/ 0 w 10196"/>
              <a:gd name="connsiteY8"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2606 w 10196"/>
              <a:gd name="connsiteY4" fmla="*/ 7385 h 14523"/>
              <a:gd name="connsiteX5" fmla="*/ 1185 w 10196"/>
              <a:gd name="connsiteY5" fmla="*/ 7385 h 14523"/>
              <a:gd name="connsiteX6" fmla="*/ 1185 w 10196"/>
              <a:gd name="connsiteY6" fmla="*/ 6154 h 14523"/>
              <a:gd name="connsiteX7" fmla="*/ 0 w 10196"/>
              <a:gd name="connsiteY7"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185 w 10196"/>
              <a:gd name="connsiteY4" fmla="*/ 7385 h 14523"/>
              <a:gd name="connsiteX5" fmla="*/ 1185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185 w 10196"/>
              <a:gd name="connsiteY4" fmla="*/ 7877 h 14523"/>
              <a:gd name="connsiteX5" fmla="*/ 1185 w 10196"/>
              <a:gd name="connsiteY5" fmla="*/ 6154 h 14523"/>
              <a:gd name="connsiteX6" fmla="*/ 0 w 10196"/>
              <a:gd name="connsiteY6" fmla="*/ 6154 h 14523"/>
              <a:gd name="connsiteX0" fmla="*/ 0 w 10196"/>
              <a:gd name="connsiteY0" fmla="*/ 6154 h 14523"/>
              <a:gd name="connsiteX1" fmla="*/ 10188 w 10196"/>
              <a:gd name="connsiteY1" fmla="*/ 0 h 14523"/>
              <a:gd name="connsiteX2" fmla="*/ 10188 w 10196"/>
              <a:gd name="connsiteY2" fmla="*/ 14523 h 14523"/>
              <a:gd name="connsiteX3" fmla="*/ 0 w 10196"/>
              <a:gd name="connsiteY3" fmla="*/ 7877 h 14523"/>
              <a:gd name="connsiteX4" fmla="*/ 1185 w 10196"/>
              <a:gd name="connsiteY4" fmla="*/ 7877 h 14523"/>
              <a:gd name="connsiteX5" fmla="*/ 1185 w 10196"/>
              <a:gd name="connsiteY5" fmla="*/ 6154 h 14523"/>
              <a:gd name="connsiteX6" fmla="*/ 0 w 10196"/>
              <a:gd name="connsiteY6" fmla="*/ 6154 h 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4523">
                <a:moveTo>
                  <a:pt x="0" y="6154"/>
                </a:moveTo>
                <a:lnTo>
                  <a:pt x="10188" y="0"/>
                </a:lnTo>
                <a:cubicBezTo>
                  <a:pt x="10196" y="5087"/>
                  <a:pt x="10180" y="9436"/>
                  <a:pt x="10188" y="14523"/>
                </a:cubicBezTo>
                <a:lnTo>
                  <a:pt x="0" y="7877"/>
                </a:lnTo>
                <a:lnTo>
                  <a:pt x="1185" y="7877"/>
                </a:lnTo>
                <a:lnTo>
                  <a:pt x="1185" y="6154"/>
                </a:lnTo>
                <a:lnTo>
                  <a:pt x="0" y="6154"/>
                </a:lnTo>
                <a:close/>
              </a:path>
            </a:pathLst>
          </a:custGeom>
          <a:gradFill flip="none" rotWithShape="1">
            <a:gsLst>
              <a:gs pos="28000">
                <a:schemeClr val="accent4">
                  <a:lumMod val="40000"/>
                  <a:lumOff val="60000"/>
                  <a:alpha val="27000"/>
                </a:schemeClr>
              </a:gs>
              <a:gs pos="64000">
                <a:schemeClr val="tx2">
                  <a:lumMod val="40000"/>
                  <a:lumOff val="60000"/>
                  <a:alpha val="55000"/>
                </a:schemeClr>
              </a:gs>
              <a:gs pos="100000">
                <a:schemeClr val="accent1">
                  <a:lumMod val="75000"/>
                  <a:alpha val="40000"/>
                </a:schemeClr>
              </a:gs>
            </a:gsLst>
            <a:lin ang="0" scaled="1"/>
            <a:tileRect/>
          </a:gradFill>
          <a:ln w="9525" cap="flat" cmpd="sng">
            <a:noFill/>
            <a:prstDash val="solid"/>
            <a:round/>
            <a:headEnd/>
            <a:tailEnd/>
          </a:ln>
        </p:spPr>
        <p:txBody>
          <a:bodyPr wrap="none" anchor="ctr"/>
          <a:lstStyle/>
          <a:p>
            <a:r>
              <a:rPr lang="en-US" dirty="0" smtClean="0"/>
              <a:t>    </a:t>
            </a:r>
            <a:endParaRPr lang="en-US" dirty="0"/>
          </a:p>
        </p:txBody>
      </p:sp>
      <p:sp>
        <p:nvSpPr>
          <p:cNvPr id="6" name="TextBox 5"/>
          <p:cNvSpPr txBox="1"/>
          <p:nvPr/>
        </p:nvSpPr>
        <p:spPr>
          <a:xfrm>
            <a:off x="304800" y="1066800"/>
            <a:ext cx="3581400" cy="584775"/>
          </a:xfrm>
          <a:prstGeom prst="rect">
            <a:avLst/>
          </a:prstGeom>
          <a:noFill/>
        </p:spPr>
        <p:txBody>
          <a:bodyPr wrap="square" rtlCol="0">
            <a:spAutoFit/>
          </a:bodyPr>
          <a:lstStyle/>
          <a:p>
            <a:r>
              <a:rPr lang="en-US" sz="3200" b="1" dirty="0" smtClean="0">
                <a:solidFill>
                  <a:schemeClr val="bg2">
                    <a:lumMod val="20000"/>
                    <a:lumOff val="80000"/>
                  </a:schemeClr>
                </a:solidFill>
                <a:effectLst>
                  <a:outerShdw blurRad="25400" dist="63500" dir="2700000" algn="ctr" rotWithShape="0">
                    <a:schemeClr val="tx1">
                      <a:alpha val="43000"/>
                    </a:schemeClr>
                  </a:outerShdw>
                </a:effectLst>
                <a:latin typeface="+mn-lt"/>
                <a:cs typeface="Tahoma" pitchFamily="34" charset="0"/>
              </a:rPr>
              <a:t>Helping the Delta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left)">
                                      <p:cBhvr>
                                        <p:cTn id="7" dur="1000"/>
                                        <p:tgtEl>
                                          <p:spTgt spid="5125"/>
                                        </p:tgtEl>
                                      </p:cBhvr>
                                    </p:animEffect>
                                  </p:childTnLst>
                                </p:cTn>
                              </p:par>
                            </p:childTnLst>
                          </p:cTn>
                        </p:par>
                        <p:par>
                          <p:cTn id="8" fill="hold">
                            <p:stCondLst>
                              <p:cond delay="1000"/>
                            </p:stCondLst>
                            <p:childTnLst>
                              <p:par>
                                <p:cTn id="9" presetID="10" presetClass="entr" presetSubtype="0" fill="hold" nodeType="afterEffect">
                                  <p:stCondLst>
                                    <p:cond delay="0"/>
                                  </p:stCondLst>
                                  <p:iterate type="lt">
                                    <p:tmPct val="0"/>
                                  </p:iterate>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95400"/>
            <a:ext cx="7848600" cy="1231106"/>
          </a:xfrm>
          <a:prstGeom prst="rect">
            <a:avLst/>
          </a:prstGeom>
          <a:noFill/>
        </p:spPr>
        <p:txBody>
          <a:bodyPr wrap="square" rtlCol="0">
            <a:spAutoFit/>
          </a:bodyPr>
          <a:lstStyle/>
          <a:p>
            <a:pPr>
              <a:buFont typeface="Arial" pitchFamily="34" charset="0"/>
              <a:buChar char="•"/>
            </a:pPr>
            <a:r>
              <a:rPr lang="en-US" sz="2700" dirty="0" smtClean="0">
                <a:solidFill>
                  <a:schemeClr val="bg1"/>
                </a:solidFill>
              </a:rPr>
              <a:t>1996   AB360 amended California Water Code </a:t>
            </a:r>
          </a:p>
          <a:p>
            <a:r>
              <a:rPr lang="en-US" sz="2700" dirty="0" smtClean="0">
                <a:solidFill>
                  <a:schemeClr val="bg1"/>
                </a:solidFill>
              </a:rPr>
              <a:t>      	   Section 12986</a:t>
            </a:r>
          </a:p>
          <a:p>
            <a:endParaRPr lang="en-US" dirty="0" smtClean="0"/>
          </a:p>
        </p:txBody>
      </p:sp>
      <p:sp>
        <p:nvSpPr>
          <p:cNvPr id="6" name="Title 5"/>
          <p:cNvSpPr>
            <a:spLocks noGrp="1"/>
          </p:cNvSpPr>
          <p:nvPr>
            <p:ph type="title"/>
          </p:nvPr>
        </p:nvSpPr>
        <p:spPr/>
        <p:txBody>
          <a:bodyPr/>
          <a:lstStyle/>
          <a:p>
            <a:r>
              <a:rPr lang="en-US" dirty="0" smtClean="0"/>
              <a:t>Subventions Program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752600"/>
            <a:ext cx="8763000" cy="3416320"/>
          </a:xfrm>
          <a:prstGeom prst="rect">
            <a:avLst/>
          </a:prstGeom>
          <a:noFill/>
        </p:spPr>
        <p:txBody>
          <a:bodyPr wrap="square" rtlCol="0">
            <a:spAutoFit/>
          </a:bodyPr>
          <a:lstStyle/>
          <a:p>
            <a:r>
              <a:rPr lang="en-US" sz="2400" dirty="0" smtClean="0">
                <a:solidFill>
                  <a:schemeClr val="bg1"/>
                </a:solidFill>
              </a:rPr>
              <a:t>(a)(3)(A) …</a:t>
            </a:r>
          </a:p>
          <a:p>
            <a:r>
              <a:rPr lang="en-US" sz="2400" dirty="0" smtClean="0">
                <a:solidFill>
                  <a:schemeClr val="bg1"/>
                </a:solidFill>
              </a:rPr>
              <a:t>	the department shall require the local agency or </a:t>
            </a:r>
          </a:p>
          <a:p>
            <a:r>
              <a:rPr lang="en-US" sz="2400" dirty="0" smtClean="0">
                <a:solidFill>
                  <a:schemeClr val="bg1"/>
                </a:solidFill>
              </a:rPr>
              <a:t>	an independent financial consultant to provide 	information regarding the agency’s ability to pay 	for the cost of levee maintenance or improvement.  	Based on that information, the department may require 	the local agency or an independent financial consultant 	to prepare a comprehensive study on the agency’s 	ability to pay.</a:t>
            </a:r>
            <a:endParaRPr lang="en-US" sz="2400" dirty="0" smtClean="0"/>
          </a:p>
        </p:txBody>
      </p:sp>
      <p:sp>
        <p:nvSpPr>
          <p:cNvPr id="5" name="TextBox 4"/>
          <p:cNvSpPr txBox="1"/>
          <p:nvPr/>
        </p:nvSpPr>
        <p:spPr>
          <a:xfrm>
            <a:off x="381000" y="1066800"/>
            <a:ext cx="7848600" cy="861774"/>
          </a:xfrm>
          <a:prstGeom prst="rect">
            <a:avLst/>
          </a:prstGeom>
          <a:noFill/>
        </p:spPr>
        <p:txBody>
          <a:bodyPr wrap="square" rtlCol="0">
            <a:spAutoFit/>
          </a:bodyPr>
          <a:lstStyle/>
          <a:p>
            <a:pPr algn="ctr"/>
            <a:r>
              <a:rPr lang="en-US" sz="3200" b="1" dirty="0" smtClean="0">
                <a:solidFill>
                  <a:schemeClr val="bg2">
                    <a:lumMod val="20000"/>
                    <a:lumOff val="80000"/>
                  </a:schemeClr>
                </a:solidFill>
                <a:effectLst>
                  <a:outerShdw blurRad="38100" dist="38100" dir="2700000" algn="tl">
                    <a:srgbClr val="000000">
                      <a:alpha val="43137"/>
                    </a:srgbClr>
                  </a:outerShdw>
                </a:effectLst>
              </a:rPr>
              <a:t>California Water Code Section 12986</a:t>
            </a:r>
          </a:p>
          <a:p>
            <a:endParaRPr lang="en-US" dirty="0" smtClean="0"/>
          </a:p>
        </p:txBody>
      </p:sp>
      <p:sp>
        <p:nvSpPr>
          <p:cNvPr id="6" name="Title 5"/>
          <p:cNvSpPr>
            <a:spLocks noGrp="1"/>
          </p:cNvSpPr>
          <p:nvPr>
            <p:ph type="title"/>
          </p:nvPr>
        </p:nvSpPr>
        <p:spPr/>
        <p:txBody>
          <a:bodyPr/>
          <a:lstStyle/>
          <a:p>
            <a:r>
              <a:rPr lang="en-US" dirty="0" smtClean="0"/>
              <a:t>Subventions Program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95400"/>
            <a:ext cx="7848600" cy="5232202"/>
          </a:xfrm>
          <a:prstGeom prst="rect">
            <a:avLst/>
          </a:prstGeom>
          <a:noFill/>
        </p:spPr>
        <p:txBody>
          <a:bodyPr wrap="square" rtlCol="0">
            <a:spAutoFit/>
          </a:bodyPr>
          <a:lstStyle/>
          <a:p>
            <a:pPr>
              <a:buFont typeface="Arial" pitchFamily="34" charset="0"/>
              <a:buChar char="•"/>
            </a:pPr>
            <a:r>
              <a:rPr lang="en-US" sz="2800" dirty="0" smtClean="0">
                <a:solidFill>
                  <a:schemeClr val="bg1"/>
                </a:solidFill>
              </a:rPr>
              <a:t> </a:t>
            </a:r>
            <a:r>
              <a:rPr lang="en-US" sz="2700" dirty="0" smtClean="0">
                <a:solidFill>
                  <a:schemeClr val="bg1">
                    <a:lumMod val="50000"/>
                  </a:schemeClr>
                </a:solidFill>
              </a:rPr>
              <a:t>1996   	AB360 amended California Water 			Code Section 12986</a:t>
            </a:r>
          </a:p>
          <a:p>
            <a:endParaRPr lang="en-US" sz="1200" dirty="0" smtClean="0">
              <a:solidFill>
                <a:schemeClr val="bg1"/>
              </a:solidFill>
            </a:endParaRPr>
          </a:p>
          <a:p>
            <a:pPr>
              <a:buFont typeface="Arial" pitchFamily="34" charset="0"/>
              <a:buChar char="•"/>
            </a:pPr>
            <a:r>
              <a:rPr lang="en-US" sz="2700" dirty="0" smtClean="0">
                <a:solidFill>
                  <a:schemeClr val="bg1"/>
                </a:solidFill>
              </a:rPr>
              <a:t> 1997-98 	Subventions Program required </a:t>
            </a:r>
          </a:p>
          <a:p>
            <a:r>
              <a:rPr lang="en-US" sz="2700" dirty="0" smtClean="0">
                <a:solidFill>
                  <a:schemeClr val="bg1"/>
                </a:solidFill>
              </a:rPr>
              <a:t>		financial information from all 				applicants</a:t>
            </a:r>
          </a:p>
          <a:p>
            <a:pPr>
              <a:buFont typeface="Arial" pitchFamily="34" charset="0"/>
              <a:buChar char="•"/>
            </a:pPr>
            <a:endParaRPr lang="en-US" sz="2800" dirty="0" smtClean="0">
              <a:solidFill>
                <a:schemeClr val="bg1"/>
              </a:solidFill>
            </a:endParaRPr>
          </a:p>
          <a:p>
            <a:r>
              <a:rPr lang="en-US" sz="2800" dirty="0" smtClean="0">
                <a:solidFill>
                  <a:schemeClr val="bg1"/>
                </a:solidFill>
              </a:rPr>
              <a:t> </a:t>
            </a: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endParaRPr lang="en-US" dirty="0" smtClean="0"/>
          </a:p>
        </p:txBody>
      </p:sp>
      <p:sp>
        <p:nvSpPr>
          <p:cNvPr id="5" name="Title 4"/>
          <p:cNvSpPr>
            <a:spLocks noGrp="1"/>
          </p:cNvSpPr>
          <p:nvPr>
            <p:ph type="title"/>
          </p:nvPr>
        </p:nvSpPr>
        <p:spPr/>
        <p:txBody>
          <a:bodyPr/>
          <a:lstStyle/>
          <a:p>
            <a:r>
              <a:rPr lang="en-US" dirty="0" smtClean="0"/>
              <a:t>Subventions Program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295400"/>
            <a:ext cx="7848600" cy="7201972"/>
          </a:xfrm>
          <a:prstGeom prst="rect">
            <a:avLst/>
          </a:prstGeom>
          <a:noFill/>
        </p:spPr>
        <p:txBody>
          <a:bodyPr wrap="square" rtlCol="0">
            <a:spAutoFit/>
          </a:bodyPr>
          <a:lstStyle/>
          <a:p>
            <a:pPr>
              <a:buFont typeface="Arial" pitchFamily="34" charset="0"/>
              <a:buChar char="•"/>
            </a:pPr>
            <a:r>
              <a:rPr lang="en-US" sz="2800" dirty="0" smtClean="0">
                <a:solidFill>
                  <a:schemeClr val="bg1">
                    <a:lumMod val="50000"/>
                  </a:schemeClr>
                </a:solidFill>
              </a:rPr>
              <a:t> </a:t>
            </a:r>
            <a:r>
              <a:rPr lang="en-US" sz="2700" dirty="0" smtClean="0">
                <a:solidFill>
                  <a:schemeClr val="bg1">
                    <a:lumMod val="50000"/>
                  </a:schemeClr>
                </a:solidFill>
              </a:rPr>
              <a:t>1996   	AB360 amended California Water 			Code Section 12986</a:t>
            </a:r>
          </a:p>
          <a:p>
            <a:endParaRPr lang="en-US" sz="1200" dirty="0" smtClean="0">
              <a:solidFill>
                <a:schemeClr val="bg1">
                  <a:lumMod val="50000"/>
                </a:schemeClr>
              </a:solidFill>
            </a:endParaRPr>
          </a:p>
          <a:p>
            <a:pPr>
              <a:buFont typeface="Arial" pitchFamily="34" charset="0"/>
              <a:buChar char="•"/>
            </a:pPr>
            <a:r>
              <a:rPr lang="en-US" sz="2700" dirty="0" smtClean="0">
                <a:solidFill>
                  <a:schemeClr val="bg1">
                    <a:lumMod val="50000"/>
                  </a:schemeClr>
                </a:solidFill>
              </a:rPr>
              <a:t> 1997-98 	Subventions Program required </a:t>
            </a:r>
          </a:p>
          <a:p>
            <a:r>
              <a:rPr lang="en-US" sz="2700" dirty="0" smtClean="0">
                <a:solidFill>
                  <a:schemeClr val="bg1">
                    <a:lumMod val="50000"/>
                  </a:schemeClr>
                </a:solidFill>
              </a:rPr>
              <a:t>		financial information from all 				applicants</a:t>
            </a:r>
          </a:p>
          <a:p>
            <a:endParaRPr lang="en-US" sz="1200" dirty="0" smtClean="0">
              <a:solidFill>
                <a:schemeClr val="bg1"/>
              </a:solidFill>
            </a:endParaRPr>
          </a:p>
          <a:p>
            <a:pPr>
              <a:buFont typeface="Arial" pitchFamily="34" charset="0"/>
              <a:buChar char="•"/>
            </a:pPr>
            <a:r>
              <a:rPr lang="en-US" sz="2700" dirty="0" smtClean="0">
                <a:solidFill>
                  <a:schemeClr val="bg1"/>
                </a:solidFill>
              </a:rPr>
              <a:t> 2007 	Subventions Program re-examined 			the ability to pay for agricultural and 		urban districts</a:t>
            </a:r>
          </a:p>
          <a:p>
            <a:endParaRPr lang="en-US" sz="2800" dirty="0" smtClean="0">
              <a:solidFill>
                <a:schemeClr val="bg1"/>
              </a:solidFill>
            </a:endParaRPr>
          </a:p>
          <a:p>
            <a:pPr>
              <a:buFont typeface="Arial" pitchFamily="34" charset="0"/>
              <a:buChar char="•"/>
            </a:pPr>
            <a:endParaRPr lang="en-US" sz="2800" dirty="0" smtClean="0">
              <a:solidFill>
                <a:schemeClr val="bg1"/>
              </a:solidFill>
            </a:endParaRPr>
          </a:p>
          <a:p>
            <a:r>
              <a:rPr lang="en-US" sz="2800" dirty="0" smtClean="0">
                <a:solidFill>
                  <a:schemeClr val="bg1"/>
                </a:solidFill>
              </a:rPr>
              <a:t> </a:t>
            </a: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endParaRPr lang="en-US" dirty="0" smtClean="0"/>
          </a:p>
        </p:txBody>
      </p:sp>
      <p:sp>
        <p:nvSpPr>
          <p:cNvPr id="5" name="Title 4"/>
          <p:cNvSpPr>
            <a:spLocks noGrp="1"/>
          </p:cNvSpPr>
          <p:nvPr>
            <p:ph type="title"/>
          </p:nvPr>
        </p:nvSpPr>
        <p:spPr/>
        <p:txBody>
          <a:bodyPr/>
          <a:lstStyle/>
          <a:p>
            <a:r>
              <a:rPr lang="en-US" dirty="0" smtClean="0"/>
              <a:t>Subventions Program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Subventions Program</a:t>
            </a:r>
            <a:endParaRPr lang="en-US" dirty="0"/>
          </a:p>
        </p:txBody>
      </p:sp>
      <p:sp>
        <p:nvSpPr>
          <p:cNvPr id="6" name="Title 2"/>
          <p:cNvSpPr txBox="1">
            <a:spLocks/>
          </p:cNvSpPr>
          <p:nvPr/>
        </p:nvSpPr>
        <p:spPr bwMode="auto">
          <a:xfrm>
            <a:off x="0" y="10668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ts val="3300"/>
              </a:lnSpc>
              <a:spcBef>
                <a:spcPct val="0"/>
              </a:spcBef>
              <a:spcAft>
                <a:spcPct val="0"/>
              </a:spcAft>
              <a:buClrTx/>
              <a:buSzTx/>
              <a:buFontTx/>
              <a:buNone/>
              <a:tabLst/>
              <a:defRPr/>
            </a:pPr>
            <a:r>
              <a:rPr kumimoji="0" lang="en-US" sz="3200" b="1" i="0" u="none" strike="noStrike" kern="1200" cap="all" spc="0" normalizeH="0" baseline="0" noProof="0" dirty="0" smtClean="0">
                <a:ln>
                  <a:noFill/>
                </a:ln>
                <a:solidFill>
                  <a:schemeClr val="bg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Economic conditions</a:t>
            </a:r>
            <a:endParaRPr kumimoji="0" lang="en-US" sz="3200" b="1" i="0" u="none" strike="noStrike" kern="1200" cap="all" spc="0" normalizeH="0" baseline="0" noProof="0" dirty="0">
              <a:ln>
                <a:noFill/>
              </a:ln>
              <a:solidFill>
                <a:schemeClr val="bg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extBox 7"/>
          <p:cNvSpPr txBox="1"/>
          <p:nvPr/>
        </p:nvSpPr>
        <p:spPr>
          <a:xfrm>
            <a:off x="6019800" y="3810000"/>
            <a:ext cx="2819400" cy="923330"/>
          </a:xfrm>
          <a:prstGeom prst="rect">
            <a:avLst/>
          </a:prstGeom>
          <a:noFill/>
        </p:spPr>
        <p:txBody>
          <a:bodyPr wrap="square" rtlCol="0">
            <a:spAutoFit/>
          </a:bodyPr>
          <a:lstStyle/>
          <a:p>
            <a:r>
              <a:rPr lang="en-US" dirty="0" smtClean="0">
                <a:solidFill>
                  <a:schemeClr val="bg1"/>
                </a:solidFill>
              </a:rPr>
              <a:t>Delta Coves - 2008</a:t>
            </a:r>
          </a:p>
          <a:p>
            <a:r>
              <a:rPr lang="en-US" dirty="0" smtClean="0">
                <a:solidFill>
                  <a:schemeClr val="bg1"/>
                </a:solidFill>
              </a:rPr>
              <a:t>Construction suspended due to the economy.</a:t>
            </a:r>
            <a:endParaRPr lang="en-US" dirty="0">
              <a:solidFill>
                <a:schemeClr val="bg1"/>
              </a:solidFill>
            </a:endParaRPr>
          </a:p>
        </p:txBody>
      </p:sp>
      <p:pic>
        <p:nvPicPr>
          <p:cNvPr id="7" name="Picture 2" descr="http://farm7.staticflickr.com/6119/6347924391_4d84dec92e_b.jpg"/>
          <p:cNvPicPr>
            <a:picLocks noChangeAspect="1" noChangeArrowheads="1"/>
          </p:cNvPicPr>
          <p:nvPr/>
        </p:nvPicPr>
        <p:blipFill>
          <a:blip r:embed="rId3" cstate="print"/>
          <a:srcRect b="5075"/>
          <a:stretch>
            <a:fillRect/>
          </a:stretch>
        </p:blipFill>
        <p:spPr bwMode="auto">
          <a:xfrm>
            <a:off x="990600" y="1905000"/>
            <a:ext cx="4800600" cy="3560097"/>
          </a:xfrm>
          <a:prstGeom prst="rect">
            <a:avLst/>
          </a:prstGeom>
          <a:noFill/>
        </p:spPr>
      </p:pic>
      <p:pic>
        <p:nvPicPr>
          <p:cNvPr id="30722" name="Picture 2" descr="http://extras.mnginteractive.com/live/media/site571/2013/0122/20130122__coves1%7E1.JPG"/>
          <p:cNvPicPr>
            <a:picLocks noChangeAspect="1" noChangeArrowheads="1"/>
          </p:cNvPicPr>
          <p:nvPr/>
        </p:nvPicPr>
        <p:blipFill>
          <a:blip r:embed="rId4" cstate="print"/>
          <a:srcRect/>
          <a:stretch>
            <a:fillRect/>
          </a:stretch>
        </p:blipFill>
        <p:spPr bwMode="auto">
          <a:xfrm>
            <a:off x="5410200" y="2057400"/>
            <a:ext cx="2362200" cy="1564958"/>
          </a:xfrm>
          <a:prstGeom prst="rect">
            <a:avLst/>
          </a:prstGeom>
          <a:noFill/>
        </p:spPr>
      </p:pic>
      <p:sp>
        <p:nvSpPr>
          <p:cNvPr id="9" name="TextBox 8"/>
          <p:cNvSpPr txBox="1"/>
          <p:nvPr/>
        </p:nvSpPr>
        <p:spPr>
          <a:xfrm rot="20190505">
            <a:off x="1479094" y="2908228"/>
            <a:ext cx="4360213" cy="584775"/>
          </a:xfrm>
          <a:prstGeom prst="rect">
            <a:avLst/>
          </a:prstGeom>
          <a:noFill/>
        </p:spPr>
        <p:txBody>
          <a:bodyPr wrap="square" rtlCol="0">
            <a:spAutoFit/>
          </a:bodyPr>
          <a:lstStyle/>
          <a:p>
            <a:r>
              <a:rPr lang="en-US" sz="3200" b="1" spc="800" dirty="0" smtClean="0">
                <a:solidFill>
                  <a:srgbClr val="FF0000"/>
                </a:solidFill>
                <a:effectLst>
                  <a:outerShdw blurRad="38100" dist="38100" dir="2700000" algn="tl">
                    <a:srgbClr val="000000">
                      <a:alpha val="43137"/>
                    </a:srgbClr>
                  </a:outerShdw>
                </a:effectLst>
                <a:latin typeface="Arial Black" pitchFamily="34" charset="0"/>
              </a:rPr>
              <a:t>SUSPENDED</a:t>
            </a:r>
            <a:endParaRPr lang="en-US" sz="3200" b="1" spc="8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143000"/>
            <a:ext cx="7848600" cy="8540800"/>
          </a:xfrm>
          <a:prstGeom prst="rect">
            <a:avLst/>
          </a:prstGeom>
          <a:noFill/>
        </p:spPr>
        <p:txBody>
          <a:bodyPr wrap="square" rtlCol="0">
            <a:spAutoFit/>
          </a:bodyPr>
          <a:lstStyle/>
          <a:p>
            <a:pPr>
              <a:buFont typeface="Arial" pitchFamily="34" charset="0"/>
              <a:buChar char="•"/>
            </a:pPr>
            <a:r>
              <a:rPr lang="en-US" sz="2800" dirty="0" smtClean="0">
                <a:solidFill>
                  <a:schemeClr val="bg1">
                    <a:lumMod val="50000"/>
                  </a:schemeClr>
                </a:solidFill>
              </a:rPr>
              <a:t> </a:t>
            </a:r>
            <a:r>
              <a:rPr lang="en-US" sz="2700" dirty="0" smtClean="0">
                <a:solidFill>
                  <a:schemeClr val="bg1">
                    <a:lumMod val="50000"/>
                  </a:schemeClr>
                </a:solidFill>
              </a:rPr>
              <a:t>1996   	AB360 amended California Water 			Code Section 12986</a:t>
            </a:r>
          </a:p>
          <a:p>
            <a:endParaRPr lang="en-US" sz="1200" dirty="0" smtClean="0">
              <a:solidFill>
                <a:schemeClr val="bg1">
                  <a:lumMod val="50000"/>
                </a:schemeClr>
              </a:solidFill>
            </a:endParaRPr>
          </a:p>
          <a:p>
            <a:pPr>
              <a:buFont typeface="Arial" pitchFamily="34" charset="0"/>
              <a:buChar char="•"/>
            </a:pPr>
            <a:r>
              <a:rPr lang="en-US" sz="2700" dirty="0" smtClean="0">
                <a:solidFill>
                  <a:schemeClr val="bg1">
                    <a:lumMod val="50000"/>
                  </a:schemeClr>
                </a:solidFill>
              </a:rPr>
              <a:t> 1997-98 	Subventions Program required 			financial information from all </a:t>
            </a:r>
          </a:p>
          <a:p>
            <a:r>
              <a:rPr lang="en-US" sz="2700" dirty="0" smtClean="0">
                <a:solidFill>
                  <a:schemeClr val="bg1">
                    <a:lumMod val="50000"/>
                  </a:schemeClr>
                </a:solidFill>
              </a:rPr>
              <a:t>		applicants</a:t>
            </a:r>
          </a:p>
          <a:p>
            <a:endParaRPr lang="en-US" sz="1200" dirty="0" smtClean="0">
              <a:solidFill>
                <a:schemeClr val="bg1"/>
              </a:solidFill>
            </a:endParaRPr>
          </a:p>
          <a:p>
            <a:pPr>
              <a:buFont typeface="Arial" pitchFamily="34" charset="0"/>
              <a:buChar char="•"/>
            </a:pPr>
            <a:r>
              <a:rPr lang="en-US" sz="2700" dirty="0" smtClean="0">
                <a:solidFill>
                  <a:schemeClr val="bg1">
                    <a:lumMod val="50000"/>
                  </a:schemeClr>
                </a:solidFill>
              </a:rPr>
              <a:t> 2007 	Subventions Program re-examined 			the ability to pay for agricultural and 		urban districts</a:t>
            </a:r>
          </a:p>
          <a:p>
            <a:pPr>
              <a:buFont typeface="Arial" pitchFamily="34" charset="0"/>
              <a:buChar char="•"/>
            </a:pPr>
            <a:endParaRPr lang="en-US" sz="1200" dirty="0" smtClean="0">
              <a:solidFill>
                <a:schemeClr val="bg1"/>
              </a:solidFill>
            </a:endParaRPr>
          </a:p>
          <a:p>
            <a:pPr>
              <a:buFont typeface="Arial" pitchFamily="34" charset="0"/>
              <a:buChar char="•"/>
            </a:pPr>
            <a:r>
              <a:rPr lang="en-US" sz="2700" dirty="0" smtClean="0">
                <a:solidFill>
                  <a:schemeClr val="bg1"/>
                </a:solidFill>
              </a:rPr>
              <a:t> 2013  	No significant changes of land use or </a:t>
            </a:r>
          </a:p>
          <a:p>
            <a:r>
              <a:rPr lang="en-US" sz="2700" dirty="0" smtClean="0">
                <a:solidFill>
                  <a:schemeClr val="bg1"/>
                </a:solidFill>
              </a:rPr>
              <a:t>		economic conditions </a:t>
            </a:r>
          </a:p>
          <a:p>
            <a:pPr>
              <a:buFont typeface="Arial" pitchFamily="34" charset="0"/>
              <a:buChar char="•"/>
            </a:pPr>
            <a:endParaRPr lang="en-US" sz="2800" dirty="0" smtClean="0">
              <a:solidFill>
                <a:schemeClr val="bg1"/>
              </a:solidFill>
            </a:endParaRPr>
          </a:p>
          <a:p>
            <a:endParaRPr lang="en-US" sz="2800" dirty="0" smtClean="0">
              <a:solidFill>
                <a:schemeClr val="bg1"/>
              </a:solidFill>
            </a:endParaRPr>
          </a:p>
          <a:p>
            <a:pPr>
              <a:buFont typeface="Arial" pitchFamily="34" charset="0"/>
              <a:buChar char="•"/>
            </a:pPr>
            <a:endParaRPr lang="en-US" sz="2800" dirty="0" smtClean="0">
              <a:solidFill>
                <a:schemeClr val="bg1"/>
              </a:solidFill>
            </a:endParaRPr>
          </a:p>
          <a:p>
            <a:r>
              <a:rPr lang="en-US" sz="2800" dirty="0" smtClean="0">
                <a:solidFill>
                  <a:schemeClr val="bg1"/>
                </a:solidFill>
              </a:rPr>
              <a:t> </a:t>
            </a: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pPr>
              <a:buFont typeface="Arial" pitchFamily="34" charset="0"/>
              <a:buChar char="•"/>
            </a:pPr>
            <a:endParaRPr lang="en-US" sz="2800" dirty="0" smtClean="0">
              <a:solidFill>
                <a:schemeClr val="bg1"/>
              </a:solidFill>
            </a:endParaRPr>
          </a:p>
          <a:p>
            <a:endParaRPr lang="en-US" dirty="0" smtClean="0"/>
          </a:p>
        </p:txBody>
      </p:sp>
      <p:sp>
        <p:nvSpPr>
          <p:cNvPr id="5" name="Title 4"/>
          <p:cNvSpPr>
            <a:spLocks noGrp="1"/>
          </p:cNvSpPr>
          <p:nvPr>
            <p:ph type="title"/>
          </p:nvPr>
        </p:nvSpPr>
        <p:spPr/>
        <p:txBody>
          <a:bodyPr/>
          <a:lstStyle/>
          <a:p>
            <a:r>
              <a:rPr lang="en-US" dirty="0" smtClean="0"/>
              <a:t>Subventions Program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E5D57"/>
      </a:dk2>
      <a:lt2>
        <a:srgbClr val="CE8E00"/>
      </a:lt2>
      <a:accent1>
        <a:srgbClr val="477F80"/>
      </a:accent1>
      <a:accent2>
        <a:srgbClr val="FFC000"/>
      </a:accent2>
      <a:accent3>
        <a:srgbClr val="00B050"/>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30619</TotalTime>
  <Words>92</Words>
  <Application>Microsoft Office PowerPoint</Application>
  <PresentationFormat>On-screen Show (4:3)</PresentationFormat>
  <Paragraphs>79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Colors</vt:lpstr>
      <vt:lpstr>  BRIEFING DELTA LEVEES MAINTENANCE SUBVENTIONS PROGRAM ABILITIY TO PAY</vt:lpstr>
      <vt:lpstr>Subventions Program</vt:lpstr>
      <vt:lpstr>Subventions Program</vt:lpstr>
      <vt:lpstr>Subventions Program</vt:lpstr>
      <vt:lpstr>Subventions Program</vt:lpstr>
      <vt:lpstr>Subventions Program</vt:lpstr>
      <vt:lpstr>Subventions Program</vt:lpstr>
      <vt:lpstr>Subventions Program</vt:lpstr>
      <vt:lpstr>QUESTIONS?</vt:lpstr>
    </vt:vector>
  </TitlesOfParts>
  <Company>Flood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Mikemi</dc:creator>
  <cp:lastModifiedBy>smaxwell</cp:lastModifiedBy>
  <cp:revision>2026</cp:revision>
  <dcterms:created xsi:type="dcterms:W3CDTF">2008-09-28T16:31:34Z</dcterms:created>
  <dcterms:modified xsi:type="dcterms:W3CDTF">2013-11-21T23:24:51Z</dcterms:modified>
</cp:coreProperties>
</file>