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25"/>
  </p:notesMasterIdLst>
  <p:handoutMasterIdLst>
    <p:handoutMasterId r:id="rId26"/>
  </p:handoutMasterIdLst>
  <p:sldIdLst>
    <p:sldId id="257" r:id="rId11"/>
    <p:sldId id="258" r:id="rId12"/>
    <p:sldId id="259" r:id="rId13"/>
    <p:sldId id="269" r:id="rId14"/>
    <p:sldId id="267" r:id="rId15"/>
    <p:sldId id="268" r:id="rId16"/>
    <p:sldId id="260" r:id="rId17"/>
    <p:sldId id="261" r:id="rId18"/>
    <p:sldId id="262" r:id="rId19"/>
    <p:sldId id="263" r:id="rId20"/>
    <p:sldId id="270" r:id="rId21"/>
    <p:sldId id="265" r:id="rId22"/>
    <p:sldId id="266" r:id="rId23"/>
    <p:sldId id="264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BC210B-E3A9-495B-80E8-A9E8A2FD0A34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B23358-5B84-40DA-A3BA-014600E9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34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062704-7E1D-4253-B181-BC6745FBF7DC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673792-D566-4CE7-8738-69B55CF14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8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self and talk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Joint DWR and DFW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83FE-101B-4ECC-8C29-5CB0DFD600D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b="1" dirty="0" smtClean="0"/>
              <a:t>USFWS Delta Smelt BiOp, RPA 4</a:t>
            </a:r>
          </a:p>
          <a:p>
            <a:pPr lvl="1">
              <a:buNone/>
            </a:pPr>
            <a:r>
              <a:rPr lang="en-US" i="1" dirty="0" smtClean="0"/>
              <a:t>	“DWR shall implement a program to create or restore a minimum of 8,000 acres of intertidal and associated subtidal habitat in the Delta and Suisun Marsh”</a:t>
            </a:r>
          </a:p>
          <a:p>
            <a:r>
              <a:rPr lang="en-US" b="1" dirty="0" smtClean="0"/>
              <a:t>NMFS Salmonid BiOp, Action 1.6.1</a:t>
            </a:r>
          </a:p>
          <a:p>
            <a:pPr lvl="1">
              <a:buNone/>
            </a:pPr>
            <a:r>
              <a:rPr lang="en-US" i="1" dirty="0" smtClean="0"/>
              <a:t>	“…DWR shall … provide significantly increased acreage of seasonal floodplain rearing habitat … in the lower Sacramento River basin… If these 8,000 acres </a:t>
            </a:r>
            <a:r>
              <a:rPr lang="en-US" dirty="0" smtClean="0"/>
              <a:t>[of tidal habitat created pursuant to the USFWS Biop]</a:t>
            </a:r>
            <a:r>
              <a:rPr lang="en-US" i="1" dirty="0" smtClean="0"/>
              <a:t> also provide suitable rearing habitat for salmonids, they may be used in partial satisfaction of the objective of this action.” </a:t>
            </a:r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r>
              <a:rPr lang="en-US" i="1" dirty="0" smtClean="0"/>
              <a:t>Action 1.6.2: Near-term actions at</a:t>
            </a:r>
            <a:r>
              <a:rPr lang="en-US" i="1" baseline="0" dirty="0" smtClean="0"/>
              <a:t> Liberty Island/lower cache slough and lower Yolo bypass</a:t>
            </a:r>
            <a:endParaRPr lang="en-US" i="1" dirty="0" smtClean="0"/>
          </a:p>
          <a:p>
            <a:pPr marL="465861" lvl="1" defTabSz="931723">
              <a:defRPr/>
            </a:pPr>
            <a:endParaRPr lang="en-US" b="0" i="0" dirty="0" smtClean="0"/>
          </a:p>
          <a:p>
            <a:pPr marL="465861" lvl="1" defTabSz="931723">
              <a:defRPr/>
            </a:pPr>
            <a:r>
              <a:rPr lang="en-US" b="1" i="0" dirty="0" smtClean="0"/>
              <a:t>Longfin Smelt</a:t>
            </a:r>
            <a:r>
              <a:rPr lang="en-US" b="1" i="0" baseline="0" dirty="0" smtClean="0"/>
              <a:t> ITP</a:t>
            </a:r>
            <a:r>
              <a:rPr lang="en-US" b="1" i="1" baseline="0" dirty="0" smtClean="0"/>
              <a:t>: </a:t>
            </a:r>
            <a:r>
              <a:rPr lang="en-US" dirty="0" smtClean="0"/>
              <a:t>“[DWR] </a:t>
            </a:r>
            <a:r>
              <a:rPr lang="en-US" i="1" dirty="0" smtClean="0"/>
              <a:t>shall fund the acquisition, restoration, long-term management and long-term monitoring of 800 acres of tidal habitat in the mesohaline zone of the Delta</a:t>
            </a:r>
            <a:r>
              <a:rPr lang="en-US" dirty="0" smtClean="0"/>
              <a:t> [Suisun Bay or Marsh]“</a:t>
            </a:r>
          </a:p>
          <a:p>
            <a:pPr marL="465861" lvl="1" defTabSz="931723">
              <a:defRPr/>
            </a:pPr>
            <a:endParaRPr lang="en-US" dirty="0" smtClean="0"/>
          </a:p>
          <a:p>
            <a:pPr marL="342881" indent="-34288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cs typeface="Arial" pitchFamily="34" charset="0"/>
              </a:rPr>
              <a:t>DWR Environmental Stewardship Policy:</a:t>
            </a:r>
          </a:p>
          <a:p>
            <a:pPr marL="342881" indent="-34288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cs typeface="Arial" pitchFamily="34" charset="0"/>
              </a:rPr>
              <a:t>- </a:t>
            </a:r>
            <a:r>
              <a:rPr lang="en-US" sz="3600" dirty="0">
                <a:cs typeface="Arial" pitchFamily="34" charset="0"/>
              </a:rPr>
              <a:t>DWR has a role and responsibility to protect and restore the environment, as reflected in it’s mission statement (“…protect, restore and enhance the natural and human environments”)</a:t>
            </a:r>
          </a:p>
          <a:p>
            <a:pPr marL="342881" indent="-342881">
              <a:spcBef>
                <a:spcPct val="20000"/>
              </a:spcBef>
              <a:defRPr/>
            </a:pPr>
            <a:r>
              <a:rPr lang="en-US" sz="3600" dirty="0">
                <a:cs typeface="Arial" pitchFamily="34" charset="0"/>
              </a:rPr>
              <a:t>       -  Implement projects that contribute to the recovery of listed species</a:t>
            </a:r>
            <a:r>
              <a:rPr lang="en-US" sz="3600" dirty="0"/>
              <a:t> </a:t>
            </a:r>
          </a:p>
          <a:p>
            <a:pPr marL="465861" lvl="1" defTabSz="931723">
              <a:defRPr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EA9-9DC3-4D3E-883B-960AA48951B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b="1" dirty="0" smtClean="0"/>
              <a:t>USFWS Delta Smelt BiOp, RPA 4</a:t>
            </a:r>
          </a:p>
          <a:p>
            <a:pPr lvl="1">
              <a:buNone/>
            </a:pPr>
            <a:r>
              <a:rPr lang="en-US" i="1" dirty="0" smtClean="0"/>
              <a:t>	“DWR shall implement a program to create or restore a minimum of 8,000 acres of intertidal and associated subtidal habitat in the Delta and Suisun Marsh”</a:t>
            </a:r>
          </a:p>
          <a:p>
            <a:r>
              <a:rPr lang="en-US" b="1" dirty="0" smtClean="0"/>
              <a:t>NMFS Salmonid BiOp, Action 1.6.1</a:t>
            </a:r>
          </a:p>
          <a:p>
            <a:pPr lvl="1">
              <a:buNone/>
            </a:pPr>
            <a:r>
              <a:rPr lang="en-US" i="1" dirty="0" smtClean="0"/>
              <a:t>	“…DWR shall … provide significantly increased acreage of seasonal floodplain rearing habitat … in the lower Sacramento River basin… If these 8,000 acres </a:t>
            </a:r>
            <a:r>
              <a:rPr lang="en-US" dirty="0" smtClean="0"/>
              <a:t>[of tidal habitat created pursuant to the USFWS Biop]</a:t>
            </a:r>
            <a:r>
              <a:rPr lang="en-US" i="1" dirty="0" smtClean="0"/>
              <a:t> also provide suitable rearing habitat for salmonids, they may be used in partial satisfaction of the objective of this action.” </a:t>
            </a:r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r>
              <a:rPr lang="en-US" i="1" dirty="0" smtClean="0"/>
              <a:t>Action 1.6.2: Near-term actions at</a:t>
            </a:r>
            <a:r>
              <a:rPr lang="en-US" i="1" baseline="0" dirty="0" smtClean="0"/>
              <a:t> Liberty Island/lower cache slough and lower Yolo bypass</a:t>
            </a:r>
            <a:endParaRPr lang="en-US" i="1" dirty="0" smtClean="0"/>
          </a:p>
          <a:p>
            <a:pPr marL="465861" lvl="1" defTabSz="931723">
              <a:defRPr/>
            </a:pPr>
            <a:endParaRPr lang="en-US" b="0" i="0" dirty="0" smtClean="0"/>
          </a:p>
          <a:p>
            <a:pPr marL="465861" lvl="1" defTabSz="931723">
              <a:defRPr/>
            </a:pPr>
            <a:r>
              <a:rPr lang="en-US" b="1" i="0" dirty="0" smtClean="0"/>
              <a:t>Longfin Smelt</a:t>
            </a:r>
            <a:r>
              <a:rPr lang="en-US" b="1" i="0" baseline="0" dirty="0" smtClean="0"/>
              <a:t> ITP</a:t>
            </a:r>
            <a:r>
              <a:rPr lang="en-US" b="1" i="1" baseline="0" dirty="0" smtClean="0"/>
              <a:t>: </a:t>
            </a:r>
            <a:r>
              <a:rPr lang="en-US" dirty="0" smtClean="0"/>
              <a:t>“[DWR] </a:t>
            </a:r>
            <a:r>
              <a:rPr lang="en-US" i="1" dirty="0" smtClean="0"/>
              <a:t>shall fund the acquisition, restoration, long-term management and long-term monitoring of 800 acres of tidal habitat in the mesohaline zone of the Delta</a:t>
            </a:r>
            <a:r>
              <a:rPr lang="en-US" dirty="0" smtClean="0"/>
              <a:t> [Suisun Bay or Marsh]“</a:t>
            </a:r>
          </a:p>
          <a:p>
            <a:pPr marL="465861" lvl="1" defTabSz="931723">
              <a:defRPr/>
            </a:pPr>
            <a:endParaRPr lang="en-US" dirty="0" smtClean="0"/>
          </a:p>
          <a:p>
            <a:pPr marL="342881" indent="-34288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cs typeface="Arial" pitchFamily="34" charset="0"/>
              </a:rPr>
              <a:t>DWR Environmental Stewardship Policy:</a:t>
            </a:r>
          </a:p>
          <a:p>
            <a:pPr marL="342881" indent="-34288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cs typeface="Arial" pitchFamily="34" charset="0"/>
              </a:rPr>
              <a:t>- </a:t>
            </a:r>
            <a:r>
              <a:rPr lang="en-US" sz="3600" dirty="0">
                <a:cs typeface="Arial" pitchFamily="34" charset="0"/>
              </a:rPr>
              <a:t>DWR has a role and responsibility to protect and restore the environment, as reflected in it’s mission statement (“…protect, restore and enhance the natural and human environments”)</a:t>
            </a:r>
          </a:p>
          <a:p>
            <a:pPr marL="342881" indent="-342881">
              <a:spcBef>
                <a:spcPct val="20000"/>
              </a:spcBef>
              <a:defRPr/>
            </a:pPr>
            <a:r>
              <a:rPr lang="en-US" sz="3600" dirty="0">
                <a:cs typeface="Arial" pitchFamily="34" charset="0"/>
              </a:rPr>
              <a:t>       -  Implement projects that contribute to the recovery of listed species</a:t>
            </a:r>
            <a:r>
              <a:rPr lang="en-US" sz="3600" dirty="0"/>
              <a:t> </a:t>
            </a:r>
          </a:p>
          <a:p>
            <a:pPr marL="465861" lvl="1" defTabSz="931723">
              <a:defRPr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EA9-9DC3-4D3E-883B-960AA48951B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A major program</a:t>
            </a:r>
            <a:r>
              <a:rPr lang="en-US" baseline="0" dirty="0" smtClean="0"/>
              <a:t> recently executed by DFG and DWR is the FRPA.</a:t>
            </a:r>
          </a:p>
          <a:p>
            <a:pPr defTabSz="931723">
              <a:defRPr/>
            </a:pPr>
            <a:r>
              <a:rPr lang="en-US" b="1" i="1" dirty="0" smtClean="0">
                <a:cs typeface="Arial" pitchFamily="34" charset="0"/>
              </a:rPr>
              <a:t>“DWR and DFG intend through this Agreement to develop a fish restoration program by establishing the framework for selecting, funding, and implementing specific restoration projects, and management and funding plans for those same restoration projects.”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Establishes the framework by with DFG and DWR will work together to fulfill the habitat restoration requirements of the BIOPs and ITP,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EA9-9DC3-4D3E-883B-960AA48951B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FRPA projects (planned and potential) (but all are Near-Term) are shown here.  </a:t>
            </a:r>
          </a:p>
          <a:p>
            <a:r>
              <a:rPr lang="en-US" baseline="0" dirty="0" smtClean="0"/>
              <a:t>Show three regions: Yolo Bypass, Suisun Marsh, and CSC.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EA9-9DC3-4D3E-883B-960AA48951B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CSC is ideal for habitat restoration because</a:t>
            </a:r>
          </a:p>
          <a:p>
            <a:r>
              <a:rPr lang="en-US" dirty="0"/>
              <a:t>Elevations: Intertidal range: 0 ft to 6 ft above sea-level for </a:t>
            </a:r>
            <a:r>
              <a:rPr lang="en-US" dirty="0" err="1"/>
              <a:t>tule</a:t>
            </a:r>
            <a:r>
              <a:rPr lang="en-US" dirty="0"/>
              <a:t> </a:t>
            </a:r>
            <a:r>
              <a:rPr lang="en-US"/>
              <a:t>marsh establishment.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EA9-9DC3-4D3E-883B-960AA48951B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Richard OR Dan Riordan</a:t>
            </a:r>
            <a:r>
              <a:rPr lang="en-US" baseline="0" dirty="0" smtClean="0"/>
              <a:t> and if so moved to 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EA9-9DC3-4D3E-883B-960AA48951B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6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491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304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32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080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547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48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584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211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709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318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9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438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6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1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0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39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0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0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86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13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30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52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96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09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94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40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70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16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8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8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08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63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06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88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04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93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5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3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40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92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1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21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6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31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98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93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778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44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22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45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36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65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18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9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9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3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413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56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032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85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001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2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473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35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884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027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515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002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095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707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426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959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6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69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373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685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715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280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750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99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721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836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070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6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63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728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807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427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770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567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476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262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917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800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5460-2A1D-4125-83F5-E5CFEE511E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80B08-41D6-44E3-833A-27F42FEA8D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7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323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7D9E-67E7-4210-91F9-6D69B3117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84CD8-9E3E-4E84-8327-C53ED3E954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877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5C1D-D7CB-47DB-96B6-2F500BDEEF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410D-77D2-496A-A83E-0956B9E289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328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6A8E-13CF-4A17-BC5B-977E90582D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D59C-ECAB-467D-B37F-5DC2403391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588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B86F6-BC96-44FD-A8B5-403F2DB557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5AE6-20E0-4A4A-86DB-F8FC552562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908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971E-7B65-423E-9195-1A1DE95F9B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BF16-45E9-46E3-9A61-99463A4BB9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045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A3DBA-6F0A-4B84-A58A-A384400328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CDB9-F155-4C33-B8D1-DBC0F3565A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366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221D-BBF1-4332-9C77-EC45A5D988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2643E-D901-42AB-840F-839B07F484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139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7438-320D-4214-AD93-AE8581D542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66462-6E6F-40AF-A9C9-F9AF3E54D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264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CCFF-A555-4D9C-8B01-1BBBDFF4A1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3A9B-8453-4D83-A104-3C50506CC1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800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EE5CB-8541-4AFC-9E22-251E6E517B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07750-2AA3-4DB9-8C25-82CF246E6F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9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7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3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4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3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2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7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C7F3C-2464-4930-BCA3-E8192F84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245EC-2243-4A19-A63E-BD32FE590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607550-E3E9-43FB-9D39-7FB23BCA7A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C51FCA-E823-44EB-8EC2-953603ADBB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9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7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411540"/>
            <a:ext cx="853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 ISLAND</a:t>
            </a:r>
          </a:p>
          <a:p>
            <a:pPr algn="ctr"/>
            <a:r>
              <a:rPr 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</a:t>
            </a:r>
          </a:p>
          <a:p>
            <a:pPr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endParaRPr lang="en-US" sz="5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FISH RESTORATION</a:t>
            </a:r>
          </a:p>
          <a:p>
            <a:pPr algn="ctr"/>
            <a:r>
              <a:rPr 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AGREEMENT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989493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Dan Riordan</a:t>
            </a:r>
            <a:endParaRPr lang="en-US" sz="2800" b="1" dirty="0">
              <a:solidFill>
                <a:prstClr val="black"/>
              </a:solidFill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</a:rPr>
              <a:t>Department of Water Resources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486400"/>
            <a:ext cx="1219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90" y="5181600"/>
            <a:ext cx="109728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9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Potential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CEQA Project Actions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905000"/>
            <a:ext cx="86868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Breach levees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Install weir(s)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Excavate channels within Prospect Island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Place excavated soils within Prospect Island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Import clean, suitable sediment from off-site sources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Address adjacent property access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Control invasive species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Reinforce levees</a:t>
            </a:r>
          </a:p>
        </p:txBody>
      </p:sp>
    </p:spTree>
    <p:extLst>
      <p:ext uri="{BB962C8B-B14F-4D97-AF65-F5344CB8AC3E}">
        <p14:creationId xmlns:p14="http://schemas.microsoft.com/office/powerpoint/2010/main" val="21191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Some Expected Permits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404, Section 10 – USACE</a:t>
            </a:r>
          </a:p>
          <a:p>
            <a:r>
              <a:rPr lang="en-US" dirty="0" smtClean="0"/>
              <a:t>401, Porter-Cologne, 303(d) CWA for </a:t>
            </a:r>
            <a:r>
              <a:rPr lang="en-US" dirty="0" err="1" smtClean="0"/>
              <a:t>MeHg</a:t>
            </a:r>
            <a:r>
              <a:rPr lang="en-US" dirty="0" smtClean="0"/>
              <a:t> TMDL – CVRWQCB</a:t>
            </a:r>
          </a:p>
          <a:p>
            <a:r>
              <a:rPr lang="en-US" dirty="0" smtClean="0"/>
              <a:t>Title 23 CCR – CVFPB</a:t>
            </a:r>
          </a:p>
          <a:p>
            <a:r>
              <a:rPr lang="en-US" dirty="0" smtClean="0"/>
              <a:t>1602 – CDFW</a:t>
            </a:r>
          </a:p>
          <a:p>
            <a:r>
              <a:rPr lang="en-US" dirty="0" smtClean="0"/>
              <a:t>Delta Reform Act – DSC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5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2438400" y="5334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prstClr val="black"/>
                </a:solidFill>
              </a:rPr>
              <a:t>Outreach</a:t>
            </a: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1143000" y="1447800"/>
            <a:ext cx="73914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prstClr val="black"/>
                </a:solidFill>
              </a:rPr>
              <a:t>FRPA/Prospect Island Restoration outreach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prstClr val="black"/>
                </a:solidFill>
              </a:rPr>
              <a:t>FRPA/Prospect Restoration OUTREACH - completed</a:t>
            </a: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Implementation Strategy (w/ public review)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Stakeholder Assessment – 27 interviewees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Delta Restoration public </a:t>
            </a:r>
            <a:r>
              <a:rPr lang="en-US" dirty="0" err="1">
                <a:solidFill>
                  <a:prstClr val="black"/>
                </a:solidFill>
              </a:rPr>
              <a:t>mntg</a:t>
            </a:r>
            <a:r>
              <a:rPr lang="en-US" dirty="0">
                <a:solidFill>
                  <a:prstClr val="black"/>
                </a:solidFill>
              </a:rPr>
              <a:t> in Courtland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Cache Slough Complex Tech Team </a:t>
            </a:r>
            <a:r>
              <a:rPr lang="en-US" dirty="0" err="1">
                <a:solidFill>
                  <a:prstClr val="black"/>
                </a:solidFill>
              </a:rPr>
              <a:t>mtngs</a:t>
            </a: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Delta Independent Science Board presentation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Delta Science Conference presentation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SWRCB Workshop presentation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DRERIP evaluation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Delta Conservancy Board </a:t>
            </a:r>
            <a:r>
              <a:rPr lang="en-US" dirty="0" err="1">
                <a:solidFill>
                  <a:prstClr val="black"/>
                </a:solidFill>
              </a:rPr>
              <a:t>mtng</a:t>
            </a: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Delta Regional </a:t>
            </a:r>
            <a:r>
              <a:rPr lang="en-US" dirty="0" smtClean="0">
                <a:solidFill>
                  <a:prstClr val="black"/>
                </a:solidFill>
              </a:rPr>
              <a:t>Forum</a:t>
            </a: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US Army Corps of Engineers /Port of West Sac pre-NOP briefing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Solano County pre-NOP briefing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Solano County Water Agency pre-NOP briefing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S.F Bar Pilots/Port of West Sac pre-NOP briefing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Arrowhead </a:t>
            </a:r>
            <a:r>
              <a:rPr lang="en-US" dirty="0" smtClean="0">
                <a:solidFill>
                  <a:prstClr val="black"/>
                </a:solidFill>
              </a:rPr>
              <a:t>Marina </a:t>
            </a:r>
            <a:r>
              <a:rPr lang="en-US" dirty="0">
                <a:solidFill>
                  <a:prstClr val="black"/>
                </a:solidFill>
              </a:rPr>
              <a:t>pre-NOP briefing</a:t>
            </a:r>
          </a:p>
        </p:txBody>
      </p:sp>
    </p:spTree>
    <p:extLst>
      <p:ext uri="{BB962C8B-B14F-4D97-AF65-F5344CB8AC3E}">
        <p14:creationId xmlns:p14="http://schemas.microsoft.com/office/powerpoint/2010/main" val="129928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2438400" y="533400"/>
            <a:ext cx="457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prstClr val="black"/>
                </a:solidFill>
              </a:rPr>
              <a:t>Outreach (cont.)</a:t>
            </a:r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1143000" y="1600200"/>
            <a:ext cx="7391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RD 2068 and NDWA pre-NOP briefing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Delta Protection Commission pre-scoping briefing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Mr. and Mrs. Stringer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</a:rPr>
              <a:t>Ryer</a:t>
            </a:r>
            <a:r>
              <a:rPr lang="en-US" dirty="0">
                <a:solidFill>
                  <a:prstClr val="black"/>
                </a:solidFill>
              </a:rPr>
              <a:t> Island RD pre-scoping briefing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Yolo Bypass Work Group </a:t>
            </a:r>
            <a:r>
              <a:rPr lang="en-US" dirty="0" smtClean="0">
                <a:solidFill>
                  <a:prstClr val="black"/>
                </a:solidFill>
              </a:rPr>
              <a:t>briefing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Delta Stewardship Council pre-scoping  briefing  – June 2013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NDWA board pre-scoping </a:t>
            </a:r>
            <a:r>
              <a:rPr lang="en-US" dirty="0" smtClean="0">
                <a:solidFill>
                  <a:prstClr val="black"/>
                </a:solidFill>
              </a:rPr>
              <a:t>briefing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CEQA Prospect Scoping session – June 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prstClr val="black"/>
                </a:solidFill>
              </a:rPr>
              <a:t>FRPA/Prospect Restoration OUTREACH – scheduled:</a:t>
            </a: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Central Valley Flood Protection Board – July 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State </a:t>
            </a:r>
            <a:r>
              <a:rPr lang="en-US" dirty="0">
                <a:solidFill>
                  <a:prstClr val="black"/>
                </a:solidFill>
              </a:rPr>
              <a:t>water contractors briefing – July 31/August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prstClr val="black"/>
                </a:solidFill>
              </a:rPr>
              <a:t>Completed: </a:t>
            </a: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Communication and Engagement Plan - FRPA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Communication and Engagement Plan – Prospect Island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Stakeholder Assessment Final Report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FRPA and Prospect web pages (DWR and DFG)</a:t>
            </a:r>
          </a:p>
        </p:txBody>
      </p:sp>
    </p:spTree>
    <p:extLst>
      <p:ext uri="{BB962C8B-B14F-4D97-AF65-F5344CB8AC3E}">
        <p14:creationId xmlns:p14="http://schemas.microsoft.com/office/powerpoint/2010/main" val="1204398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Prospect Island Restoration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Schedule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5257800" cy="464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dirty="0" smtClean="0"/>
              <a:t>1. OBTAIN BASELINE INFO: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2. DESIGN:</a:t>
            </a:r>
            <a:endParaRPr lang="fr-FR" sz="2800" dirty="0" smtClean="0"/>
          </a:p>
          <a:p>
            <a:pPr>
              <a:buFont typeface="Arial" charset="0"/>
              <a:buNone/>
            </a:pPr>
            <a:r>
              <a:rPr lang="fr-FR" sz="2800" dirty="0" smtClean="0"/>
              <a:t>3. CEQA: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4. PERMITS:	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5. INTERIM MGMT:</a:t>
            </a:r>
          </a:p>
          <a:p>
            <a:pPr>
              <a:buFont typeface="Arial" charset="0"/>
              <a:buNone/>
            </a:pPr>
            <a:r>
              <a:rPr lang="fr-FR" sz="2800" dirty="0" smtClean="0"/>
              <a:t>6. CONSTRUCTION:</a:t>
            </a:r>
            <a:endParaRPr lang="en-US" sz="2800" dirty="0" smtClean="0"/>
          </a:p>
          <a:p>
            <a:endParaRPr lang="en-US" dirty="0" smtClean="0"/>
          </a:p>
          <a:p>
            <a:endParaRPr lang="en-US" sz="12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10200" y="1066800"/>
            <a:ext cx="3581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200" kern="0" dirty="0">
              <a:solidFill>
                <a:prstClr val="black"/>
              </a:solidFill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b="1" u="sng" kern="0" dirty="0">
                <a:solidFill>
                  <a:prstClr val="black"/>
                </a:solidFill>
                <a:cs typeface="Calibri" pitchFamily="34" charset="0"/>
              </a:rPr>
              <a:t>START</a:t>
            </a:r>
            <a:r>
              <a:rPr lang="en-US" sz="2800" b="1" kern="0" dirty="0">
                <a:solidFill>
                  <a:prstClr val="black"/>
                </a:solidFill>
                <a:cs typeface="Calibri" pitchFamily="34" charset="0"/>
              </a:rPr>
              <a:t>	</a:t>
            </a:r>
            <a:r>
              <a:rPr lang="en-US" sz="2800" b="1" u="sng" kern="0" dirty="0">
                <a:solidFill>
                  <a:prstClr val="black"/>
                </a:solidFill>
                <a:cs typeface="Calibri" pitchFamily="34" charset="0"/>
              </a:rPr>
              <a:t>FINISH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prstClr val="black"/>
                </a:solidFill>
                <a:cs typeface="Calibri" pitchFamily="34" charset="0"/>
              </a:rPr>
              <a:t>Jul 2010	Oct 2013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prstClr val="black"/>
                </a:solidFill>
                <a:cs typeface="Calibri" pitchFamily="34" charset="0"/>
              </a:rPr>
              <a:t>Jun 2011	Feb 2015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prstClr val="black"/>
                </a:solidFill>
                <a:cs typeface="Calibri" pitchFamily="34" charset="0"/>
              </a:rPr>
              <a:t>May 2013	Jun 2014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prstClr val="black"/>
                </a:solidFill>
                <a:cs typeface="Calibri" pitchFamily="34" charset="0"/>
              </a:rPr>
              <a:t>Jan 2013	Feb 2015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FR" sz="2800" kern="0" dirty="0">
                <a:solidFill>
                  <a:prstClr val="black"/>
                </a:solidFill>
                <a:cs typeface="Calibri" pitchFamily="34" charset="0"/>
              </a:rPr>
              <a:t>2010             2016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FR" sz="2800" kern="0" dirty="0">
                <a:solidFill>
                  <a:prstClr val="black"/>
                </a:solidFill>
                <a:cs typeface="Calibri" pitchFamily="34" charset="0"/>
              </a:rPr>
              <a:t>		    </a:t>
            </a:r>
            <a:r>
              <a:rPr lang="fr-FR" sz="2800" b="1" u="sng" kern="0" dirty="0">
                <a:solidFill>
                  <a:prstClr val="black"/>
                </a:solidFill>
                <a:cs typeface="Calibri" pitchFamily="34" charset="0"/>
              </a:rPr>
              <a:t>2016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800" b="1" kern="0" dirty="0">
              <a:solidFill>
                <a:prstClr val="black"/>
              </a:solidFill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prstClr val="black"/>
              </a:solidFill>
            </a:endParaRPr>
          </a:p>
        </p:txBody>
      </p:sp>
      <p:pic>
        <p:nvPicPr>
          <p:cNvPr id="5" name="Picture 2" descr="Z:\Active_Projects\1083_Blacklock\Field Photos\2006-1004 Breach\KICX1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648200"/>
            <a:ext cx="26289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429000" y="6086475"/>
            <a:ext cx="23089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FFFF00"/>
                </a:solidFill>
              </a:rPr>
              <a:t>Blacklock Levee Breach, Oct 2006</a:t>
            </a:r>
          </a:p>
          <a:p>
            <a:r>
              <a:rPr lang="en-US" sz="1200" b="1" i="1" dirty="0">
                <a:solidFill>
                  <a:srgbClr val="FFFF00"/>
                </a:solidFill>
              </a:rPr>
              <a:t>Photo: S. Siegel</a:t>
            </a:r>
          </a:p>
        </p:txBody>
      </p:sp>
    </p:spTree>
    <p:extLst>
      <p:ext uri="{BB962C8B-B14F-4D97-AF65-F5344CB8AC3E}">
        <p14:creationId xmlns:p14="http://schemas.microsoft.com/office/powerpoint/2010/main" val="32706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15000" y="381000"/>
            <a:ext cx="3200400" cy="2057400"/>
            <a:chOff x="5367015" y="381000"/>
            <a:chExt cx="3262635" cy="2212777"/>
          </a:xfrm>
        </p:grpSpPr>
        <p:pic>
          <p:nvPicPr>
            <p:cNvPr id="7" name="Picture 2" descr="http://www.fws.gov/pacific/ecoservices/envicon/pim/reports/Sacramento/SacramentoImages/Fish/DeltaSmel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7015" y="381000"/>
              <a:ext cx="3262635" cy="2209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162800" y="2286000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Arial Narrow" pitchFamily="34" charset="0"/>
                </a:rPr>
                <a:t>Source: FWS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00600" y="2743199"/>
            <a:ext cx="4038600" cy="1596302"/>
            <a:chOff x="4267200" y="3733800"/>
            <a:chExt cx="3200400" cy="1219200"/>
          </a:xfrm>
        </p:grpSpPr>
        <p:pic>
          <p:nvPicPr>
            <p:cNvPr id="10" name="Picture 2" descr="JuvSalm"/>
            <p:cNvPicPr>
              <a:picLocks noChangeAspect="1" noChangeArrowheads="1"/>
            </p:cNvPicPr>
            <p:nvPr/>
          </p:nvPicPr>
          <p:blipFill>
            <a:blip r:embed="rId4" cstate="print"/>
            <a:srcRect l="23798" t="47893" r="24581" b="22634"/>
            <a:stretch>
              <a:fillRect/>
            </a:stretch>
          </p:blipFill>
          <p:spPr bwMode="auto">
            <a:xfrm>
              <a:off x="4267200" y="3733800"/>
              <a:ext cx="3200400" cy="12192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800600" y="4648200"/>
              <a:ext cx="2667000" cy="211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Arial Narrow" pitchFamily="34" charset="0"/>
                </a:rPr>
                <a:t>Source: DWR Aquatic Ecology</a:t>
              </a:r>
            </a:p>
          </p:txBody>
        </p:sp>
      </p:grpSp>
      <p:pic>
        <p:nvPicPr>
          <p:cNvPr id="12" name="Picture 4" descr="http://www.usbr.gov/pmts/tech_services/tracy_research/photos/fish/longfin_smelt_Adult_(75mmFL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58152"/>
            <a:ext cx="3733800" cy="1537447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3048000" y="5029200"/>
            <a:ext cx="6477000" cy="1676400"/>
            <a:chOff x="381000" y="4876800"/>
            <a:chExt cx="6477000" cy="1676400"/>
          </a:xfrm>
        </p:grpSpPr>
        <p:pic>
          <p:nvPicPr>
            <p:cNvPr id="14" name="Picture 6" descr="http://www.fws.gov/stockton/afrp/photos/greensturgeo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" y="4876800"/>
              <a:ext cx="4114800" cy="1676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048000" y="6245423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Arial Narrow" pitchFamily="34" charset="0"/>
                </a:rPr>
                <a:t>Source:  FWS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10200" y="6248400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white"/>
                  </a:solidFill>
                  <a:latin typeface="Arial Narrow" pitchFamily="34" charset="0"/>
                </a:rPr>
                <a:t>Source:  NOAA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3810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Listed Fish Species</a:t>
            </a:r>
          </a:p>
        </p:txBody>
      </p:sp>
      <p:pic>
        <p:nvPicPr>
          <p:cNvPr id="18" name="Picture 12" descr="http://www.usbr.gov/pmts/tech_services/tracy_research/photos/fish/web_steelhead_young_ad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124200"/>
            <a:ext cx="3886200" cy="1690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6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6562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DWR Habitat Restoration Requirements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764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4500" b="1" dirty="0">
                <a:solidFill>
                  <a:prstClr val="black"/>
                </a:solidFill>
                <a:cs typeface="Calibri" pitchFamily="34" charset="0"/>
              </a:rPr>
              <a:t>USFWS Delta Smelt Biological Opinion: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500" i="1" dirty="0">
                <a:solidFill>
                  <a:prstClr val="black"/>
                </a:solidFill>
              </a:rPr>
              <a:t>Restore 8,000 acres of intertidal and associated subtidal habitat</a:t>
            </a:r>
            <a:endParaRPr lang="en-US" sz="45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4500" b="1" dirty="0">
                <a:solidFill>
                  <a:prstClr val="black"/>
                </a:solidFill>
                <a:cs typeface="Calibri" pitchFamily="34" charset="0"/>
              </a:rPr>
              <a:t>NMFS Salmonid/Sturgeon Biological Opinion: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400" i="1" dirty="0">
                <a:solidFill>
                  <a:prstClr val="black"/>
                </a:solidFill>
              </a:rPr>
              <a:t>Restore salmonid rearing habitat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400" i="1" dirty="0">
                <a:solidFill>
                  <a:prstClr val="black"/>
                </a:solidFill>
              </a:rPr>
              <a:t>Enhance existing habitat in Liberty Island and lower Cache Slough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4500" b="1" dirty="0">
                <a:solidFill>
                  <a:prstClr val="black"/>
                </a:solidFill>
                <a:cs typeface="Calibri" pitchFamily="34" charset="0"/>
              </a:rPr>
              <a:t>CDFW Longfin Smelt Incidental Take Permit: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400" i="1" dirty="0">
                <a:solidFill>
                  <a:prstClr val="black"/>
                </a:solidFill>
                <a:cs typeface="Calibri" pitchFamily="34" charset="0"/>
              </a:rPr>
              <a:t>Restore </a:t>
            </a:r>
            <a:r>
              <a:rPr lang="en-US" sz="4400" i="1" dirty="0">
                <a:solidFill>
                  <a:prstClr val="black"/>
                </a:solidFill>
              </a:rPr>
              <a:t>800 acres of brackish tidal habitat</a:t>
            </a:r>
            <a:endParaRPr lang="en-US" sz="3600" dirty="0">
              <a:solidFill>
                <a:prstClr val="black"/>
              </a:solidFill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4500" b="1" dirty="0">
                <a:solidFill>
                  <a:prstClr val="black"/>
                </a:solidFill>
                <a:cs typeface="Arial" pitchFamily="34" charset="0"/>
              </a:rPr>
              <a:t>DWR Environmental Stewardship Policy: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400" i="1" dirty="0">
                <a:solidFill>
                  <a:prstClr val="black"/>
                </a:solidFill>
                <a:cs typeface="Arial" pitchFamily="34" charset="0"/>
              </a:rPr>
              <a:t>Contribute to the recovery of listed species</a:t>
            </a:r>
            <a:r>
              <a:rPr lang="en-US" sz="4400" i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64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06562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Restoration Program Agreement (FRPA)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57400"/>
            <a:ext cx="8382000" cy="406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</a:rPr>
              <a:t>Executed October 2010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</a:rPr>
              <a:t>Joint DWR and DFW program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</a:rPr>
              <a:t>Fulfill habitat restoration obligations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cs typeface="Arial" pitchFamily="34" charset="0"/>
              </a:rPr>
              <a:t>Establishes framework for selecting, funding, implementing and managing restoration projects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2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733800" cy="16002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Near-term Actions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34290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lanned and potential projects</a:t>
            </a:r>
          </a:p>
          <a:p>
            <a:endParaRPr lang="en-US" sz="2800" dirty="0" smtClean="0"/>
          </a:p>
          <a:p>
            <a:r>
              <a:rPr lang="en-US" sz="2800" dirty="0" smtClean="0"/>
              <a:t>Three geographic regions</a:t>
            </a:r>
          </a:p>
          <a:p>
            <a:endParaRPr lang="en-US" sz="2800" dirty="0" smtClean="0"/>
          </a:p>
          <a:p>
            <a:r>
              <a:rPr lang="en-US" sz="2800" dirty="0" smtClean="0"/>
              <a:t>FRPA will support other programs where possible</a:t>
            </a:r>
          </a:p>
        </p:txBody>
      </p:sp>
      <p:pic>
        <p:nvPicPr>
          <p:cNvPr id="1026" name="Picture 2" descr="C:\Users\dmcewan\Documents\1_MCEWAN\FISH RESTORATION PROGRAM\PROGRAM STUFF\Maps\Rest-Projects-FRPA-2013-0524pec.jpg"/>
          <p:cNvPicPr>
            <a:picLocks noChangeAspect="1" noChangeArrowheads="1"/>
          </p:cNvPicPr>
          <p:nvPr/>
        </p:nvPicPr>
        <p:blipFill>
          <a:blip r:embed="rId3" cstate="print"/>
          <a:srcRect l="7974" t="6667" r="8627" b="5556"/>
          <a:stretch>
            <a:fillRect/>
          </a:stretch>
        </p:blipFill>
        <p:spPr bwMode="auto">
          <a:xfrm>
            <a:off x="4109013" y="0"/>
            <a:ext cx="503498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98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0"/>
            <a:ext cx="85344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Cache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Slough Complex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505200"/>
            <a:ext cx="8610600" cy="3200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 smtClean="0"/>
              <a:t>Existing tidal marsh habitat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 smtClean="0"/>
              <a:t>Connected to Yolo Bypass floodplain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 smtClean="0"/>
              <a:t>Elevations are conducive to tidal habitat restoration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Dead-end channels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shallow open water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 smtClean="0"/>
              <a:t>High turbidity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 smtClean="0"/>
              <a:t>High primary and secondary productivity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 smtClean="0"/>
              <a:t>Delta smelt and other native fishes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 smtClean="0"/>
              <a:t>Land in public ownership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M:\Photo Archive\2008-10-08_Cache SL Complex Branch Tour\DSCN0776.JPG"/>
          <p:cNvPicPr>
            <a:picLocks noChangeAspect="1" noChangeArrowheads="1"/>
          </p:cNvPicPr>
          <p:nvPr/>
        </p:nvPicPr>
        <p:blipFill>
          <a:blip r:embed="rId3" cstate="print"/>
          <a:srcRect l="8750" t="20000" b="38333"/>
          <a:stretch>
            <a:fillRect/>
          </a:stretch>
        </p:blipFill>
        <p:spPr bwMode="auto">
          <a:xfrm>
            <a:off x="228600" y="762000"/>
            <a:ext cx="8686800" cy="2667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9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913" y="188913"/>
            <a:ext cx="346308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</a:rPr>
              <a:t>Why Prospect?</a:t>
            </a: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Publicly </a:t>
            </a:r>
            <a:r>
              <a:rPr lang="en-US" sz="2400" dirty="0">
                <a:solidFill>
                  <a:prstClr val="black"/>
                </a:solidFill>
              </a:rPr>
              <a:t>owned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Suitable </a:t>
            </a:r>
            <a:r>
              <a:rPr lang="en-US" sz="2400" dirty="0">
                <a:solidFill>
                  <a:prstClr val="black"/>
                </a:solidFill>
              </a:rPr>
              <a:t>elevations for tidal marsh and aquatic habitat restoration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Desirable </a:t>
            </a:r>
            <a:r>
              <a:rPr lang="en-US" sz="2400" dirty="0">
                <a:solidFill>
                  <a:prstClr val="black"/>
                </a:solidFill>
              </a:rPr>
              <a:t>location for target fish species</a:t>
            </a:r>
          </a:p>
        </p:txBody>
      </p:sp>
      <p:pic>
        <p:nvPicPr>
          <p:cNvPr id="1026" name="Picture 2" descr="Z:\Active_Projects\1149_Delta-Suisun DWR\maps\Prospect Island Maps\2011-prospect-DEM_1149_2012-0412md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6061" r="7580" b="15340"/>
          <a:stretch/>
        </p:blipFill>
        <p:spPr bwMode="auto">
          <a:xfrm>
            <a:off x="-28575" y="0"/>
            <a:ext cx="5709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12532" y="1165089"/>
            <a:ext cx="1463040" cy="11887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3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Screening-Level Modeling</a:t>
            </a:r>
          </a:p>
          <a:p>
            <a:pPr algn="ctr" defTabSz="914293"/>
            <a:r>
              <a:rPr lang="en-US" sz="1600" b="1" dirty="0">
                <a:solidFill>
                  <a:srgbClr val="0070C0"/>
                </a:solidFill>
              </a:rPr>
              <a:t>(completed)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522132" y="2641570"/>
            <a:ext cx="2560320" cy="164592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93"/>
            <a:r>
              <a:rPr lang="en-US" sz="2800" b="1" dirty="0">
                <a:solidFill>
                  <a:prstClr val="white"/>
                </a:solidFill>
              </a:rPr>
              <a:t>Select Alternatives to Advance</a:t>
            </a:r>
          </a:p>
          <a:p>
            <a:pPr algn="ctr" defTabSz="914293"/>
            <a:r>
              <a:rPr lang="en-US" sz="1600" b="1" dirty="0">
                <a:solidFill>
                  <a:srgbClr val="4F81BD">
                    <a:lumMod val="50000"/>
                  </a:srgbClr>
                </a:solidFill>
              </a:rPr>
              <a:t>(in progress)</a:t>
            </a:r>
            <a:endParaRPr lang="en-US" sz="28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1051104"/>
            <a:ext cx="22860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3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Screening Criteria and Thresholds</a:t>
            </a:r>
          </a:p>
          <a:p>
            <a:pPr algn="ctr" defTabSz="914293"/>
            <a:r>
              <a:rPr lang="en-US" sz="1600" b="1" dirty="0">
                <a:solidFill>
                  <a:srgbClr val="0070C0"/>
                </a:solidFill>
              </a:rPr>
              <a:t>(completed)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2400" y="2150242"/>
            <a:ext cx="2286000" cy="11887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3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Broad Suite of Initial Restoration Alternatives</a:t>
            </a:r>
          </a:p>
          <a:p>
            <a:pPr algn="ctr" defTabSz="914293"/>
            <a:r>
              <a:rPr lang="en-US" sz="1600" b="1" dirty="0">
                <a:solidFill>
                  <a:srgbClr val="0070C0"/>
                </a:solidFill>
              </a:rPr>
              <a:t>(completed)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9728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 Planning Process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6" idx="3"/>
            <a:endCxn id="23" idx="1"/>
          </p:cNvCxnSpPr>
          <p:nvPr/>
        </p:nvCxnSpPr>
        <p:spPr>
          <a:xfrm>
            <a:off x="4275572" y="1759449"/>
            <a:ext cx="7835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  <a:endCxn id="6" idx="1"/>
          </p:cNvCxnSpPr>
          <p:nvPr/>
        </p:nvCxnSpPr>
        <p:spPr>
          <a:xfrm flipV="1">
            <a:off x="2438400" y="1759449"/>
            <a:ext cx="374132" cy="98515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6" idx="1"/>
          </p:cNvCxnSpPr>
          <p:nvPr/>
        </p:nvCxnSpPr>
        <p:spPr>
          <a:xfrm>
            <a:off x="2438400" y="1508304"/>
            <a:ext cx="374132" cy="251145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52400" y="3651079"/>
            <a:ext cx="2286000" cy="3108960"/>
          </a:xfrm>
          <a:prstGeom prst="roundRect">
            <a:avLst>
              <a:gd name="adj" fmla="val 806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1775" indent="-166688" defTabSz="914293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Restoration objectives</a:t>
            </a:r>
          </a:p>
          <a:p>
            <a:pPr marL="231775" indent="-166688" defTabSz="914293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Site conditions and setting </a:t>
            </a:r>
          </a:p>
          <a:p>
            <a:pPr marL="231775" indent="-166688" defTabSz="914293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Opportunities and constraints</a:t>
            </a:r>
          </a:p>
          <a:p>
            <a:pPr marL="231775" indent="-166688" defTabSz="914293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Outcomes hypotheses</a:t>
            </a:r>
          </a:p>
          <a:p>
            <a:pPr marL="231775" indent="-166688" defTabSz="914293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Supporting future restorations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67000" y="4876800"/>
            <a:ext cx="2360412" cy="18832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indent="-231775" defTabSz="914293">
              <a:buFont typeface="Arial" pitchFamily="34" charset="0"/>
              <a:buChar char="•"/>
            </a:pP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EIR</a:t>
            </a:r>
          </a:p>
          <a:p>
            <a:pPr marL="231775" indent="-231775" defTabSz="914293">
              <a:buFont typeface="Arial" pitchFamily="34" charset="0"/>
              <a:buChar char="•"/>
            </a:pP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Permits</a:t>
            </a:r>
          </a:p>
          <a:p>
            <a:pPr marL="231775" indent="-231775" defTabSz="914293">
              <a:buFont typeface="Arial" pitchFamily="34" charset="0"/>
              <a:buChar char="•"/>
            </a:pP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Construction</a:t>
            </a:r>
          </a:p>
          <a:p>
            <a:pPr marL="231775" indent="-231775" defTabSz="914293">
              <a:buFont typeface="Arial" pitchFamily="34" charset="0"/>
              <a:buChar char="•"/>
            </a:pP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Management</a:t>
            </a:r>
          </a:p>
          <a:p>
            <a:pPr algn="ctr" defTabSz="914293"/>
            <a:r>
              <a:rPr lang="en-US" sz="1600" b="1" dirty="0">
                <a:solidFill>
                  <a:srgbClr val="4F81BD">
                    <a:lumMod val="50000"/>
                  </a:srgbClr>
                </a:solidFill>
              </a:rPr>
              <a:t>(future)</a:t>
            </a:r>
            <a:endParaRPr lang="en-US" sz="2400" b="1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18" name="Straight Arrow Connector 17"/>
          <p:cNvCxnSpPr>
            <a:stCxn id="38" idx="2"/>
            <a:endCxn id="17" idx="3"/>
          </p:cNvCxnSpPr>
          <p:nvPr/>
        </p:nvCxnSpPr>
        <p:spPr>
          <a:xfrm flipH="1">
            <a:off x="5027412" y="5537424"/>
            <a:ext cx="1136198" cy="280996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747489" y="2915890"/>
            <a:ext cx="3291840" cy="10972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3"/>
            <a:r>
              <a:rPr lang="en-US" sz="2400" b="1" dirty="0">
                <a:solidFill>
                  <a:prstClr val="white"/>
                </a:solidFill>
              </a:rPr>
              <a:t>Phase 2 Screening Criteria and Thresholds</a:t>
            </a:r>
          </a:p>
          <a:p>
            <a:pPr algn="ctr" defTabSz="914293"/>
            <a:r>
              <a:rPr lang="en-US" sz="1600" b="1" dirty="0">
                <a:solidFill>
                  <a:srgbClr val="002060"/>
                </a:solidFill>
              </a:rPr>
              <a:t>(in progress)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20" name="Straight Arrow Connector 19"/>
          <p:cNvCxnSpPr>
            <a:stCxn id="22" idx="0"/>
            <a:endCxn id="10" idx="2"/>
          </p:cNvCxnSpPr>
          <p:nvPr/>
        </p:nvCxnSpPr>
        <p:spPr>
          <a:xfrm flipV="1">
            <a:off x="1295400" y="3338962"/>
            <a:ext cx="0" cy="312117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059092" y="1302249"/>
            <a:ext cx="146304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3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DRERIP Evaluation</a:t>
            </a:r>
          </a:p>
          <a:p>
            <a:pPr algn="ctr" defTabSz="914293"/>
            <a:r>
              <a:rPr lang="en-US" sz="1600" b="1" dirty="0">
                <a:solidFill>
                  <a:srgbClr val="0070C0"/>
                </a:solidFill>
              </a:rPr>
              <a:t>(completed)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33612" y="1210809"/>
            <a:ext cx="1737360" cy="10972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3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Feasibility Reviews</a:t>
            </a:r>
          </a:p>
          <a:p>
            <a:pPr algn="ctr" defTabSz="914293"/>
            <a:r>
              <a:rPr lang="en-US" sz="1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(completed)</a:t>
            </a:r>
            <a:endParaRPr lang="en-US" sz="24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386370" y="4440144"/>
            <a:ext cx="1554480" cy="10972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3"/>
            <a:r>
              <a:rPr lang="en-US" sz="2400" b="1" dirty="0">
                <a:solidFill>
                  <a:prstClr val="white"/>
                </a:solidFill>
              </a:rPr>
              <a:t>Phase 2 Modeling</a:t>
            </a:r>
          </a:p>
          <a:p>
            <a:pPr algn="ctr" defTabSz="914293"/>
            <a:r>
              <a:rPr lang="en-US" sz="1600" b="1" dirty="0">
                <a:solidFill>
                  <a:srgbClr val="4F81BD">
                    <a:lumMod val="50000"/>
                  </a:srgbClr>
                </a:solidFill>
              </a:rPr>
              <a:t>(in progress)</a:t>
            </a:r>
            <a:endParaRPr lang="en-US" sz="24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878182" y="6028519"/>
            <a:ext cx="3108960" cy="73152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3"/>
            <a:r>
              <a:rPr lang="en-US" sz="2400" b="1" dirty="0">
                <a:solidFill>
                  <a:prstClr val="white"/>
                </a:solidFill>
              </a:rPr>
              <a:t>Draft Restoration Plan</a:t>
            </a:r>
          </a:p>
          <a:p>
            <a:pPr algn="ctr" defTabSz="914293"/>
            <a:r>
              <a:rPr lang="en-US" sz="1600" b="1" dirty="0">
                <a:solidFill>
                  <a:srgbClr val="002060"/>
                </a:solidFill>
              </a:rPr>
              <a:t>(in progress)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43" name="Straight Arrow Connector 42"/>
          <p:cNvCxnSpPr>
            <a:stCxn id="23" idx="2"/>
            <a:endCxn id="7" idx="1"/>
          </p:cNvCxnSpPr>
          <p:nvPr/>
        </p:nvCxnSpPr>
        <p:spPr>
          <a:xfrm>
            <a:off x="5790612" y="2216649"/>
            <a:ext cx="1106470" cy="66596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7" idx="2"/>
            <a:endCxn id="7" idx="0"/>
          </p:cNvCxnSpPr>
          <p:nvPr/>
        </p:nvCxnSpPr>
        <p:spPr>
          <a:xfrm>
            <a:off x="7802292" y="2308089"/>
            <a:ext cx="0" cy="333481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3" idx="2"/>
            <a:endCxn id="19" idx="0"/>
          </p:cNvCxnSpPr>
          <p:nvPr/>
        </p:nvCxnSpPr>
        <p:spPr>
          <a:xfrm flipH="1">
            <a:off x="4393409" y="2216649"/>
            <a:ext cx="1397203" cy="699241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1" idx="1"/>
            <a:endCxn id="17" idx="3"/>
          </p:cNvCxnSpPr>
          <p:nvPr/>
        </p:nvCxnSpPr>
        <p:spPr>
          <a:xfrm flipH="1" flipV="1">
            <a:off x="5027412" y="5818420"/>
            <a:ext cx="850770" cy="57585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7" idx="4"/>
            <a:endCxn id="41" idx="0"/>
          </p:cNvCxnSpPr>
          <p:nvPr/>
        </p:nvCxnSpPr>
        <p:spPr>
          <a:xfrm flipH="1">
            <a:off x="7432662" y="4287490"/>
            <a:ext cx="369630" cy="174102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8" idx="2"/>
            <a:endCxn id="41" idx="0"/>
          </p:cNvCxnSpPr>
          <p:nvPr/>
        </p:nvCxnSpPr>
        <p:spPr>
          <a:xfrm>
            <a:off x="6163610" y="5537424"/>
            <a:ext cx="1269052" cy="491095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7" idx="3"/>
            <a:endCxn id="38" idx="0"/>
          </p:cNvCxnSpPr>
          <p:nvPr/>
        </p:nvCxnSpPr>
        <p:spPr>
          <a:xfrm flipH="1">
            <a:off x="6163610" y="4046451"/>
            <a:ext cx="733472" cy="39369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19" idx="2"/>
            <a:endCxn id="38" idx="0"/>
          </p:cNvCxnSpPr>
          <p:nvPr/>
        </p:nvCxnSpPr>
        <p:spPr>
          <a:xfrm>
            <a:off x="4393409" y="4013170"/>
            <a:ext cx="1770201" cy="426974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/>
          <p:cNvSpPr/>
          <p:nvPr/>
        </p:nvSpPr>
        <p:spPr>
          <a:xfrm>
            <a:off x="3511421" y="4724400"/>
            <a:ext cx="640080" cy="64008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505200" cy="1524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5" name="TextBox 12"/>
          <p:cNvSpPr txBox="1">
            <a:spLocks noChangeArrowheads="1"/>
          </p:cNvSpPr>
          <p:nvPr/>
        </p:nvSpPr>
        <p:spPr bwMode="auto">
          <a:xfrm>
            <a:off x="23813" y="1425744"/>
            <a:ext cx="3481387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Breaches</a:t>
            </a:r>
          </a:p>
          <a:p>
            <a:pPr marL="176213" indent="-176213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Overflow weir</a:t>
            </a:r>
          </a:p>
          <a:p>
            <a:pPr marL="176213" indent="-176213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Primary channels</a:t>
            </a:r>
          </a:p>
          <a:p>
            <a:pPr marL="176213" indent="-176213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Secondary branch channels</a:t>
            </a:r>
          </a:p>
          <a:p>
            <a:pPr marL="176213" indent="-176213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Connecting channels to selected breaches</a:t>
            </a:r>
          </a:p>
          <a:p>
            <a:pPr marL="176213" indent="-176213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DWR and Port properties</a:t>
            </a:r>
          </a:p>
          <a:p>
            <a:pPr marL="176213" indent="-176213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Adjacent property access</a:t>
            </a:r>
          </a:p>
          <a:p>
            <a:pPr marL="176213" indent="-176213">
              <a:buFont typeface="Arial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b="1" i="1" dirty="0">
                <a:solidFill>
                  <a:srgbClr val="0070C0"/>
                </a:solidFill>
              </a:rPr>
              <a:t>Alternatives to be developed that mix and match these components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Z:\Active_Projects\1149_Delta-Suisun DWR\maps\Prospect Island Maps\design-features-key_AP_1149_2013-0506g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" t="6061" r="7625" b="15465"/>
          <a:stretch/>
        </p:blipFill>
        <p:spPr bwMode="auto">
          <a:xfrm>
            <a:off x="3505200" y="0"/>
            <a:ext cx="5698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5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789</Words>
  <Application>Microsoft Office PowerPoint</Application>
  <PresentationFormat>On-screen Show (4:3)</PresentationFormat>
  <Paragraphs>204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PowerPoint Presentation</vt:lpstr>
      <vt:lpstr>PowerPoint Presentation</vt:lpstr>
      <vt:lpstr>DWR Habitat Restoration Requirements</vt:lpstr>
      <vt:lpstr>Fish Restoration Program Agreement (FRPA)</vt:lpstr>
      <vt:lpstr>Near-term Actions</vt:lpstr>
      <vt:lpstr>PowerPoint Presentation</vt:lpstr>
      <vt:lpstr>PowerPoint Presentation</vt:lpstr>
      <vt:lpstr>Prospect Planning Process</vt:lpstr>
      <vt:lpstr>Design Features Key</vt:lpstr>
      <vt:lpstr>Potential CEQA Project Actions</vt:lpstr>
      <vt:lpstr>Some Expected Permits</vt:lpstr>
      <vt:lpstr>PowerPoint Presentation</vt:lpstr>
      <vt:lpstr>PowerPoint Presentation</vt:lpstr>
      <vt:lpstr>Prospect Island Restoration Schedule</vt:lpstr>
    </vt:vector>
  </TitlesOfParts>
  <Company>Department of Water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Riordan</dc:creator>
  <cp:lastModifiedBy>Dan Riordan</cp:lastModifiedBy>
  <cp:revision>11</cp:revision>
  <cp:lastPrinted>2013-07-11T23:56:36Z</cp:lastPrinted>
  <dcterms:created xsi:type="dcterms:W3CDTF">2013-07-10T19:17:06Z</dcterms:created>
  <dcterms:modified xsi:type="dcterms:W3CDTF">2013-07-11T23:56:51Z</dcterms:modified>
</cp:coreProperties>
</file>