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7" r:id="rId5"/>
  </p:sldMasterIdLst>
  <p:notesMasterIdLst>
    <p:notesMasterId r:id="rId23"/>
  </p:notesMasterIdLst>
  <p:handoutMasterIdLst>
    <p:handoutMasterId r:id="rId24"/>
  </p:handoutMasterIdLst>
  <p:sldIdLst>
    <p:sldId id="1145" r:id="rId6"/>
    <p:sldId id="1193" r:id="rId7"/>
    <p:sldId id="1338" r:id="rId8"/>
    <p:sldId id="1341" r:id="rId9"/>
    <p:sldId id="1331" r:id="rId10"/>
    <p:sldId id="1333" r:id="rId11"/>
    <p:sldId id="1334" r:id="rId12"/>
    <p:sldId id="1335" r:id="rId13"/>
    <p:sldId id="1336" r:id="rId14"/>
    <p:sldId id="1337" r:id="rId15"/>
    <p:sldId id="1278" r:id="rId16"/>
    <p:sldId id="1339" r:id="rId17"/>
    <p:sldId id="1340" r:id="rId18"/>
    <p:sldId id="1332" r:id="rId19"/>
    <p:sldId id="1330" r:id="rId20"/>
    <p:sldId id="1342" r:id="rId21"/>
    <p:sldId id="1327" r:id="rId2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 id="3" name="BGettleman" initials="B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50021"/>
    <a:srgbClr val="0091FE"/>
    <a:srgbClr val="E7C3BF"/>
    <a:srgbClr val="CC7878"/>
    <a:srgbClr val="818975"/>
    <a:srgbClr val="3E6648"/>
    <a:srgbClr val="F6F3E6"/>
    <a:srgbClr val="C3D69B"/>
    <a:srgbClr val="FF9900"/>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4313" autoAdjust="0"/>
  </p:normalViewPr>
  <p:slideViewPr>
    <p:cSldViewPr snapToGrid="0">
      <p:cViewPr varScale="1">
        <p:scale>
          <a:sx n="102" d="100"/>
          <a:sy n="102" d="100"/>
        </p:scale>
        <p:origin x="-1200" y="-96"/>
      </p:cViewPr>
      <p:guideLst>
        <p:guide orient="horz" pos="3714"/>
        <p:guide pos="5064"/>
      </p:guideLst>
    </p:cSldViewPr>
  </p:slideViewPr>
  <p:outlineViewPr>
    <p:cViewPr>
      <p:scale>
        <a:sx n="33" d="100"/>
        <a:sy n="33" d="100"/>
      </p:scale>
      <p:origin x="0" y="6298"/>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50" d="100"/>
          <a:sy n="50" d="100"/>
        </p:scale>
        <p:origin x="-2784" y="-23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898112" y="9"/>
            <a:ext cx="2982118" cy="465139"/>
          </a:xfrm>
          <a:prstGeom prst="rect">
            <a:avLst/>
          </a:prstGeom>
          <a:noFill/>
          <a:ln w="9525">
            <a:noFill/>
            <a:miter lim="800000"/>
            <a:headEnd/>
            <a:tailEnd/>
          </a:ln>
        </p:spPr>
        <p:txBody>
          <a:bodyPr vert="horz" wrap="square" lIns="91194" tIns="45598" rIns="91194" bIns="45598" numCol="1" anchor="t" anchorCtr="0" compatLnSpc="1">
            <a:prstTxWarp prst="textNoShape">
              <a:avLst/>
            </a:prstTxWarp>
          </a:bodyPr>
          <a:lstStyle>
            <a:lvl1pPr algn="r" defTabSz="876514">
              <a:defRPr sz="1300"/>
            </a:lvl1pPr>
          </a:lstStyle>
          <a:p>
            <a:pPr>
              <a:defRPr/>
            </a:pPr>
            <a:r>
              <a:rPr lang="en-US" sz="1200" i="1" dirty="0" smtClean="0">
                <a:solidFill>
                  <a:srgbClr val="3E6648"/>
                </a:solidFill>
                <a:latin typeface="+mn-lt"/>
              </a:rPr>
              <a:t>July 12, 2013</a:t>
            </a:r>
            <a:endParaRPr lang="en-US" sz="1200" i="1" dirty="0">
              <a:solidFill>
                <a:srgbClr val="3E6648"/>
              </a:solidFill>
              <a:latin typeface="+mn-lt"/>
            </a:endParaRPr>
          </a:p>
        </p:txBody>
      </p:sp>
      <p:sp>
        <p:nvSpPr>
          <p:cNvPr id="68612" name="Rectangle 4"/>
          <p:cNvSpPr>
            <a:spLocks noGrp="1" noChangeArrowheads="1"/>
          </p:cNvSpPr>
          <p:nvPr>
            <p:ph type="ftr" sz="quarter" idx="2"/>
          </p:nvPr>
        </p:nvSpPr>
        <p:spPr bwMode="auto">
          <a:xfrm>
            <a:off x="13" y="8829687"/>
            <a:ext cx="2982118" cy="465139"/>
          </a:xfrm>
          <a:prstGeom prst="rect">
            <a:avLst/>
          </a:prstGeom>
          <a:noFill/>
          <a:ln w="9525">
            <a:noFill/>
            <a:miter lim="800000"/>
            <a:headEnd/>
            <a:tailEnd/>
          </a:ln>
        </p:spPr>
        <p:txBody>
          <a:bodyPr vert="horz" wrap="square" lIns="91194" tIns="45598" rIns="91194" bIns="45598" numCol="1" anchor="b" anchorCtr="0" compatLnSpc="1">
            <a:prstTxWarp prst="textNoShape">
              <a:avLst/>
            </a:prstTxWarp>
          </a:bodyPr>
          <a:lstStyle>
            <a:lvl1pPr defTabSz="876514">
              <a:defRPr sz="1300"/>
            </a:lvl1pPr>
          </a:lstStyle>
          <a:p>
            <a:pPr>
              <a:defRPr/>
            </a:pPr>
            <a:r>
              <a:rPr lang="en-US" sz="1200" i="1" dirty="0" smtClean="0">
                <a:solidFill>
                  <a:srgbClr val="3E6648"/>
                </a:solidFill>
                <a:latin typeface="+mn-lt"/>
              </a:rPr>
              <a:t>Central Valley Integrated Flood </a:t>
            </a:r>
            <a:br>
              <a:rPr lang="en-US" sz="1200" i="1" dirty="0" smtClean="0">
                <a:solidFill>
                  <a:srgbClr val="3E6648"/>
                </a:solidFill>
                <a:latin typeface="+mn-lt"/>
              </a:rPr>
            </a:br>
            <a:r>
              <a:rPr lang="en-US" sz="1200" i="1" dirty="0" smtClean="0">
                <a:solidFill>
                  <a:srgbClr val="3E6648"/>
                </a:solidFill>
                <a:latin typeface="+mn-lt"/>
              </a:rPr>
              <a:t>Management Study </a:t>
            </a:r>
            <a:endParaRPr lang="en-US" sz="1200" i="1" dirty="0">
              <a:solidFill>
                <a:srgbClr val="3E6648"/>
              </a:solidFill>
              <a:latin typeface="+mn-lt"/>
            </a:endParaRPr>
          </a:p>
        </p:txBody>
      </p:sp>
      <p:sp>
        <p:nvSpPr>
          <p:cNvPr id="68613" name="Rectangle 5"/>
          <p:cNvSpPr>
            <a:spLocks noGrp="1" noChangeArrowheads="1"/>
          </p:cNvSpPr>
          <p:nvPr>
            <p:ph type="sldNum" sz="quarter" idx="3"/>
          </p:nvPr>
        </p:nvSpPr>
        <p:spPr bwMode="auto">
          <a:xfrm>
            <a:off x="3898112" y="8829687"/>
            <a:ext cx="2982118" cy="465139"/>
          </a:xfrm>
          <a:prstGeom prst="rect">
            <a:avLst/>
          </a:prstGeom>
          <a:noFill/>
          <a:ln w="9525">
            <a:noFill/>
            <a:miter lim="800000"/>
            <a:headEnd/>
            <a:tailEnd/>
          </a:ln>
        </p:spPr>
        <p:txBody>
          <a:bodyPr vert="horz" wrap="square" lIns="91194" tIns="45598" rIns="91194" bIns="45598" numCol="1" anchor="b" anchorCtr="0" compatLnSpc="1">
            <a:prstTxWarp prst="textNoShape">
              <a:avLst/>
            </a:prstTxWarp>
          </a:bodyPr>
          <a:lstStyle>
            <a:lvl1pPr algn="r" defTabSz="876514">
              <a:defRPr sz="1300"/>
            </a:lvl1pPr>
          </a:lstStyle>
          <a:p>
            <a:pPr>
              <a:defRPr/>
            </a:pPr>
            <a:fld id="{59A3DCCF-F14A-4CC3-9C45-2B7E8A0E313A}" type="slidenum">
              <a:rPr lang="en-US" sz="1200" i="1">
                <a:solidFill>
                  <a:srgbClr val="3E6648"/>
                </a:solidFill>
                <a:latin typeface="+mn-lt"/>
              </a:rPr>
              <a:pPr>
                <a:defRPr/>
              </a:pPr>
              <a:t>‹#›</a:t>
            </a:fld>
            <a:endParaRPr lang="en-US" sz="12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 xmlns:a14="http://schemas.microsoft.com/office/drawing/2010/main" val="0"/>
              </a:ext>
            </a:extLst>
          </a:blip>
          <a:stretch>
            <a:fillRect/>
          </a:stretch>
        </p:blipFill>
        <p:spPr>
          <a:xfrm>
            <a:off x="115438" y="80719"/>
            <a:ext cx="1370989" cy="315899"/>
          </a:xfrm>
          <a:prstGeom prst="rect">
            <a:avLst/>
          </a:prstGeom>
          <a:noFill/>
          <a:ln w="9525">
            <a:noFill/>
            <a:miter lim="800000"/>
            <a:headEnd/>
            <a:tailEnd/>
          </a:ln>
        </p:spPr>
      </p:pic>
    </p:spTree>
    <p:extLst>
      <p:ext uri="{BB962C8B-B14F-4D97-AF65-F5344CB8AC3E}">
        <p14:creationId xmlns="" xmlns:p14="http://schemas.microsoft.com/office/powerpoint/2010/main" val="24712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3" y="9"/>
            <a:ext cx="2982118" cy="465139"/>
          </a:xfrm>
          <a:prstGeom prst="rect">
            <a:avLst/>
          </a:prstGeom>
          <a:noFill/>
          <a:ln w="9525">
            <a:noFill/>
            <a:miter lim="800000"/>
            <a:headEnd/>
            <a:tailEnd/>
          </a:ln>
        </p:spPr>
        <p:txBody>
          <a:bodyPr vert="horz" wrap="square" lIns="88536" tIns="44267" rIns="88536" bIns="44267" numCol="1" anchor="t" anchorCtr="0" compatLnSpc="1">
            <a:prstTxWarp prst="textNoShape">
              <a:avLst/>
            </a:prstTxWarp>
          </a:bodyPr>
          <a:lstStyle>
            <a:lvl1pPr defTabSz="882886">
              <a:defRPr sz="1300"/>
            </a:lvl1pPr>
          </a:lstStyle>
          <a:p>
            <a:pPr>
              <a:defRPr/>
            </a:pPr>
            <a:r>
              <a:rPr lang="en-US" dirty="0" smtClean="0"/>
              <a:t>Orientation Webinar</a:t>
            </a:r>
            <a:endParaRPr lang="en-US" dirty="0"/>
          </a:p>
        </p:txBody>
      </p:sp>
      <p:sp>
        <p:nvSpPr>
          <p:cNvPr id="14339" name="Rectangle 3"/>
          <p:cNvSpPr>
            <a:spLocks noGrp="1" noChangeArrowheads="1"/>
          </p:cNvSpPr>
          <p:nvPr>
            <p:ph type="dt" idx="1"/>
          </p:nvPr>
        </p:nvSpPr>
        <p:spPr bwMode="auto">
          <a:xfrm>
            <a:off x="3898112" y="9"/>
            <a:ext cx="2982118" cy="465139"/>
          </a:xfrm>
          <a:prstGeom prst="rect">
            <a:avLst/>
          </a:prstGeom>
          <a:noFill/>
          <a:ln w="9525">
            <a:noFill/>
            <a:miter lim="800000"/>
            <a:headEnd/>
            <a:tailEnd/>
          </a:ln>
        </p:spPr>
        <p:txBody>
          <a:bodyPr vert="horz" wrap="square" lIns="88536" tIns="44267" rIns="88536" bIns="44267" numCol="1" anchor="t" anchorCtr="0" compatLnSpc="1">
            <a:prstTxWarp prst="textNoShape">
              <a:avLst/>
            </a:prstTxWarp>
          </a:bodyPr>
          <a:lstStyle>
            <a:lvl1pPr algn="r" defTabSz="882886">
              <a:defRPr sz="1300"/>
            </a:lvl1pPr>
          </a:lstStyle>
          <a:p>
            <a:pPr>
              <a:defRPr/>
            </a:pPr>
            <a:fld id="{6ADAC922-EDB8-47E6-BDD2-3D7D6C646E2C}" type="datetimeFigureOut">
              <a:rPr lang="en-US"/>
              <a:pPr>
                <a:defRPr/>
              </a:pPr>
              <a:t>7/8/2013</a:t>
            </a:fld>
            <a:endParaRPr lang="en-US" dirty="0"/>
          </a:p>
        </p:txBody>
      </p:sp>
      <p:sp>
        <p:nvSpPr>
          <p:cNvPr id="9220" name="Rectangle 4"/>
          <p:cNvSpPr>
            <a:spLocks noGrp="1" noRot="1" noChangeAspect="1" noChangeArrowheads="1" noTextEdit="1"/>
          </p:cNvSpPr>
          <p:nvPr>
            <p:ph type="sldImg" idx="2"/>
          </p:nvPr>
        </p:nvSpPr>
        <p:spPr bwMode="auto">
          <a:xfrm>
            <a:off x="1311275" y="565150"/>
            <a:ext cx="4391025" cy="32940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352641" y="4016828"/>
            <a:ext cx="6262022" cy="4931229"/>
          </a:xfrm>
          <a:prstGeom prst="rect">
            <a:avLst/>
          </a:prstGeom>
          <a:noFill/>
          <a:ln w="9525">
            <a:noFill/>
            <a:miter lim="800000"/>
            <a:headEnd/>
            <a:tailEnd/>
          </a:ln>
        </p:spPr>
        <p:txBody>
          <a:bodyPr vert="horz" wrap="square" lIns="88536" tIns="44267" rIns="88536" bIns="4426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3" y="8829687"/>
            <a:ext cx="2982118" cy="465139"/>
          </a:xfrm>
          <a:prstGeom prst="rect">
            <a:avLst/>
          </a:prstGeom>
          <a:noFill/>
          <a:ln w="9525">
            <a:noFill/>
            <a:miter lim="800000"/>
            <a:headEnd/>
            <a:tailEnd/>
          </a:ln>
        </p:spPr>
        <p:txBody>
          <a:bodyPr vert="horz" wrap="square" lIns="88536" tIns="44267" rIns="88536" bIns="44267" numCol="1" anchor="b" anchorCtr="0" compatLnSpc="1">
            <a:prstTxWarp prst="textNoShape">
              <a:avLst/>
            </a:prstTxWarp>
          </a:bodyPr>
          <a:lstStyle>
            <a:lvl1pPr defTabSz="882886">
              <a:defRPr sz="1300"/>
            </a:lvl1pPr>
          </a:lstStyle>
          <a:p>
            <a:pPr>
              <a:defRPr/>
            </a:pPr>
            <a:endParaRPr lang="en-US" dirty="0"/>
          </a:p>
        </p:txBody>
      </p:sp>
      <p:sp>
        <p:nvSpPr>
          <p:cNvPr id="14343" name="Rectangle 7"/>
          <p:cNvSpPr>
            <a:spLocks noGrp="1" noChangeArrowheads="1"/>
          </p:cNvSpPr>
          <p:nvPr>
            <p:ph type="sldNum" sz="quarter" idx="5"/>
          </p:nvPr>
        </p:nvSpPr>
        <p:spPr bwMode="auto">
          <a:xfrm>
            <a:off x="3898112" y="8829687"/>
            <a:ext cx="2982118" cy="465139"/>
          </a:xfrm>
          <a:prstGeom prst="rect">
            <a:avLst/>
          </a:prstGeom>
          <a:noFill/>
          <a:ln w="9525">
            <a:noFill/>
            <a:miter lim="800000"/>
            <a:headEnd/>
            <a:tailEnd/>
          </a:ln>
        </p:spPr>
        <p:txBody>
          <a:bodyPr vert="horz" wrap="square" lIns="88536" tIns="44267" rIns="88536" bIns="44267" numCol="1" anchor="b" anchorCtr="0" compatLnSpc="1">
            <a:prstTxWarp prst="textNoShape">
              <a:avLst/>
            </a:prstTxWarp>
          </a:bodyPr>
          <a:lstStyle>
            <a:lvl1pPr algn="r" defTabSz="882886">
              <a:defRPr sz="1300"/>
            </a:lvl1pPr>
          </a:lstStyle>
          <a:p>
            <a:pPr>
              <a:defRPr/>
            </a:pPr>
            <a:fld id="{8DF36491-83CC-4D76-AE8E-C51FEE91ACE2}" type="slidenum">
              <a:rPr lang="en-US"/>
              <a:pPr>
                <a:defRPr/>
              </a:pPr>
              <a:t>‹#›</a:t>
            </a:fld>
            <a:endParaRPr lang="en-US" dirty="0"/>
          </a:p>
        </p:txBody>
      </p:sp>
    </p:spTree>
    <p:extLst>
      <p:ext uri="{BB962C8B-B14F-4D97-AF65-F5344CB8AC3E}">
        <p14:creationId xmlns="" xmlns:p14="http://schemas.microsoft.com/office/powerpoint/2010/main" val="374023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5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566738"/>
            <a:ext cx="4389437" cy="3292475"/>
          </a:xfrm>
        </p:spPr>
      </p:sp>
      <p:sp>
        <p:nvSpPr>
          <p:cNvPr id="3" name="Notes Placeholder 2"/>
          <p:cNvSpPr>
            <a:spLocks noGrp="1"/>
          </p:cNvSpPr>
          <p:nvPr>
            <p:ph type="body" idx="1"/>
          </p:nvPr>
        </p:nvSpPr>
        <p:spPr/>
        <p:txBody>
          <a:bodyPr/>
          <a:lstStyle/>
          <a:p>
            <a:r>
              <a:rPr lang="en-US" dirty="0" smtClean="0"/>
              <a:t>Handouts provided</a:t>
            </a:r>
            <a:r>
              <a:rPr lang="en-US" baseline="0" dirty="0" smtClean="0"/>
              <a:t> yesterday:</a:t>
            </a:r>
          </a:p>
          <a:p>
            <a:endParaRPr lang="en-US" baseline="0" dirty="0" smtClean="0"/>
          </a:p>
          <a:p>
            <a:pPr>
              <a:buFont typeface="Arial" pitchFamily="34" charset="0"/>
              <a:buChar char="•"/>
            </a:pPr>
            <a:r>
              <a:rPr lang="en-US" baseline="0" dirty="0" smtClean="0"/>
              <a:t>  Summary brochure describing the role and scope of BWFS</a:t>
            </a:r>
          </a:p>
          <a:p>
            <a:pPr>
              <a:buFont typeface="Arial" pitchFamily="34" charset="0"/>
              <a:buChar char="•"/>
            </a:pPr>
            <a:r>
              <a:rPr lang="en-US" baseline="0" dirty="0" smtClean="0"/>
              <a:t>  11x17 – One Process, Many Activities</a:t>
            </a:r>
          </a:p>
          <a:p>
            <a:pPr>
              <a:buFont typeface="Arial" pitchFamily="34" charset="0"/>
              <a:buChar char="•"/>
            </a:pPr>
            <a:r>
              <a:rPr lang="en-US" baseline="0" dirty="0" smtClean="0"/>
              <a:t>  11x17 – Coordination with Regional Plans</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extLst>
      <p:ext uri="{BB962C8B-B14F-4D97-AF65-F5344CB8AC3E}">
        <p14:creationId xmlns="" xmlns:p14="http://schemas.microsoft.com/office/powerpoint/2010/main" val="281181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566738"/>
            <a:ext cx="4646612" cy="3486150"/>
          </a:xfrm>
        </p:spPr>
      </p:sp>
      <p:sp>
        <p:nvSpPr>
          <p:cNvPr id="3" name="Notes Placeholder 2"/>
          <p:cNvSpPr>
            <a:spLocks noGrp="1"/>
          </p:cNvSpPr>
          <p:nvPr>
            <p:ph type="body" idx="1"/>
          </p:nvPr>
        </p:nvSpPr>
        <p:spPr/>
        <p:txBody>
          <a:bodyPr/>
          <a:lstStyle/>
          <a:p>
            <a:r>
              <a:rPr lang="en-US" sz="1050" b="0" dirty="0" smtClean="0"/>
              <a:t>Focus today is on the</a:t>
            </a:r>
            <a:r>
              <a:rPr lang="en-US" sz="1050" b="0" baseline="0" dirty="0" smtClean="0"/>
              <a:t> BWFS</a:t>
            </a:r>
            <a:endParaRPr lang="en-US" sz="1050" b="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Tree>
    <p:extLst>
      <p:ext uri="{BB962C8B-B14F-4D97-AF65-F5344CB8AC3E}">
        <p14:creationId xmlns="" xmlns:p14="http://schemas.microsoft.com/office/powerpoint/2010/main" val="410513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3</a:t>
            </a:fld>
            <a:endParaRPr lang="en-US" dirty="0"/>
          </a:p>
        </p:txBody>
      </p:sp>
    </p:spTree>
    <p:extLst>
      <p:ext uri="{BB962C8B-B14F-4D97-AF65-F5344CB8AC3E}">
        <p14:creationId xmlns="" xmlns:p14="http://schemas.microsoft.com/office/powerpoint/2010/main" val="48670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566738"/>
            <a:ext cx="4389437" cy="3292475"/>
          </a:xfrm>
        </p:spPr>
      </p:sp>
      <p:sp>
        <p:nvSpPr>
          <p:cNvPr id="3" name="Notes Placeholder 2"/>
          <p:cNvSpPr>
            <a:spLocks noGrp="1"/>
          </p:cNvSpPr>
          <p:nvPr>
            <p:ph type="body" idx="1"/>
          </p:nvPr>
        </p:nvSpPr>
        <p:spPr/>
        <p:txBody>
          <a:bodyPr/>
          <a:lstStyle/>
          <a:p>
            <a:endParaRPr lang="en-GB" sz="1000" baseline="0"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4</a:t>
            </a:fld>
            <a:endParaRPr lang="en-US" dirty="0"/>
          </a:p>
        </p:txBody>
      </p:sp>
    </p:spTree>
    <p:extLst>
      <p:ext uri="{BB962C8B-B14F-4D97-AF65-F5344CB8AC3E}">
        <p14:creationId xmlns="" xmlns:p14="http://schemas.microsoft.com/office/powerpoint/2010/main" val="168027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Sacramento and San Joaquin River Basins Comprehensive Study (Comprehensive Study) was initiated in February 1996 with the signing of an initial FCSA between the USACE and Reclamation Board (now Central Valley Flood Protection Board). The February 1996 FCSA expired on February 2009. The Central Valley Integrated Flood Management Study (CVIFMS) is being carried out under the same authority of the Comprehensive Study. </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5</a:t>
            </a:fld>
            <a:endParaRPr lang="en-US" dirty="0"/>
          </a:p>
        </p:txBody>
      </p:sp>
    </p:spTree>
    <p:extLst>
      <p:ext uri="{BB962C8B-B14F-4D97-AF65-F5344CB8AC3E}">
        <p14:creationId xmlns="" xmlns:p14="http://schemas.microsoft.com/office/powerpoint/2010/main" val="13937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Bypass system improvements:</a:t>
            </a:r>
          </a:p>
          <a:p>
            <a:pPr marL="164883" indent="-16488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11</a:t>
            </a:fld>
            <a:endParaRPr lang="en-US" dirty="0"/>
          </a:p>
        </p:txBody>
      </p:sp>
    </p:spTree>
    <p:extLst>
      <p:ext uri="{BB962C8B-B14F-4D97-AF65-F5344CB8AC3E}">
        <p14:creationId xmlns="" xmlns:p14="http://schemas.microsoft.com/office/powerpoint/2010/main" val="229104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Workshop #2</a:t>
            </a:r>
            <a:r>
              <a:rPr lang="en-US" baseline="0" dirty="0" smtClean="0"/>
              <a:t> would cover</a:t>
            </a:r>
            <a:r>
              <a:rPr lang="en-US" dirty="0" smtClean="0"/>
              <a:t>:</a:t>
            </a:r>
          </a:p>
          <a:p>
            <a:endParaRPr lang="en-US" dirty="0" smtClean="0"/>
          </a:p>
          <a:p>
            <a:pPr>
              <a:buFont typeface="Arial" pitchFamily="34" charset="0"/>
              <a:buChar char="•"/>
            </a:pPr>
            <a:r>
              <a:rPr lang="en-US" dirty="0" smtClean="0"/>
              <a:t>  Application</a:t>
            </a:r>
            <a:r>
              <a:rPr lang="en-US" baseline="0" dirty="0" smtClean="0"/>
              <a:t> of tools (H&amp;H, Cl. Change, economic?, life safety?, Cons Strategy tools?)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Initial Results of Technical Analyses to evaluate performance of system elements</a:t>
            </a:r>
          </a:p>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Workshop #2</a:t>
            </a:r>
            <a:r>
              <a:rPr lang="en-US" baseline="0" dirty="0" smtClean="0"/>
              <a:t> would cover</a:t>
            </a:r>
            <a:r>
              <a:rPr lang="en-US" dirty="0" smtClean="0"/>
              <a:t>:</a:t>
            </a:r>
          </a:p>
          <a:p>
            <a:endParaRPr lang="en-US" dirty="0" smtClean="0"/>
          </a:p>
          <a:p>
            <a:pPr>
              <a:buFont typeface="Arial" pitchFamily="34" charset="0"/>
              <a:buChar char="•"/>
            </a:pPr>
            <a:r>
              <a:rPr lang="en-US" dirty="0" smtClean="0"/>
              <a:t>  Application</a:t>
            </a:r>
            <a:r>
              <a:rPr lang="en-US" baseline="0" dirty="0" smtClean="0"/>
              <a:t> of tools (H&amp;H, Cl. Change, economic?, life safety?, Cons Strategy tools?)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Initial Results of Technical Analyses to evaluate performance of system elements</a:t>
            </a:r>
          </a:p>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566738"/>
            <a:ext cx="4646612"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3063766"/>
            <a:ext cx="6279147" cy="2352295"/>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1" name="Rectangle 20"/>
          <p:cNvSpPr/>
          <p:nvPr/>
        </p:nvSpPr>
        <p:spPr>
          <a:xfrm>
            <a:off x="1493252" y="1350498"/>
            <a:ext cx="7650747" cy="1468902"/>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350498"/>
            <a:ext cx="1502591" cy="1477108"/>
          </a:xfrm>
          <a:prstGeom prst="rect">
            <a:avLst/>
          </a:prstGeom>
        </p:spPr>
      </p:pic>
      <p:sp>
        <p:nvSpPr>
          <p:cNvPr id="2" name="Title 1"/>
          <p:cNvSpPr>
            <a:spLocks noGrp="1"/>
          </p:cNvSpPr>
          <p:nvPr>
            <p:ph type="ctrTitle"/>
          </p:nvPr>
        </p:nvSpPr>
        <p:spPr>
          <a:xfrm>
            <a:off x="1493253" y="1350498"/>
            <a:ext cx="7650747" cy="1468901"/>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6" name="TextBox 5"/>
          <p:cNvSpPr txBox="1"/>
          <p:nvPr/>
        </p:nvSpPr>
        <p:spPr>
          <a:xfrm>
            <a:off x="1332574" y="6498230"/>
            <a:ext cx="776504" cy="307777"/>
          </a:xfrm>
          <a:prstGeom prst="rect">
            <a:avLst/>
          </a:prstGeom>
          <a:noFill/>
        </p:spPr>
        <p:txBody>
          <a:bodyPr wrap="square" rtlCol="0">
            <a:spAutoFit/>
          </a:bodyPr>
          <a:lstStyle/>
          <a:p>
            <a:pPr algn="ctr"/>
            <a:fld id="{110685AF-69D0-4880-957F-20F06BA68758}" type="slidenum">
              <a:rPr lang="en-US" sz="1400" smtClean="0">
                <a:latin typeface="+mn-lt"/>
              </a:rPr>
              <a:pPr algn="ctr"/>
              <a:t>‹#›</a:t>
            </a:fld>
            <a:endParaRPr lang="en-US" sz="1400" dirty="0">
              <a:latin typeface="+mn-lt"/>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3" name="TextBox 2"/>
          <p:cNvSpPr txBox="1"/>
          <p:nvPr/>
        </p:nvSpPr>
        <p:spPr>
          <a:xfrm>
            <a:off x="1527311" y="6498232"/>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4" name="Group 17"/>
          <p:cNvGrpSpPr/>
          <p:nvPr userDrawn="1"/>
        </p:nvGrpSpPr>
        <p:grpSpPr>
          <a:xfrm>
            <a:off x="-9337" y="379512"/>
            <a:ext cx="9153337" cy="515038"/>
            <a:chOff x="-9337" y="379512"/>
            <a:chExt cx="9153337" cy="515038"/>
          </a:xfrm>
        </p:grpSpPr>
        <p:sp>
          <p:nvSpPr>
            <p:cNvPr id="5" name="Rectangle 4"/>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6" name="Picture 5" descr="FloodSafeGreenArt.png"/>
            <p:cNvPicPr>
              <a:picLocks noChangeAspect="1"/>
            </p:cNvPicPr>
            <p:nvPr userDrawn="1"/>
          </p:nvPicPr>
          <p:blipFill>
            <a:blip r:embed="rId2" cstate="print"/>
            <a:stretch>
              <a:fillRect/>
            </a:stretch>
          </p:blipFill>
          <p:spPr>
            <a:xfrm>
              <a:off x="-9337" y="379512"/>
              <a:ext cx="1142999" cy="515038"/>
            </a:xfrm>
            <a:prstGeom prst="rect">
              <a:avLst/>
            </a:prstGeom>
          </p:spPr>
        </p:pic>
      </p:grpSp>
      <p:sp>
        <p:nvSpPr>
          <p:cNvPr id="10" name="Title 1"/>
          <p:cNvSpPr>
            <a:spLocks noGrp="1"/>
          </p:cNvSpPr>
          <p:nvPr>
            <p:ph type="title"/>
          </p:nvPr>
        </p:nvSpPr>
        <p:spPr>
          <a:xfrm>
            <a:off x="1143483" y="367740"/>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7" name="TextBox 6"/>
          <p:cNvSpPr txBox="1"/>
          <p:nvPr userDrawn="1"/>
        </p:nvSpPr>
        <p:spPr>
          <a:xfrm>
            <a:off x="16934" y="6529119"/>
            <a:ext cx="776504" cy="307777"/>
          </a:xfrm>
          <a:prstGeom prst="rect">
            <a:avLst/>
          </a:prstGeom>
          <a:noFill/>
        </p:spPr>
        <p:txBody>
          <a:bodyPr wrap="square" rtlCol="0">
            <a:spAutoFit/>
          </a:bodyPr>
          <a:lstStyle/>
          <a:p>
            <a:pPr algn="l"/>
            <a:fld id="{110685AF-69D0-4880-957F-20F06BA68758}" type="slidenum">
              <a:rPr lang="en-US" sz="1400" smtClean="0">
                <a:latin typeface="+mn-lt"/>
              </a:rPr>
              <a:pPr algn="l"/>
              <a:t>‹#›</a:t>
            </a:fld>
            <a:endParaRPr lang="en-US" sz="1400"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extLst>
      <p:ext uri="{BB962C8B-B14F-4D97-AF65-F5344CB8AC3E}">
        <p14:creationId xmlns="" xmlns:p14="http://schemas.microsoft.com/office/powerpoint/2010/main" val="1105281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extLst>
      <p:ext uri="{BB962C8B-B14F-4D97-AF65-F5344CB8AC3E}">
        <p14:creationId xmlns="" xmlns:p14="http://schemas.microsoft.com/office/powerpoint/2010/main" val="177092128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65100" y="1142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Box 3"/>
          <p:cNvSpPr txBox="1"/>
          <p:nvPr/>
        </p:nvSpPr>
        <p:spPr>
          <a:xfrm>
            <a:off x="1539942" y="4275433"/>
            <a:ext cx="3870258" cy="338554"/>
          </a:xfrm>
          <a:prstGeom prst="rect">
            <a:avLst/>
          </a:prstGeom>
          <a:noFill/>
        </p:spPr>
        <p:txBody>
          <a:bodyPr wrap="square">
            <a:spAutoFit/>
          </a:bodyPr>
          <a:lstStyle/>
          <a:p>
            <a:pPr algn="l">
              <a:defRPr/>
            </a:pPr>
            <a:fld id="{1990DCFD-68BC-754E-9E63-7438ACE75BAE}" type="datetime4">
              <a:rPr lang="en-US" sz="1600" b="0" i="0" smtClean="0">
                <a:solidFill>
                  <a:srgbClr val="477F80"/>
                </a:solidFill>
                <a:latin typeface="+mj-lt"/>
                <a:cs typeface="Tahoma" pitchFamily="34" charset="0"/>
              </a:rPr>
              <a:pPr algn="l">
                <a:defRPr/>
              </a:pPr>
              <a:t>July 8, 2013</a:t>
            </a:fld>
            <a:endParaRPr lang="en-US" sz="1600" b="0" i="0" dirty="0">
              <a:solidFill>
                <a:srgbClr val="477F80"/>
              </a:solidFill>
              <a:latin typeface="+mj-lt"/>
              <a:cs typeface="Tahoma" pitchFamily="34" charset="0"/>
            </a:endParaRPr>
          </a:p>
        </p:txBody>
      </p:sp>
      <p:sp>
        <p:nvSpPr>
          <p:cNvPr id="21" name="Rectangle 20"/>
          <p:cNvSpPr/>
          <p:nvPr userDrawn="1"/>
        </p:nvSpPr>
        <p:spPr>
          <a:xfrm>
            <a:off x="1493252" y="1864342"/>
            <a:ext cx="7650747" cy="677071"/>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userDrawn="1"/>
        </p:nvPicPr>
        <p:blipFill>
          <a:blip r:embed="rId4" cstate="print"/>
          <a:stretch>
            <a:fillRect/>
          </a:stretch>
        </p:blipFill>
        <p:spPr>
          <a:xfrm>
            <a:off x="-9338" y="1864342"/>
            <a:ext cx="1502591" cy="677071"/>
          </a:xfrm>
          <a:prstGeom prst="rect">
            <a:avLst/>
          </a:prstGeom>
        </p:spPr>
      </p:pic>
      <p:sp>
        <p:nvSpPr>
          <p:cNvPr id="2" name="Title 1"/>
          <p:cNvSpPr>
            <a:spLocks noGrp="1"/>
          </p:cNvSpPr>
          <p:nvPr userDrawn="1">
            <p:ph type="ctrTitle"/>
          </p:nvPr>
        </p:nvSpPr>
        <p:spPr>
          <a:xfrm>
            <a:off x="1493253" y="1646713"/>
            <a:ext cx="8806295" cy="962485"/>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userDrawn="1"/>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9337" y="0"/>
            <a:ext cx="9166985"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8"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546610" y="1286933"/>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9"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10"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1"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 id="2147483673" r:id="rId5"/>
    <p:sldLayoutId id="2147483674"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userDrawn="1"/>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6" cstate="print"/>
            <a:stretch>
              <a:fillRect/>
            </a:stretch>
          </p:blipFill>
          <p:spPr>
            <a:xfrm>
              <a:off x="-9337" y="379512"/>
              <a:ext cx="1142999" cy="515038"/>
            </a:xfrm>
            <a:prstGeom prst="rect">
              <a:avLst/>
            </a:prstGeom>
          </p:spPr>
        </p:pic>
      </p:grpSp>
      <p:sp>
        <p:nvSpPr>
          <p:cNvPr id="12" name="Rectangle 11"/>
          <p:cNvSpPr/>
          <p:nvPr userDrawn="1"/>
        </p:nvSpPr>
        <p:spPr>
          <a:xfrm>
            <a:off x="0" y="5733872"/>
            <a:ext cx="9144000" cy="1124128"/>
          </a:xfrm>
          <a:prstGeom prst="rect">
            <a:avLst/>
          </a:prstGeom>
          <a:solidFill>
            <a:schemeClr val="bg1">
              <a:alpha val="51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9" name="Rectangle 8"/>
          <p:cNvSpPr/>
          <p:nvPr userDrawn="1"/>
        </p:nvSpPr>
        <p:spPr>
          <a:xfrm>
            <a:off x="0" y="5733872"/>
            <a:ext cx="9144000" cy="112412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716409" y="1314077"/>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userDrawn="1"/>
        </p:nvPicPr>
        <p:blipFill>
          <a:blip r:embed="rId7" cstate="print"/>
          <a:stretch>
            <a:fillRect/>
          </a:stretch>
        </p:blipFill>
        <p:spPr>
          <a:xfrm>
            <a:off x="8153400" y="5903892"/>
            <a:ext cx="762000" cy="762000"/>
          </a:xfrm>
          <a:prstGeom prst="rect">
            <a:avLst/>
          </a:prstGeom>
        </p:spPr>
      </p:pic>
      <p:pic>
        <p:nvPicPr>
          <p:cNvPr id="14" name="Picture 13" descr="FloodSafe-Logo.png"/>
          <p:cNvPicPr>
            <a:picLocks noChangeAspect="1"/>
          </p:cNvPicPr>
          <p:nvPr userDrawn="1"/>
        </p:nvPicPr>
        <p:blipFill>
          <a:blip r:embed="rId8" cstate="print"/>
          <a:stretch>
            <a:fillRect/>
          </a:stretch>
        </p:blipFill>
        <p:spPr>
          <a:xfrm>
            <a:off x="152400" y="6096000"/>
            <a:ext cx="1391296" cy="590550"/>
          </a:xfrm>
          <a:prstGeom prst="rect">
            <a:avLst/>
          </a:prstGeom>
        </p:spPr>
      </p:pic>
      <p:pic>
        <p:nvPicPr>
          <p:cNvPr id="19" name="Picture 18" descr="Footer white.png"/>
          <p:cNvPicPr>
            <a:picLocks noChangeAspect="1"/>
          </p:cNvPicPr>
          <p:nvPr userDrawn="1"/>
        </p:nvPicPr>
        <p:blipFill>
          <a:blip r:embed="rId9" cstate="print"/>
          <a:stretch>
            <a:fillRect/>
          </a:stretch>
        </p:blipFill>
        <p:spPr>
          <a:xfrm>
            <a:off x="1676400" y="6096000"/>
            <a:ext cx="6248399" cy="461430"/>
          </a:xfrm>
          <a:prstGeom prst="rect">
            <a:avLst/>
          </a:prstGeom>
        </p:spPr>
      </p:pic>
      <p:sp>
        <p:nvSpPr>
          <p:cNvPr id="18" name="TextBox 17"/>
          <p:cNvSpPr txBox="1"/>
          <p:nvPr userDrawn="1"/>
        </p:nvSpPr>
        <p:spPr>
          <a:xfrm>
            <a:off x="1332574" y="6412438"/>
            <a:ext cx="776504" cy="307777"/>
          </a:xfrm>
          <a:prstGeom prst="rect">
            <a:avLst/>
          </a:prstGeom>
          <a:noFill/>
        </p:spPr>
        <p:txBody>
          <a:bodyPr wrap="square" rtlCol="0">
            <a:spAutoFit/>
          </a:bodyPr>
          <a:lstStyle/>
          <a:p>
            <a:pPr algn="ctr"/>
            <a:fld id="{110685AF-69D0-4880-957F-20F06BA68758}" type="slidenum">
              <a:rPr lang="en-US" sz="1400" smtClean="0">
                <a:latin typeface="+mn-lt"/>
              </a:rPr>
              <a:pPr algn="ctr"/>
              <a:t>‹#›</a:t>
            </a:fld>
            <a:endParaRPr lang="en-US" sz="1400" dirty="0">
              <a:latin typeface="+mn-lt"/>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topher.williams@water.c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Anthony.G.Reed@usace.army.mil" TargetMode="External"/><Relationship Id="rId4" Type="http://schemas.openxmlformats.org/officeDocument/2006/relationships/hyperlink" Target="mailto:robert.scarborough@water.ca.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39942" y="3024553"/>
            <a:ext cx="7604058" cy="1250879"/>
          </a:xfrm>
        </p:spPr>
        <p:txBody>
          <a:bodyPr/>
          <a:lstStyle/>
          <a:p>
            <a:r>
              <a:rPr lang="en-US" b="1" dirty="0" smtClean="0">
                <a:solidFill>
                  <a:schemeClr val="tx1">
                    <a:lumMod val="65000"/>
                    <a:lumOff val="35000"/>
                  </a:schemeClr>
                </a:solidFill>
              </a:rPr>
              <a:t>Briefing to the</a:t>
            </a:r>
            <a:br>
              <a:rPr lang="en-US" b="1" dirty="0" smtClean="0">
                <a:solidFill>
                  <a:schemeClr val="tx1">
                    <a:lumMod val="65000"/>
                    <a:lumOff val="35000"/>
                  </a:schemeClr>
                </a:solidFill>
              </a:rPr>
            </a:br>
            <a:r>
              <a:rPr lang="en-US" b="1" dirty="0" smtClean="0">
                <a:solidFill>
                  <a:schemeClr val="tx1">
                    <a:lumMod val="65000"/>
                    <a:lumOff val="35000"/>
                  </a:schemeClr>
                </a:solidFill>
              </a:rPr>
              <a:t>Central Valley Flood Protection Board on </a:t>
            </a:r>
            <a:br>
              <a:rPr lang="en-US" b="1" dirty="0" smtClean="0">
                <a:solidFill>
                  <a:schemeClr val="tx1">
                    <a:lumMod val="65000"/>
                    <a:lumOff val="35000"/>
                  </a:schemeClr>
                </a:solidFill>
              </a:rPr>
            </a:br>
            <a:r>
              <a:rPr lang="en-US" b="1" dirty="0" smtClean="0">
                <a:solidFill>
                  <a:schemeClr val="tx1">
                    <a:lumMod val="65000"/>
                    <a:lumOff val="35000"/>
                  </a:schemeClr>
                </a:solidFill>
              </a:rPr>
              <a:t>Status of the FCSA</a:t>
            </a:r>
          </a:p>
          <a:p>
            <a:endParaRPr lang="en-US" dirty="0" smtClean="0">
              <a:solidFill>
                <a:schemeClr val="tx1">
                  <a:lumMod val="65000"/>
                  <a:lumOff val="35000"/>
                </a:schemeClr>
              </a:solidFill>
            </a:endParaRPr>
          </a:p>
          <a:p>
            <a:r>
              <a:rPr lang="en-US" b="1" dirty="0" smtClean="0"/>
              <a:t>July 12, 2013</a:t>
            </a:r>
            <a:endParaRPr lang="en-US" b="1" dirty="0"/>
          </a:p>
          <a:p>
            <a:endParaRPr lang="en-US" dirty="0"/>
          </a:p>
        </p:txBody>
      </p:sp>
      <p:sp>
        <p:nvSpPr>
          <p:cNvPr id="3" name="Title 2"/>
          <p:cNvSpPr>
            <a:spLocks noGrp="1"/>
          </p:cNvSpPr>
          <p:nvPr>
            <p:ph type="ctrTitle"/>
          </p:nvPr>
        </p:nvSpPr>
        <p:spPr>
          <a:xfrm>
            <a:off x="1493253" y="1392697"/>
            <a:ext cx="7650747" cy="1378634"/>
          </a:xfrm>
        </p:spPr>
        <p:txBody>
          <a:bodyPr/>
          <a:lstStyle/>
          <a:p>
            <a:r>
              <a:rPr lang="en-US" sz="4000" dirty="0" smtClean="0"/>
              <a:t>Central Valley Integrated Flood Management Study</a:t>
            </a:r>
            <a:endParaRPr lang="en-US" sz="4000" dirty="0"/>
          </a:p>
        </p:txBody>
      </p:sp>
    </p:spTree>
    <p:extLst>
      <p:ext uri="{BB962C8B-B14F-4D97-AF65-F5344CB8AC3E}">
        <p14:creationId xmlns="" xmlns:p14="http://schemas.microsoft.com/office/powerpoint/2010/main" val="105507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191898"/>
            <a:ext cx="8315513" cy="4614542"/>
          </a:xfrm>
        </p:spPr>
        <p:txBody>
          <a:bodyPr/>
          <a:lstStyle/>
          <a:p>
            <a:r>
              <a:rPr lang="en-US" sz="2600" dirty="0" smtClean="0"/>
              <a:t>Focus on system-based water </a:t>
            </a:r>
            <a:r>
              <a:rPr lang="en-US" sz="2600" dirty="0"/>
              <a:t>resources </a:t>
            </a:r>
            <a:r>
              <a:rPr lang="en-US" sz="2600" dirty="0" smtClean="0"/>
              <a:t>problems</a:t>
            </a:r>
            <a:endParaRPr lang="en-US" sz="2600" dirty="0"/>
          </a:p>
          <a:p>
            <a:r>
              <a:rPr lang="en-US" sz="2600" dirty="0" smtClean="0"/>
              <a:t>Assess technical </a:t>
            </a:r>
            <a:r>
              <a:rPr lang="en-US" sz="2600" dirty="0"/>
              <a:t>work already completed by the State for its suitability in assessing Federal interest</a:t>
            </a:r>
          </a:p>
          <a:p>
            <a:r>
              <a:rPr lang="en-US" sz="2600" dirty="0" smtClean="0"/>
              <a:t>Participate in State’s </a:t>
            </a:r>
            <a:r>
              <a:rPr lang="en-US" sz="2600" dirty="0"/>
              <a:t>BWFS and </a:t>
            </a:r>
            <a:r>
              <a:rPr lang="en-US" sz="2600" dirty="0" smtClean="0"/>
              <a:t>Central </a:t>
            </a:r>
            <a:r>
              <a:rPr lang="en-US" sz="2600" dirty="0"/>
              <a:t>Valley Flood System Conservation Strategy</a:t>
            </a:r>
          </a:p>
          <a:p>
            <a:r>
              <a:rPr lang="en-US" sz="2600" dirty="0" smtClean="0"/>
              <a:t>Evaluate </a:t>
            </a:r>
            <a:r>
              <a:rPr lang="en-US" sz="2600" dirty="0"/>
              <a:t>resource conditions related to flood risks and ecosystem </a:t>
            </a:r>
            <a:r>
              <a:rPr lang="en-US" sz="2600" dirty="0" smtClean="0"/>
              <a:t>conditions</a:t>
            </a:r>
            <a:endParaRPr lang="en-US" sz="2600" dirty="0"/>
          </a:p>
          <a:p>
            <a:r>
              <a:rPr lang="en-US" sz="2600" dirty="0" smtClean="0"/>
              <a:t>Identify implementation </a:t>
            </a:r>
            <a:r>
              <a:rPr lang="en-US" sz="2600" dirty="0"/>
              <a:t>challenges in policy, </a:t>
            </a:r>
            <a:r>
              <a:rPr lang="en-US" sz="2600" dirty="0" smtClean="0"/>
              <a:t>permitting, </a:t>
            </a:r>
            <a:r>
              <a:rPr lang="en-US" sz="2600" dirty="0"/>
              <a:t>and crediting</a:t>
            </a:r>
          </a:p>
          <a:p>
            <a:r>
              <a:rPr lang="en-US" sz="2600" dirty="0" smtClean="0"/>
              <a:t>Make recommendations </a:t>
            </a:r>
            <a:r>
              <a:rPr lang="en-US" sz="2600" dirty="0"/>
              <a:t>for future actions, including potential feasibility </a:t>
            </a:r>
            <a:r>
              <a:rPr lang="en-US" sz="2600" dirty="0" smtClean="0"/>
              <a:t>studies</a:t>
            </a:r>
          </a:p>
        </p:txBody>
      </p:sp>
      <p:sp>
        <p:nvSpPr>
          <p:cNvPr id="2" name="Title 1"/>
          <p:cNvSpPr>
            <a:spLocks noGrp="1"/>
          </p:cNvSpPr>
          <p:nvPr>
            <p:ph type="title"/>
          </p:nvPr>
        </p:nvSpPr>
        <p:spPr/>
        <p:txBody>
          <a:bodyPr/>
          <a:lstStyle/>
          <a:p>
            <a:r>
              <a:rPr lang="en-US" dirty="0" smtClean="0"/>
              <a:t>Benefits of CVIFMS </a:t>
            </a:r>
            <a:r>
              <a:rPr lang="en-US" dirty="0" smtClean="0"/>
              <a:t>Watershed </a:t>
            </a:r>
            <a:r>
              <a:rPr lang="en-US" dirty="0" smtClean="0"/>
              <a:t>Plan </a:t>
            </a:r>
            <a:endParaRPr lang="en-US" dirty="0"/>
          </a:p>
        </p:txBody>
      </p:sp>
    </p:spTree>
    <p:extLst>
      <p:ext uri="{BB962C8B-B14F-4D97-AF65-F5344CB8AC3E}">
        <p14:creationId xmlns="" xmlns:p14="http://schemas.microsoft.com/office/powerpoint/2010/main" val="303569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System Improvements</a:t>
            </a:r>
            <a:endParaRPr lang="en-US" dirty="0"/>
          </a:p>
        </p:txBody>
      </p:sp>
      <p:sp>
        <p:nvSpPr>
          <p:cNvPr id="2" name="Content Placeholder 1"/>
          <p:cNvSpPr>
            <a:spLocks noGrp="1"/>
          </p:cNvSpPr>
          <p:nvPr>
            <p:ph idx="4294967295"/>
          </p:nvPr>
        </p:nvSpPr>
        <p:spPr>
          <a:xfrm>
            <a:off x="356662" y="1423579"/>
            <a:ext cx="4284477" cy="4737100"/>
          </a:xfrm>
        </p:spPr>
        <p:txBody>
          <a:bodyPr/>
          <a:lstStyle/>
          <a:p>
            <a:r>
              <a:rPr lang="en-US" dirty="0" smtClean="0"/>
              <a:t>Potential Federal interest in CVFPP System Improvements in Sacramento River Basin</a:t>
            </a:r>
          </a:p>
          <a:p>
            <a:r>
              <a:rPr lang="en-US" dirty="0" smtClean="0"/>
              <a:t>Consideration of system improvements in San Joaquin River Basin via Lower San Joaquin Feasibility Study</a:t>
            </a:r>
            <a:endParaRPr lang="en-US"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4713" t="4038" r="4458" b="3726"/>
          <a:stretch/>
        </p:blipFill>
        <p:spPr>
          <a:xfrm>
            <a:off x="4641140" y="940526"/>
            <a:ext cx="4502860" cy="5917474"/>
          </a:xfrm>
          <a:prstGeom prst="rect">
            <a:avLst/>
          </a:prstGeom>
        </p:spPr>
      </p:pic>
    </p:spTree>
    <p:extLst>
      <p:ext uri="{BB962C8B-B14F-4D97-AF65-F5344CB8AC3E}">
        <p14:creationId xmlns="" xmlns:p14="http://schemas.microsoft.com/office/powerpoint/2010/main" val="91169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681" y="1176658"/>
            <a:ext cx="8418382" cy="4614542"/>
          </a:xfrm>
        </p:spPr>
        <p:txBody>
          <a:bodyPr/>
          <a:lstStyle/>
          <a:p>
            <a:r>
              <a:rPr lang="en-US" dirty="0" smtClean="0"/>
              <a:t>Task 1:  Technical data </a:t>
            </a:r>
            <a:r>
              <a:rPr lang="en-US" dirty="0"/>
              <a:t>and </a:t>
            </a:r>
            <a:r>
              <a:rPr lang="en-US" dirty="0" smtClean="0"/>
              <a:t>tools gap analysis </a:t>
            </a:r>
          </a:p>
          <a:p>
            <a:r>
              <a:rPr lang="en-US" dirty="0" smtClean="0"/>
              <a:t>Task 2:  Without-project </a:t>
            </a:r>
            <a:r>
              <a:rPr lang="en-US" dirty="0"/>
              <a:t>condition(s</a:t>
            </a:r>
            <a:r>
              <a:rPr lang="en-US" dirty="0" smtClean="0"/>
              <a:t>)</a:t>
            </a:r>
          </a:p>
          <a:p>
            <a:r>
              <a:rPr lang="en-US" dirty="0" smtClean="0"/>
              <a:t>Task 3:  Participation in, review and summarizing of CVFPP implementation planning efforts (BWFS, regional planning, Conservation Strategy)</a:t>
            </a:r>
          </a:p>
          <a:p>
            <a:r>
              <a:rPr lang="en-US" dirty="0" smtClean="0"/>
              <a:t>Task 4:  Federal interest in </a:t>
            </a:r>
            <a:r>
              <a:rPr lang="en-US" dirty="0"/>
              <a:t>CVFPP </a:t>
            </a:r>
            <a:r>
              <a:rPr lang="en-US" dirty="0" smtClean="0"/>
              <a:t>implementation</a:t>
            </a:r>
          </a:p>
          <a:p>
            <a:r>
              <a:rPr lang="en-US" dirty="0" smtClean="0"/>
              <a:t>Task 5:  </a:t>
            </a:r>
            <a:r>
              <a:rPr lang="en-US" dirty="0"/>
              <a:t>Policy and </a:t>
            </a:r>
            <a:r>
              <a:rPr lang="en-US" dirty="0" smtClean="0"/>
              <a:t>guidance recommendations (crediting, permitting, governance)</a:t>
            </a:r>
          </a:p>
          <a:p>
            <a:r>
              <a:rPr lang="en-US" dirty="0" smtClean="0"/>
              <a:t>Task 6:  Watershed Plan preparation</a:t>
            </a:r>
          </a:p>
          <a:p>
            <a:r>
              <a:rPr lang="en-US" dirty="0" smtClean="0"/>
              <a:t>Task 7:  Coordination and support</a:t>
            </a:r>
          </a:p>
          <a:p>
            <a:endParaRPr lang="en-US" dirty="0"/>
          </a:p>
        </p:txBody>
      </p:sp>
      <p:sp>
        <p:nvSpPr>
          <p:cNvPr id="3" name="Title 2"/>
          <p:cNvSpPr>
            <a:spLocks noGrp="1"/>
          </p:cNvSpPr>
          <p:nvPr>
            <p:ph type="title"/>
          </p:nvPr>
        </p:nvSpPr>
        <p:spPr/>
        <p:txBody>
          <a:bodyPr/>
          <a:lstStyle/>
          <a:p>
            <a:r>
              <a:rPr lang="en-US" dirty="0" smtClean="0"/>
              <a:t>Major Activities In CVIFMS PMP</a:t>
            </a:r>
            <a:endParaRPr lang="en-US" dirty="0"/>
          </a:p>
        </p:txBody>
      </p:sp>
    </p:spTree>
    <p:extLst>
      <p:ext uri="{BB962C8B-B14F-4D97-AF65-F5344CB8AC3E}">
        <p14:creationId xmlns="" xmlns:p14="http://schemas.microsoft.com/office/powerpoint/2010/main" val="4417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CVIFMS Schedule</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1675101507"/>
              </p:ext>
            </p:extLst>
          </p:nvPr>
        </p:nvGraphicFramePr>
        <p:xfrm>
          <a:off x="487680" y="1371597"/>
          <a:ext cx="8229600" cy="4114797"/>
        </p:xfrm>
        <a:graphic>
          <a:graphicData uri="http://schemas.openxmlformats.org/drawingml/2006/table">
            <a:tbl>
              <a:tblPr firstRow="1" firstCol="1" bandRow="1">
                <a:tableStyleId>{9DCAF9ED-07DC-4A11-8D7F-57B35C25682E}</a:tableStyleId>
              </a:tblPr>
              <a:tblGrid>
                <a:gridCol w="4785360"/>
                <a:gridCol w="3444240"/>
              </a:tblGrid>
              <a:tr h="791894">
                <a:tc>
                  <a:txBody>
                    <a:bodyPr/>
                    <a:lstStyle/>
                    <a:p>
                      <a:pPr marL="0" marR="0" algn="ctr">
                        <a:lnSpc>
                          <a:spcPct val="115000"/>
                        </a:lnSpc>
                        <a:spcBef>
                          <a:spcPts val="0"/>
                        </a:spcBef>
                        <a:spcAft>
                          <a:spcPts val="0"/>
                        </a:spcAft>
                      </a:pPr>
                      <a:r>
                        <a:rPr lang="en-US" sz="2000" dirty="0">
                          <a:effectLst/>
                        </a:rPr>
                        <a:t>Task Description</a:t>
                      </a:r>
                      <a:endParaRPr lang="en-US" sz="20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Schedule (Days</a:t>
                      </a:r>
                      <a:r>
                        <a:rPr lang="en-US" sz="2000" baseline="0" dirty="0" smtClean="0">
                          <a:effectLst/>
                        </a:rPr>
                        <a:t> after FCSA Amendment Execution)</a:t>
                      </a:r>
                      <a:endParaRPr lang="en-US" sz="2000" dirty="0">
                        <a:effectLst/>
                        <a:latin typeface="Calibri"/>
                        <a:ea typeface="Times New Roman"/>
                        <a:cs typeface="Times New Roman"/>
                      </a:endParaRPr>
                    </a:p>
                  </a:txBody>
                  <a:tcPr marL="68580" marR="68580" marT="0" marB="0"/>
                </a:tc>
              </a:tr>
              <a:tr h="428777">
                <a:tc>
                  <a:txBody>
                    <a:bodyPr/>
                    <a:lstStyle/>
                    <a:p>
                      <a:pPr marL="0" marR="0" algn="l">
                        <a:lnSpc>
                          <a:spcPct val="100000"/>
                        </a:lnSpc>
                        <a:spcBef>
                          <a:spcPts val="600"/>
                        </a:spcBef>
                        <a:spcAft>
                          <a:spcPts val="600"/>
                        </a:spcAft>
                      </a:pPr>
                      <a:r>
                        <a:rPr lang="en-US" sz="2000" b="0" dirty="0">
                          <a:effectLst/>
                        </a:rPr>
                        <a:t>1. </a:t>
                      </a:r>
                      <a:r>
                        <a:rPr lang="en-US" sz="2000" b="0" dirty="0" smtClean="0">
                          <a:effectLst/>
                        </a:rPr>
                        <a:t> Gap </a:t>
                      </a:r>
                      <a:r>
                        <a:rPr lang="en-US" sz="2000" b="0" dirty="0">
                          <a:effectLst/>
                        </a:rPr>
                        <a:t>Analysis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90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2. </a:t>
                      </a:r>
                      <a:r>
                        <a:rPr lang="en-US" sz="2000" b="0" dirty="0" smtClean="0">
                          <a:effectLst/>
                        </a:rPr>
                        <a:t> Forecast Without Project Conditions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120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3. </a:t>
                      </a:r>
                      <a:r>
                        <a:rPr lang="en-US" sz="2000" b="0" dirty="0" smtClean="0">
                          <a:effectLst/>
                        </a:rPr>
                        <a:t> Participate</a:t>
                      </a:r>
                      <a:r>
                        <a:rPr lang="en-US" sz="2000" b="0" dirty="0">
                          <a:effectLst/>
                        </a:rPr>
                        <a:t>, Review, Summarize</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180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4.  Assessment of Federal Interest</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427452">
                <a:tc>
                  <a:txBody>
                    <a:bodyPr/>
                    <a:lstStyle/>
                    <a:p>
                      <a:pPr marL="0" marR="0" algn="l">
                        <a:lnSpc>
                          <a:spcPct val="100000"/>
                        </a:lnSpc>
                        <a:spcBef>
                          <a:spcPts val="600"/>
                        </a:spcBef>
                        <a:spcAft>
                          <a:spcPts val="600"/>
                        </a:spcAft>
                      </a:pPr>
                      <a:r>
                        <a:rPr lang="en-US" sz="2000" b="0" dirty="0">
                          <a:effectLst/>
                        </a:rPr>
                        <a:t>5.  Policy and Guidance Recommendations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smtClean="0">
                          <a:effectLst/>
                        </a:rPr>
                        <a:t>*   Decision Point Meeting</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365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6a.  </a:t>
                      </a:r>
                      <a:r>
                        <a:rPr lang="en-US" sz="2000" b="0" dirty="0" smtClean="0">
                          <a:effectLst/>
                        </a:rPr>
                        <a:t>DRAFT</a:t>
                      </a:r>
                      <a:r>
                        <a:rPr lang="en-US" sz="2000" b="0" baseline="0" dirty="0" smtClean="0">
                          <a:effectLst/>
                        </a:rPr>
                        <a:t> </a:t>
                      </a:r>
                      <a:r>
                        <a:rPr lang="en-US" sz="2000" b="0" dirty="0" smtClean="0">
                          <a:effectLst/>
                        </a:rPr>
                        <a:t>Watershed Plan</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450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6b.  </a:t>
                      </a:r>
                      <a:r>
                        <a:rPr lang="en-US" sz="2000" b="0" dirty="0" smtClean="0">
                          <a:effectLst/>
                        </a:rPr>
                        <a:t>FINAL Watershed Plan</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540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7.  </a:t>
                      </a:r>
                      <a:r>
                        <a:rPr lang="en-US" sz="2000" b="0" dirty="0" smtClean="0">
                          <a:effectLst/>
                        </a:rPr>
                        <a:t>  Coordination </a:t>
                      </a:r>
                      <a:r>
                        <a:rPr lang="en-US" sz="2000" b="0" dirty="0">
                          <a:effectLst/>
                        </a:rPr>
                        <a:t>and </a:t>
                      </a:r>
                      <a:r>
                        <a:rPr lang="en-US" sz="2000" b="0" dirty="0" smtClean="0">
                          <a:effectLst/>
                        </a:rPr>
                        <a:t>Support</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540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28123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297" y="1195708"/>
            <a:ext cx="8103015" cy="4614542"/>
          </a:xfrm>
        </p:spPr>
        <p:txBody>
          <a:bodyPr/>
          <a:lstStyle/>
          <a:p>
            <a:endParaRPr lang="en-US" dirty="0" smtClean="0"/>
          </a:p>
          <a:p>
            <a:r>
              <a:rPr lang="en-US" b="1" dirty="0" smtClean="0"/>
              <a:t>Total Watershed Study cost:  	$5,000,000</a:t>
            </a:r>
          </a:p>
          <a:p>
            <a:pPr lvl="1"/>
            <a:r>
              <a:rPr lang="en-US" dirty="0" smtClean="0"/>
              <a:t>Non-federal in-kind </a:t>
            </a:r>
            <a:r>
              <a:rPr lang="en-US" dirty="0"/>
              <a:t>contributions </a:t>
            </a:r>
            <a:r>
              <a:rPr lang="en-US" dirty="0" smtClean="0"/>
              <a:t>	$2,417,000</a:t>
            </a:r>
          </a:p>
          <a:p>
            <a:pPr lvl="1"/>
            <a:r>
              <a:rPr lang="en-US" dirty="0" smtClean="0"/>
              <a:t>Credit to the </a:t>
            </a:r>
            <a:r>
              <a:rPr lang="en-US" dirty="0"/>
              <a:t>non-Federal in-kind </a:t>
            </a:r>
            <a:r>
              <a:rPr lang="en-US" dirty="0" smtClean="0"/>
              <a:t>	$2,417,000</a:t>
            </a:r>
          </a:p>
          <a:p>
            <a:pPr lvl="1"/>
            <a:r>
              <a:rPr lang="en-US" dirty="0" smtClean="0"/>
              <a:t>Non-federal proportionate </a:t>
            </a:r>
            <a:r>
              <a:rPr lang="en-US" dirty="0"/>
              <a:t>share </a:t>
            </a:r>
            <a:r>
              <a:rPr lang="en-US" dirty="0" smtClean="0"/>
              <a:t> 	about 48%  </a:t>
            </a:r>
          </a:p>
          <a:p>
            <a:pPr lvl="1"/>
            <a:endParaRPr lang="en-US" dirty="0"/>
          </a:p>
        </p:txBody>
      </p:sp>
      <p:sp>
        <p:nvSpPr>
          <p:cNvPr id="3" name="Title 2"/>
          <p:cNvSpPr>
            <a:spLocks noGrp="1"/>
          </p:cNvSpPr>
          <p:nvPr>
            <p:ph type="title"/>
          </p:nvPr>
        </p:nvSpPr>
        <p:spPr/>
        <p:txBody>
          <a:bodyPr/>
          <a:lstStyle/>
          <a:p>
            <a:r>
              <a:rPr lang="en-US" dirty="0" smtClean="0"/>
              <a:t>Amendment 1 to FCSA</a:t>
            </a:r>
            <a:endParaRPr lang="en-US" dirty="0"/>
          </a:p>
        </p:txBody>
      </p:sp>
    </p:spTree>
    <p:extLst>
      <p:ext uri="{BB962C8B-B14F-4D97-AF65-F5344CB8AC3E}">
        <p14:creationId xmlns="" xmlns:p14="http://schemas.microsoft.com/office/powerpoint/2010/main" val="37196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369277" y="1356359"/>
            <a:ext cx="8413693" cy="4470009"/>
          </a:xfrm>
        </p:spPr>
        <p:txBody>
          <a:bodyPr/>
          <a:lstStyle/>
          <a:p>
            <a:pPr>
              <a:tabLst>
                <a:tab pos="5943600" algn="l"/>
              </a:tabLst>
            </a:pPr>
            <a:r>
              <a:rPr lang="en-US" dirty="0" smtClean="0"/>
              <a:t>Briefing on CVIFMS	July 12th</a:t>
            </a:r>
          </a:p>
          <a:p>
            <a:pPr>
              <a:tabLst>
                <a:tab pos="5943600" algn="l"/>
              </a:tabLst>
            </a:pPr>
            <a:r>
              <a:rPr lang="en-US" dirty="0" smtClean="0"/>
              <a:t>Motion to Approve Amendment 1	July 26th</a:t>
            </a:r>
          </a:p>
          <a:p>
            <a:pPr>
              <a:tabLst>
                <a:tab pos="5943600" algn="l"/>
              </a:tabLst>
            </a:pPr>
            <a:r>
              <a:rPr lang="en-US" dirty="0" smtClean="0"/>
              <a:t>USACE Approval of Amendment 1	August 2013</a:t>
            </a:r>
          </a:p>
          <a:p>
            <a:pPr>
              <a:tabLst>
                <a:tab pos="5943600" algn="l"/>
              </a:tabLst>
            </a:pPr>
            <a:r>
              <a:rPr lang="en-US" dirty="0" smtClean="0"/>
              <a:t>CVIFMS Implementation	2013 -2016</a:t>
            </a:r>
            <a:endParaRPr lang="en-US" dirty="0"/>
          </a:p>
        </p:txBody>
      </p:sp>
    </p:spTree>
    <p:extLst>
      <p:ext uri="{BB962C8B-B14F-4D97-AF65-F5344CB8AC3E}">
        <p14:creationId xmlns="" xmlns:p14="http://schemas.microsoft.com/office/powerpoint/2010/main" val="226733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2" name="Content Placeholder 1"/>
          <p:cNvSpPr>
            <a:spLocks noGrp="1"/>
          </p:cNvSpPr>
          <p:nvPr>
            <p:ph idx="1"/>
          </p:nvPr>
        </p:nvSpPr>
        <p:spPr>
          <a:xfrm>
            <a:off x="369277" y="1356359"/>
            <a:ext cx="8413693" cy="4470009"/>
          </a:xfrm>
        </p:spPr>
        <p:txBody>
          <a:bodyPr/>
          <a:lstStyle/>
          <a:p>
            <a:pPr marL="1371600" indent="-1371600">
              <a:buNone/>
            </a:pPr>
            <a:r>
              <a:rPr lang="en-US" sz="2400" b="1" dirty="0" smtClean="0"/>
              <a:t>DWR:	</a:t>
            </a:r>
            <a:r>
              <a:rPr lang="en-US" sz="2400" b="1" dirty="0" smtClean="0"/>
              <a:t>Christopher Williams, </a:t>
            </a:r>
            <a:r>
              <a:rPr lang="en-US" sz="2400" b="1" dirty="0" smtClean="0"/>
              <a:t>Project Manager</a:t>
            </a:r>
          </a:p>
          <a:p>
            <a:pPr marL="1371600" indent="-1371600">
              <a:buNone/>
            </a:pPr>
            <a:r>
              <a:rPr lang="en-US" sz="2400" b="1" dirty="0" smtClean="0"/>
              <a:t>	</a:t>
            </a:r>
            <a:r>
              <a:rPr lang="en-US" sz="2400" b="1" dirty="0" smtClean="0"/>
              <a:t>(</a:t>
            </a:r>
            <a:r>
              <a:rPr lang="en-US" sz="2400" b="1" dirty="0" smtClean="0"/>
              <a:t>916) </a:t>
            </a:r>
            <a:r>
              <a:rPr lang="en-US" sz="2400" b="1" dirty="0" smtClean="0"/>
              <a:t>574-2375</a:t>
            </a:r>
            <a:endParaRPr lang="en-US" sz="2400" b="1" dirty="0" smtClean="0"/>
          </a:p>
          <a:p>
            <a:pPr marL="1371600" indent="-1371600">
              <a:buNone/>
            </a:pPr>
            <a:r>
              <a:rPr lang="en-US" sz="2400" b="1" dirty="0" smtClean="0"/>
              <a:t>	</a:t>
            </a:r>
            <a:r>
              <a:rPr lang="en-US" sz="2400" b="1" dirty="0" smtClean="0">
                <a:hlinkClick r:id="rId3"/>
              </a:rPr>
              <a:t>christopher.williams@water.ca.gov</a:t>
            </a:r>
            <a:endParaRPr lang="en-US" sz="2400" b="1" dirty="0" smtClean="0"/>
          </a:p>
          <a:p>
            <a:pPr marL="1371600" indent="-1371600">
              <a:buNone/>
            </a:pPr>
            <a:r>
              <a:rPr lang="en-US" sz="2400" b="1" dirty="0" smtClean="0"/>
              <a:t>CVFPB:	Bob Scarborough, Project Manager</a:t>
            </a:r>
            <a:endParaRPr lang="en-US" sz="2400" b="1" dirty="0" smtClean="0"/>
          </a:p>
          <a:p>
            <a:pPr marL="1371600" indent="-1371600">
              <a:buNone/>
            </a:pPr>
            <a:r>
              <a:rPr lang="en-US" sz="2400" b="1" dirty="0" smtClean="0"/>
              <a:t>	(</a:t>
            </a:r>
            <a:r>
              <a:rPr lang="en-US" sz="2400" b="1" dirty="0" smtClean="0"/>
              <a:t>916) </a:t>
            </a:r>
            <a:r>
              <a:rPr lang="en-US" sz="2400" b="1" dirty="0" smtClean="0"/>
              <a:t>574-1422</a:t>
            </a:r>
            <a:endParaRPr lang="en-US" sz="2400" b="1" dirty="0" smtClean="0"/>
          </a:p>
          <a:p>
            <a:pPr marL="1371600" indent="-1371600">
              <a:buNone/>
            </a:pPr>
            <a:r>
              <a:rPr lang="en-US" sz="2400" b="1" dirty="0" smtClean="0"/>
              <a:t>	 </a:t>
            </a:r>
            <a:r>
              <a:rPr lang="en-US" sz="2400" b="1" dirty="0" smtClean="0">
                <a:hlinkClick r:id="rId4"/>
              </a:rPr>
              <a:t>robert.scarborough@water.ca.gov</a:t>
            </a:r>
            <a:endParaRPr lang="en-US" sz="2400" b="1" dirty="0" smtClean="0"/>
          </a:p>
          <a:p>
            <a:pPr marL="1371600" indent="-1371600">
              <a:buNone/>
            </a:pPr>
            <a:r>
              <a:rPr lang="en-US" sz="2400" b="1" dirty="0" smtClean="0"/>
              <a:t>USACE:	Glen Reed, </a:t>
            </a:r>
            <a:r>
              <a:rPr lang="en-US" sz="2400" b="1" dirty="0" smtClean="0"/>
              <a:t>Project Manager – </a:t>
            </a:r>
            <a:r>
              <a:rPr lang="en-US" sz="2400" b="1" dirty="0" smtClean="0"/>
              <a:t>Civil Works</a:t>
            </a:r>
            <a:endParaRPr lang="en-US" sz="2400" b="1" dirty="0" smtClean="0"/>
          </a:p>
          <a:p>
            <a:pPr marL="1371600" indent="-1371600">
              <a:buNone/>
            </a:pPr>
            <a:r>
              <a:rPr lang="en-US" sz="2400" b="1" dirty="0" smtClean="0"/>
              <a:t>	(</a:t>
            </a:r>
            <a:r>
              <a:rPr lang="en-US" sz="2400" b="1" dirty="0" smtClean="0"/>
              <a:t>916) 557-7630</a:t>
            </a:r>
          </a:p>
          <a:p>
            <a:pPr marL="1371600" indent="-1371600">
              <a:buNone/>
            </a:pPr>
            <a:r>
              <a:rPr lang="en-US" sz="2400" b="1" dirty="0" smtClean="0"/>
              <a:t>	 </a:t>
            </a:r>
            <a:r>
              <a:rPr lang="en-US" sz="2400" b="1" dirty="0" smtClean="0">
                <a:hlinkClick r:id="rId5"/>
              </a:rPr>
              <a:t>Anthony.G.Reed@usace.army.mil</a:t>
            </a:r>
            <a:endParaRPr lang="en-US" sz="2400" b="1" dirty="0" smtClean="0"/>
          </a:p>
          <a:p>
            <a:pPr marL="1371600" indent="-1371600">
              <a:buNone/>
            </a:pPr>
            <a:endParaRPr lang="en-US" sz="2400" b="1" dirty="0" smtClean="0"/>
          </a:p>
          <a:p>
            <a:pPr>
              <a:buNone/>
            </a:pPr>
            <a:r>
              <a:rPr lang="en-US" dirty="0" smtClean="0"/>
              <a:t>	</a:t>
            </a:r>
            <a:endParaRPr lang="en-US" dirty="0" smtClean="0"/>
          </a:p>
        </p:txBody>
      </p:sp>
    </p:spTree>
    <p:extLst>
      <p:ext uri="{BB962C8B-B14F-4D97-AF65-F5344CB8AC3E}">
        <p14:creationId xmlns="" xmlns:p14="http://schemas.microsoft.com/office/powerpoint/2010/main" val="226733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3813" y="2499360"/>
            <a:ext cx="6516664" cy="1798320"/>
          </a:xfrm>
        </p:spPr>
        <p:txBody>
          <a:bodyPr/>
          <a:lstStyle/>
          <a:p>
            <a:r>
              <a:rPr lang="en-US" dirty="0" smtClean="0"/>
              <a:t>Questions or Comments?</a:t>
            </a:r>
            <a:endParaRPr lang="en-US" dirty="0"/>
          </a:p>
        </p:txBody>
      </p:sp>
    </p:spTree>
    <p:extLst>
      <p:ext uri="{BB962C8B-B14F-4D97-AF65-F5344CB8AC3E}">
        <p14:creationId xmlns="" xmlns:p14="http://schemas.microsoft.com/office/powerpoint/2010/main" val="139768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310" y="1331235"/>
            <a:ext cx="8103015" cy="4614542"/>
          </a:xfrm>
        </p:spPr>
        <p:txBody>
          <a:bodyPr/>
          <a:lstStyle/>
          <a:p>
            <a:r>
              <a:rPr lang="en-US" dirty="0" smtClean="0"/>
              <a:t>Why the CVIFMS is important</a:t>
            </a:r>
          </a:p>
          <a:p>
            <a:r>
              <a:rPr lang="en-US" dirty="0" smtClean="0"/>
              <a:t>Background </a:t>
            </a:r>
            <a:r>
              <a:rPr lang="en-US" dirty="0" smtClean="0"/>
              <a:t>and History</a:t>
            </a:r>
          </a:p>
          <a:p>
            <a:r>
              <a:rPr lang="en-US" dirty="0" smtClean="0"/>
              <a:t>Plan Moving Forward</a:t>
            </a:r>
          </a:p>
          <a:p>
            <a:r>
              <a:rPr lang="en-US" dirty="0" smtClean="0"/>
              <a:t>Next Steps</a:t>
            </a:r>
          </a:p>
        </p:txBody>
      </p:sp>
      <p:sp>
        <p:nvSpPr>
          <p:cNvPr id="3" name="Title 2"/>
          <p:cNvSpPr>
            <a:spLocks noGrp="1"/>
          </p:cNvSpPr>
          <p:nvPr>
            <p:ph type="title"/>
          </p:nvPr>
        </p:nvSpPr>
        <p:spPr/>
        <p:txBody>
          <a:bodyPr/>
          <a:lstStyle/>
          <a:p>
            <a:r>
              <a:rPr lang="en-US" dirty="0" smtClean="0"/>
              <a:t>Today’s Briefing</a:t>
            </a:r>
            <a:endParaRPr lang="en-US" dirty="0"/>
          </a:p>
        </p:txBody>
      </p:sp>
    </p:spTree>
    <p:extLst>
      <p:ext uri="{BB962C8B-B14F-4D97-AF65-F5344CB8AC3E}">
        <p14:creationId xmlns="" xmlns:p14="http://schemas.microsoft.com/office/powerpoint/2010/main" val="110418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Process, Many Activities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70" y="1443717"/>
            <a:ext cx="8613309" cy="417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C:\Users\kdshivel\Desktop\BWFS on Local\TPAR-fish-levee.png"/>
          <p:cNvPicPr>
            <a:picLocks noChangeAspect="1" noChangeArrowheads="1"/>
          </p:cNvPicPr>
          <p:nvPr/>
        </p:nvPicPr>
        <p:blipFill>
          <a:blip r:embed="rId4" cstate="print">
            <a:grayscl/>
            <a:extLst>
              <a:ext uri="{BEBA8EAE-BF5A-486C-A8C5-ECC9F3942E4B}">
                <a14:imgProps xmln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1663400" y="5596481"/>
            <a:ext cx="5877107" cy="1065114"/>
          </a:xfrm>
          <a:prstGeom prst="rect">
            <a:avLst/>
          </a:prstGeom>
          <a:noFill/>
          <a:scene3d>
            <a:camera prst="perspectiveRelaxed"/>
            <a:lightRig rig="threePt" dir="t"/>
          </a:scene3d>
          <a:extLst>
            <a:ext uri="{909E8E84-426E-40DD-AFC4-6F175D3DCCD1}">
              <a14:hiddenFill xmlns="" xmlns:a14="http://schemas.microsoft.com/office/drawing/2010/main">
                <a:solidFill>
                  <a:srgbClr val="FFFFFF"/>
                </a:solidFill>
              </a14:hiddenFill>
            </a:ext>
          </a:extLst>
        </p:spPr>
      </p:pic>
      <p:sp>
        <p:nvSpPr>
          <p:cNvPr id="3" name="Freeform 2"/>
          <p:cNvSpPr/>
          <p:nvPr/>
        </p:nvSpPr>
        <p:spPr>
          <a:xfrm>
            <a:off x="2582238" y="1018605"/>
            <a:ext cx="1721874" cy="1289275"/>
          </a:xfrm>
          <a:custGeom>
            <a:avLst/>
            <a:gdLst>
              <a:gd name="connsiteX0" fmla="*/ 19770 w 1886957"/>
              <a:gd name="connsiteY0" fmla="*/ 316524 h 1443990"/>
              <a:gd name="connsiteX1" fmla="*/ 265954 w 1886957"/>
              <a:gd name="connsiteY1" fmla="*/ 1424354 h 1443990"/>
              <a:gd name="connsiteX2" fmla="*/ 1883739 w 1886957"/>
              <a:gd name="connsiteY2" fmla="*/ 949570 h 1443990"/>
              <a:gd name="connsiteX3" fmla="*/ 705570 w 1886957"/>
              <a:gd name="connsiteY3" fmla="*/ 0 h 1443990"/>
              <a:gd name="connsiteX0" fmla="*/ 235655 w 1704909"/>
              <a:gd name="connsiteY0" fmla="*/ 172591 h 1451286"/>
              <a:gd name="connsiteX1" fmla="*/ 83906 w 1704909"/>
              <a:gd name="connsiteY1" fmla="*/ 1424354 h 1451286"/>
              <a:gd name="connsiteX2" fmla="*/ 1701691 w 1704909"/>
              <a:gd name="connsiteY2" fmla="*/ 949570 h 1451286"/>
              <a:gd name="connsiteX3" fmla="*/ 523522 w 1704909"/>
              <a:gd name="connsiteY3" fmla="*/ 0 h 1451286"/>
              <a:gd name="connsiteX0" fmla="*/ 366947 w 1836201"/>
              <a:gd name="connsiteY0" fmla="*/ 172591 h 1451286"/>
              <a:gd name="connsiteX1" fmla="*/ 215198 w 1836201"/>
              <a:gd name="connsiteY1" fmla="*/ 1424354 h 1451286"/>
              <a:gd name="connsiteX2" fmla="*/ 1832983 w 1836201"/>
              <a:gd name="connsiteY2" fmla="*/ 949570 h 1451286"/>
              <a:gd name="connsiteX3" fmla="*/ 654814 w 1836201"/>
              <a:gd name="connsiteY3" fmla="*/ 0 h 1451286"/>
              <a:gd name="connsiteX0" fmla="*/ 390621 w 1809075"/>
              <a:gd name="connsiteY0" fmla="*/ 308057 h 1444403"/>
              <a:gd name="connsiteX1" fmla="*/ 188072 w 1809075"/>
              <a:gd name="connsiteY1" fmla="*/ 1424354 h 1444403"/>
              <a:gd name="connsiteX2" fmla="*/ 1805857 w 1809075"/>
              <a:gd name="connsiteY2" fmla="*/ 949570 h 1444403"/>
              <a:gd name="connsiteX3" fmla="*/ 627688 w 1809075"/>
              <a:gd name="connsiteY3" fmla="*/ 0 h 1444403"/>
              <a:gd name="connsiteX0" fmla="*/ 405032 w 1823848"/>
              <a:gd name="connsiteY0" fmla="*/ 308057 h 1300099"/>
              <a:gd name="connsiteX1" fmla="*/ 177083 w 1823848"/>
              <a:gd name="connsiteY1" fmla="*/ 1271954 h 1300099"/>
              <a:gd name="connsiteX2" fmla="*/ 1820268 w 1823848"/>
              <a:gd name="connsiteY2" fmla="*/ 949570 h 1300099"/>
              <a:gd name="connsiteX3" fmla="*/ 642099 w 1823848"/>
              <a:gd name="connsiteY3" fmla="*/ 0 h 1300099"/>
              <a:gd name="connsiteX0" fmla="*/ 429593 w 1848409"/>
              <a:gd name="connsiteY0" fmla="*/ 308057 h 1343314"/>
              <a:gd name="connsiteX1" fmla="*/ 201644 w 1848409"/>
              <a:gd name="connsiteY1" fmla="*/ 1271954 h 1343314"/>
              <a:gd name="connsiteX2" fmla="*/ 1844829 w 1848409"/>
              <a:gd name="connsiteY2" fmla="*/ 949570 h 1343314"/>
              <a:gd name="connsiteX3" fmla="*/ 666660 w 1848409"/>
              <a:gd name="connsiteY3" fmla="*/ 0 h 1343314"/>
              <a:gd name="connsiteX0" fmla="*/ 429593 w 1869351"/>
              <a:gd name="connsiteY0" fmla="*/ 308057 h 1399339"/>
              <a:gd name="connsiteX1" fmla="*/ 201644 w 1869351"/>
              <a:gd name="connsiteY1" fmla="*/ 1271954 h 1399339"/>
              <a:gd name="connsiteX2" fmla="*/ 1844829 w 1869351"/>
              <a:gd name="connsiteY2" fmla="*/ 949570 h 1399339"/>
              <a:gd name="connsiteX3" fmla="*/ 666660 w 1869351"/>
              <a:gd name="connsiteY3" fmla="*/ 0 h 1399339"/>
              <a:gd name="connsiteX0" fmla="*/ 398678 w 1746923"/>
              <a:gd name="connsiteY0" fmla="*/ 308057 h 1329098"/>
              <a:gd name="connsiteX1" fmla="*/ 170729 w 1746923"/>
              <a:gd name="connsiteY1" fmla="*/ 1271954 h 1329098"/>
              <a:gd name="connsiteX2" fmla="*/ 1720781 w 1746923"/>
              <a:gd name="connsiteY2" fmla="*/ 890304 h 1329098"/>
              <a:gd name="connsiteX3" fmla="*/ 635745 w 1746923"/>
              <a:gd name="connsiteY3" fmla="*/ 0 h 1329098"/>
              <a:gd name="connsiteX0" fmla="*/ 416087 w 1764332"/>
              <a:gd name="connsiteY0" fmla="*/ 308057 h 1370490"/>
              <a:gd name="connsiteX1" fmla="*/ 188138 w 1764332"/>
              <a:gd name="connsiteY1" fmla="*/ 1271954 h 1370490"/>
              <a:gd name="connsiteX2" fmla="*/ 1738190 w 1764332"/>
              <a:gd name="connsiteY2" fmla="*/ 890304 h 1370490"/>
              <a:gd name="connsiteX3" fmla="*/ 653154 w 1764332"/>
              <a:gd name="connsiteY3" fmla="*/ 0 h 1370490"/>
              <a:gd name="connsiteX0" fmla="*/ 416087 w 1738205"/>
              <a:gd name="connsiteY0" fmla="*/ 274190 h 1291253"/>
              <a:gd name="connsiteX1" fmla="*/ 188138 w 1738205"/>
              <a:gd name="connsiteY1" fmla="*/ 1238087 h 1291253"/>
              <a:gd name="connsiteX2" fmla="*/ 1738190 w 1738205"/>
              <a:gd name="connsiteY2" fmla="*/ 856437 h 1291253"/>
              <a:gd name="connsiteX3" fmla="*/ 221354 w 1738205"/>
              <a:gd name="connsiteY3" fmla="*/ 0 h 1291253"/>
              <a:gd name="connsiteX0" fmla="*/ 416087 w 1738204"/>
              <a:gd name="connsiteY0" fmla="*/ 274190 h 1291253"/>
              <a:gd name="connsiteX1" fmla="*/ 188138 w 1738204"/>
              <a:gd name="connsiteY1" fmla="*/ 1238087 h 1291253"/>
              <a:gd name="connsiteX2" fmla="*/ 1738190 w 1738204"/>
              <a:gd name="connsiteY2" fmla="*/ 856437 h 1291253"/>
              <a:gd name="connsiteX3" fmla="*/ 221354 w 1738204"/>
              <a:gd name="connsiteY3" fmla="*/ 0 h 1291253"/>
              <a:gd name="connsiteX0" fmla="*/ 416087 w 1739316"/>
              <a:gd name="connsiteY0" fmla="*/ 274190 h 1403528"/>
              <a:gd name="connsiteX1" fmla="*/ 188138 w 1739316"/>
              <a:gd name="connsiteY1" fmla="*/ 1238087 h 1403528"/>
              <a:gd name="connsiteX2" fmla="*/ 1738190 w 1739316"/>
              <a:gd name="connsiteY2" fmla="*/ 856437 h 1403528"/>
              <a:gd name="connsiteX3" fmla="*/ 221354 w 1739316"/>
              <a:gd name="connsiteY3" fmla="*/ 0 h 1403528"/>
              <a:gd name="connsiteX0" fmla="*/ 402140 w 1776103"/>
              <a:gd name="connsiteY0" fmla="*/ 274190 h 1292155"/>
              <a:gd name="connsiteX1" fmla="*/ 174191 w 1776103"/>
              <a:gd name="connsiteY1" fmla="*/ 1238087 h 1292155"/>
              <a:gd name="connsiteX2" fmla="*/ 1775043 w 1776103"/>
              <a:gd name="connsiteY2" fmla="*/ 687103 h 1292155"/>
              <a:gd name="connsiteX3" fmla="*/ 207407 w 1776103"/>
              <a:gd name="connsiteY3" fmla="*/ 0 h 1292155"/>
              <a:gd name="connsiteX0" fmla="*/ 398679 w 1721874"/>
              <a:gd name="connsiteY0" fmla="*/ 274190 h 1289275"/>
              <a:gd name="connsiteX1" fmla="*/ 170730 w 1721874"/>
              <a:gd name="connsiteY1" fmla="*/ 1238087 h 1289275"/>
              <a:gd name="connsiteX2" fmla="*/ 1720782 w 1721874"/>
              <a:gd name="connsiteY2" fmla="*/ 678637 h 1289275"/>
              <a:gd name="connsiteX3" fmla="*/ 203946 w 1721874"/>
              <a:gd name="connsiteY3" fmla="*/ 0 h 1289275"/>
            </a:gdLst>
            <a:ahLst/>
            <a:cxnLst>
              <a:cxn ang="0">
                <a:pos x="connsiteX0" y="connsiteY0"/>
              </a:cxn>
              <a:cxn ang="0">
                <a:pos x="connsiteX1" y="connsiteY1"/>
              </a:cxn>
              <a:cxn ang="0">
                <a:pos x="connsiteX2" y="connsiteY2"/>
              </a:cxn>
              <a:cxn ang="0">
                <a:pos x="connsiteX3" y="connsiteY3"/>
              </a:cxn>
            </a:cxnLst>
            <a:rect l="l" t="t" r="r" b="b"/>
            <a:pathLst>
              <a:path w="1721874" h="1289275">
                <a:moveTo>
                  <a:pt x="398679" y="274190"/>
                </a:moveTo>
                <a:cubicBezTo>
                  <a:pt x="-133094" y="326618"/>
                  <a:pt x="-49621" y="1170679"/>
                  <a:pt x="170730" y="1238087"/>
                </a:cubicBezTo>
                <a:cubicBezTo>
                  <a:pt x="391081" y="1305495"/>
                  <a:pt x="1766046" y="1426851"/>
                  <a:pt x="1720782" y="678637"/>
                </a:cubicBezTo>
                <a:cubicBezTo>
                  <a:pt x="1675518" y="-69577"/>
                  <a:pt x="92903" y="299915"/>
                  <a:pt x="203946" y="0"/>
                </a:cubicBezTo>
              </a:path>
            </a:pathLst>
          </a:custGeom>
          <a:noFill/>
          <a:ln w="28575">
            <a:solidFill>
              <a:srgbClr val="A5002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 xmlns:p14="http://schemas.microsoft.com/office/powerpoint/2010/main" val="360111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2550300" y="2647127"/>
            <a:ext cx="2700672" cy="2795273"/>
          </a:xfrm>
          <a:prstGeom prst="ellipse">
            <a:avLst/>
          </a:prstGeom>
          <a:solidFill>
            <a:schemeClr val="accent4">
              <a:lumMod val="75000"/>
              <a:alpha val="27843"/>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52502" y="1282535"/>
            <a:ext cx="2921404" cy="2775115"/>
          </a:xfrm>
          <a:prstGeom prst="ellipse">
            <a:avLst/>
          </a:prstGeom>
          <a:solidFill>
            <a:schemeClr val="accent5">
              <a:lumMod val="40000"/>
              <a:lumOff val="60000"/>
              <a:alpha val="45882"/>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5384" y="1318160"/>
            <a:ext cx="2847247" cy="2775115"/>
          </a:xfrm>
          <a:prstGeom prst="ellipse">
            <a:avLst/>
          </a:prstGeom>
          <a:solidFill>
            <a:schemeClr val="accent5">
              <a:lumMod val="40000"/>
              <a:lumOff val="60000"/>
              <a:alpha val="45882"/>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96290" y="1104299"/>
            <a:ext cx="1638232" cy="830997"/>
          </a:xfrm>
          <a:prstGeom prst="rect">
            <a:avLst/>
          </a:prstGeom>
          <a:noFill/>
        </p:spPr>
        <p:txBody>
          <a:bodyPr wrap="square" rtlCol="0">
            <a:spAutoFit/>
          </a:bodyPr>
          <a:lstStyle/>
          <a:p>
            <a:pPr algn="ctr"/>
            <a:r>
              <a:rPr lang="en-US" sz="1600" b="1" dirty="0" smtClean="0">
                <a:solidFill>
                  <a:srgbClr val="0070C0"/>
                </a:solidFill>
              </a:rPr>
              <a:t>Basin-Wide Feasibility Studies</a:t>
            </a:r>
            <a:endParaRPr lang="en-US" sz="1600" b="1" dirty="0">
              <a:solidFill>
                <a:srgbClr val="0070C0"/>
              </a:solidFill>
            </a:endParaRPr>
          </a:p>
        </p:txBody>
      </p:sp>
      <p:cxnSp>
        <p:nvCxnSpPr>
          <p:cNvPr id="43" name="Straight Arrow Connector 42"/>
          <p:cNvCxnSpPr/>
          <p:nvPr/>
        </p:nvCxnSpPr>
        <p:spPr>
          <a:xfrm flipH="1">
            <a:off x="1696296" y="3188842"/>
            <a:ext cx="1286723"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715997" y="3188842"/>
            <a:ext cx="1234615"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54351" y="4229100"/>
            <a:ext cx="1660676" cy="461665"/>
          </a:xfrm>
          <a:prstGeom prst="rect">
            <a:avLst/>
          </a:prstGeom>
          <a:noFill/>
        </p:spPr>
        <p:txBody>
          <a:bodyPr wrap="square" rtlCol="0">
            <a:spAutoFit/>
          </a:bodyPr>
          <a:lstStyle/>
          <a:p>
            <a:pPr algn="ctr"/>
            <a:r>
              <a:rPr lang="en-US" sz="1200" b="1" i="1" dirty="0" smtClean="0">
                <a:solidFill>
                  <a:schemeClr val="tx2">
                    <a:lumMod val="50000"/>
                  </a:schemeClr>
                </a:solidFill>
              </a:rPr>
              <a:t>Local/Regional Priorities</a:t>
            </a:r>
            <a:endParaRPr lang="en-US" sz="1200" b="1" i="1" dirty="0">
              <a:solidFill>
                <a:schemeClr val="tx2">
                  <a:lumMod val="50000"/>
                </a:schemeClr>
              </a:solidFill>
            </a:endParaRPr>
          </a:p>
        </p:txBody>
      </p:sp>
      <p:sp>
        <p:nvSpPr>
          <p:cNvPr id="47" name="Title 1"/>
          <p:cNvSpPr>
            <a:spLocks noGrp="1"/>
          </p:cNvSpPr>
          <p:nvPr>
            <p:ph type="title"/>
          </p:nvPr>
        </p:nvSpPr>
        <p:spPr>
          <a:xfrm>
            <a:off x="1129868" y="381388"/>
            <a:ext cx="8023469" cy="533400"/>
          </a:xfrm>
        </p:spPr>
        <p:txBody>
          <a:bodyPr/>
          <a:lstStyle/>
          <a:p>
            <a:r>
              <a:rPr lang="en-US" dirty="0" smtClean="0"/>
              <a:t>Relationship to CVFPP Planning Efforts</a:t>
            </a:r>
            <a:endParaRPr lang="en-GB" dirty="0"/>
          </a:p>
        </p:txBody>
      </p:sp>
      <p:sp>
        <p:nvSpPr>
          <p:cNvPr id="17" name="TextBox 16"/>
          <p:cNvSpPr txBox="1"/>
          <p:nvPr/>
        </p:nvSpPr>
        <p:spPr>
          <a:xfrm>
            <a:off x="1255262" y="4903791"/>
            <a:ext cx="2080861" cy="1077218"/>
          </a:xfrm>
          <a:prstGeom prst="rect">
            <a:avLst/>
          </a:prstGeom>
          <a:noFill/>
        </p:spPr>
        <p:txBody>
          <a:bodyPr wrap="square" rtlCol="0">
            <a:spAutoFit/>
          </a:bodyPr>
          <a:lstStyle/>
          <a:p>
            <a:pPr algn="ctr"/>
            <a:r>
              <a:rPr lang="en-US" sz="1600" b="1" dirty="0" smtClean="0">
                <a:solidFill>
                  <a:schemeClr val="tx2">
                    <a:lumMod val="50000"/>
                  </a:schemeClr>
                </a:solidFill>
              </a:rPr>
              <a:t>Locally-led Regional Flood Management Planning</a:t>
            </a:r>
            <a:endParaRPr lang="en-US" sz="1600" b="1" dirty="0">
              <a:solidFill>
                <a:schemeClr val="tx2">
                  <a:lumMod val="50000"/>
                </a:schemeClr>
              </a:solidFill>
            </a:endParaRPr>
          </a:p>
        </p:txBody>
      </p:sp>
      <p:sp>
        <p:nvSpPr>
          <p:cNvPr id="18" name="TextBox 17"/>
          <p:cNvSpPr txBox="1"/>
          <p:nvPr/>
        </p:nvSpPr>
        <p:spPr>
          <a:xfrm>
            <a:off x="-98600" y="1282535"/>
            <a:ext cx="1988327" cy="1077218"/>
          </a:xfrm>
          <a:prstGeom prst="rect">
            <a:avLst/>
          </a:prstGeom>
          <a:noFill/>
        </p:spPr>
        <p:txBody>
          <a:bodyPr wrap="square" rtlCol="0">
            <a:spAutoFit/>
          </a:bodyPr>
          <a:lstStyle/>
          <a:p>
            <a:pPr algn="ctr"/>
            <a:r>
              <a:rPr lang="en-US" sz="1600" b="1" dirty="0" smtClean="0">
                <a:solidFill>
                  <a:srgbClr val="0070C0"/>
                </a:solidFill>
              </a:rPr>
              <a:t>Central Valley Flood System Conservation Strategy</a:t>
            </a:r>
            <a:endParaRPr lang="en-US" sz="1600" b="1" dirty="0">
              <a:solidFill>
                <a:srgbClr val="0070C0"/>
              </a:solidFill>
            </a:endParaRPr>
          </a:p>
        </p:txBody>
      </p:sp>
      <p:sp>
        <p:nvSpPr>
          <p:cNvPr id="19" name="TextBox 18"/>
          <p:cNvSpPr txBox="1"/>
          <p:nvPr/>
        </p:nvSpPr>
        <p:spPr>
          <a:xfrm>
            <a:off x="2870751" y="1079160"/>
            <a:ext cx="1988327" cy="338554"/>
          </a:xfrm>
          <a:prstGeom prst="rect">
            <a:avLst/>
          </a:prstGeom>
          <a:noFill/>
        </p:spPr>
        <p:txBody>
          <a:bodyPr wrap="square" rtlCol="0">
            <a:spAutoFit/>
          </a:bodyPr>
          <a:lstStyle/>
          <a:p>
            <a:pPr algn="ctr"/>
            <a:r>
              <a:rPr lang="en-US" sz="1600" b="1" dirty="0" smtClean="0">
                <a:solidFill>
                  <a:srgbClr val="0070C0"/>
                </a:solidFill>
              </a:rPr>
              <a:t>State-Led </a:t>
            </a:r>
            <a:endParaRPr lang="en-US" sz="1600" b="1" dirty="0">
              <a:solidFill>
                <a:srgbClr val="0070C0"/>
              </a:solidFill>
            </a:endParaRPr>
          </a:p>
        </p:txBody>
      </p:sp>
      <p:sp>
        <p:nvSpPr>
          <p:cNvPr id="39" name="TextBox 38"/>
          <p:cNvSpPr txBox="1"/>
          <p:nvPr/>
        </p:nvSpPr>
        <p:spPr>
          <a:xfrm>
            <a:off x="2889832" y="3004176"/>
            <a:ext cx="189683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600" b="1" i="1" dirty="0">
                <a:solidFill>
                  <a:srgbClr val="0070C0"/>
                </a:solidFill>
                <a:latin typeface="Arial" pitchFamily="34" charset="0"/>
                <a:cs typeface="Arial" pitchFamily="34" charset="0"/>
              </a:rPr>
              <a:t>State Interest</a:t>
            </a:r>
          </a:p>
        </p:txBody>
      </p:sp>
      <p:sp>
        <p:nvSpPr>
          <p:cNvPr id="2" name="TextBox 1"/>
          <p:cNvSpPr txBox="1"/>
          <p:nvPr/>
        </p:nvSpPr>
        <p:spPr>
          <a:xfrm>
            <a:off x="6202632" y="3188842"/>
            <a:ext cx="2728008" cy="1754326"/>
          </a:xfrm>
          <a:prstGeom prst="rect">
            <a:avLst/>
          </a:prstGeom>
          <a:noFill/>
        </p:spPr>
        <p:txBody>
          <a:bodyPr wrap="square" rtlCol="0">
            <a:spAutoFit/>
          </a:bodyPr>
          <a:lstStyle/>
          <a:p>
            <a:pPr algn="ctr"/>
            <a:r>
              <a:rPr lang="en-US" b="1" i="1" dirty="0" smtClean="0">
                <a:solidFill>
                  <a:srgbClr val="C00000"/>
                </a:solidFill>
              </a:rPr>
              <a:t>      CVIFMS and Other  </a:t>
            </a:r>
            <a:br>
              <a:rPr lang="en-US" b="1" i="1" dirty="0" smtClean="0">
                <a:solidFill>
                  <a:srgbClr val="C00000"/>
                </a:solidFill>
              </a:rPr>
            </a:br>
            <a:r>
              <a:rPr lang="en-US" b="1" i="1" dirty="0" smtClean="0">
                <a:solidFill>
                  <a:srgbClr val="C00000"/>
                </a:solidFill>
              </a:rPr>
              <a:t>        Federal cost-share    </a:t>
            </a:r>
          </a:p>
          <a:p>
            <a:pPr algn="r"/>
            <a:r>
              <a:rPr lang="en-US" b="1" i="1" dirty="0">
                <a:solidFill>
                  <a:srgbClr val="C00000"/>
                </a:solidFill>
              </a:rPr>
              <a:t> </a:t>
            </a:r>
            <a:r>
              <a:rPr lang="en-US" b="1" i="1" dirty="0" smtClean="0">
                <a:solidFill>
                  <a:srgbClr val="C00000"/>
                </a:solidFill>
              </a:rPr>
              <a:t>  feasibility studies will help identify areas of Federal interest in CVFPP implementation</a:t>
            </a:r>
            <a:endParaRPr lang="en-US" b="1" i="1" dirty="0">
              <a:solidFill>
                <a:srgbClr val="C00000"/>
              </a:solidFill>
            </a:endParaRPr>
          </a:p>
        </p:txBody>
      </p:sp>
      <p:sp>
        <p:nvSpPr>
          <p:cNvPr id="3" name="Right Brace 2"/>
          <p:cNvSpPr/>
          <p:nvPr/>
        </p:nvSpPr>
        <p:spPr>
          <a:xfrm rot="1364702">
            <a:off x="6078085" y="1225854"/>
            <a:ext cx="474642" cy="4733762"/>
          </a:xfrm>
          <a:prstGeom prst="rightBrace">
            <a:avLst/>
          </a:prstGeom>
          <a:ln>
            <a:solidFill>
              <a:srgbClr val="A500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32343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TextBox 2"/>
          <p:cNvSpPr txBox="1"/>
          <p:nvPr/>
        </p:nvSpPr>
        <p:spPr>
          <a:xfrm>
            <a:off x="3801508" y="2084857"/>
            <a:ext cx="2148717" cy="923330"/>
          </a:xfrm>
          <a:prstGeom prst="rect">
            <a:avLst/>
          </a:prstGeom>
          <a:noFill/>
        </p:spPr>
        <p:txBody>
          <a:bodyPr wrap="square" rtlCol="0">
            <a:spAutoFit/>
          </a:bodyPr>
          <a:lstStyle/>
          <a:p>
            <a:pPr algn="r"/>
            <a:r>
              <a:rPr lang="en-US" i="1" dirty="0" smtClean="0"/>
              <a:t>July </a:t>
            </a:r>
            <a:r>
              <a:rPr lang="en-US" i="1" dirty="0"/>
              <a:t>21, </a:t>
            </a:r>
            <a:r>
              <a:rPr lang="en-US" i="1" dirty="0" smtClean="0"/>
              <a:t>2010 </a:t>
            </a:r>
            <a:r>
              <a:rPr lang="en-US" dirty="0" smtClean="0"/>
              <a:t>Board Approves FCSA for CVIFMS</a:t>
            </a:r>
            <a:endParaRPr lang="en-US" dirty="0"/>
          </a:p>
        </p:txBody>
      </p:sp>
      <p:sp>
        <p:nvSpPr>
          <p:cNvPr id="4" name="TextBox 3"/>
          <p:cNvSpPr txBox="1"/>
          <p:nvPr/>
        </p:nvSpPr>
        <p:spPr>
          <a:xfrm>
            <a:off x="561634" y="1146290"/>
            <a:ext cx="3101681" cy="923330"/>
          </a:xfrm>
          <a:prstGeom prst="rect">
            <a:avLst/>
          </a:prstGeom>
          <a:noFill/>
        </p:spPr>
        <p:txBody>
          <a:bodyPr wrap="square" rtlCol="0">
            <a:spAutoFit/>
          </a:bodyPr>
          <a:lstStyle/>
          <a:p>
            <a:r>
              <a:rPr lang="en-US" dirty="0" smtClean="0"/>
              <a:t>FCSA for Sacramento &amp; San Joaquin River </a:t>
            </a:r>
            <a:r>
              <a:rPr lang="en-US" dirty="0"/>
              <a:t>Basins Comprehensive </a:t>
            </a:r>
            <a:r>
              <a:rPr lang="en-US" dirty="0" smtClean="0"/>
              <a:t>Study</a:t>
            </a:r>
            <a:endParaRPr lang="en-US" dirty="0"/>
          </a:p>
        </p:txBody>
      </p:sp>
      <p:sp>
        <p:nvSpPr>
          <p:cNvPr id="5" name="TextBox 4"/>
          <p:cNvSpPr txBox="1"/>
          <p:nvPr/>
        </p:nvSpPr>
        <p:spPr>
          <a:xfrm>
            <a:off x="969388" y="4287593"/>
            <a:ext cx="2467755" cy="646331"/>
          </a:xfrm>
          <a:prstGeom prst="rect">
            <a:avLst/>
          </a:prstGeom>
          <a:noFill/>
        </p:spPr>
        <p:txBody>
          <a:bodyPr wrap="square" rtlCol="0">
            <a:spAutoFit/>
          </a:bodyPr>
          <a:lstStyle/>
          <a:p>
            <a:r>
              <a:rPr lang="en-US" dirty="0" smtClean="0"/>
              <a:t>CA Flood Legislation Passed (2006, 2007)</a:t>
            </a:r>
            <a:endParaRPr lang="en-US" dirty="0"/>
          </a:p>
        </p:txBody>
      </p:sp>
      <p:sp>
        <p:nvSpPr>
          <p:cNvPr id="6" name="TextBox 5"/>
          <p:cNvSpPr txBox="1"/>
          <p:nvPr/>
        </p:nvSpPr>
        <p:spPr>
          <a:xfrm>
            <a:off x="1149927" y="5113512"/>
            <a:ext cx="3455406" cy="923330"/>
          </a:xfrm>
          <a:prstGeom prst="rect">
            <a:avLst/>
          </a:prstGeom>
          <a:noFill/>
        </p:spPr>
        <p:txBody>
          <a:bodyPr wrap="square" rtlCol="0">
            <a:spAutoFit/>
          </a:bodyPr>
          <a:lstStyle/>
          <a:p>
            <a:pPr algn="r"/>
            <a:r>
              <a:rPr lang="en-US" i="1" dirty="0" smtClean="0"/>
              <a:t>August 28, 2009</a:t>
            </a:r>
            <a:r>
              <a:rPr lang="en-US" dirty="0" smtClean="0"/>
              <a:t> Board &amp; DWR Memorandum of Understanding </a:t>
            </a:r>
            <a:br>
              <a:rPr lang="en-US" dirty="0" smtClean="0"/>
            </a:br>
            <a:r>
              <a:rPr lang="en-US" dirty="0" smtClean="0"/>
              <a:t>for CVIFMS</a:t>
            </a:r>
            <a:endParaRPr lang="en-US" dirty="0"/>
          </a:p>
        </p:txBody>
      </p:sp>
      <p:sp>
        <p:nvSpPr>
          <p:cNvPr id="8" name="TextBox 7"/>
          <p:cNvSpPr txBox="1"/>
          <p:nvPr/>
        </p:nvSpPr>
        <p:spPr>
          <a:xfrm>
            <a:off x="4743450" y="1066280"/>
            <a:ext cx="3143651" cy="923330"/>
          </a:xfrm>
          <a:prstGeom prst="rect">
            <a:avLst/>
          </a:prstGeom>
          <a:noFill/>
        </p:spPr>
        <p:txBody>
          <a:bodyPr wrap="square" rtlCol="0">
            <a:spAutoFit/>
          </a:bodyPr>
          <a:lstStyle/>
          <a:p>
            <a:pPr algn="r"/>
            <a:r>
              <a:rPr lang="en-US" i="1" dirty="0"/>
              <a:t>October 2011 </a:t>
            </a:r>
            <a:r>
              <a:rPr lang="en-US" dirty="0" smtClean="0"/>
              <a:t>Amendment to FCSA approved by Board </a:t>
            </a:r>
            <a:br>
              <a:rPr lang="en-US" dirty="0" smtClean="0"/>
            </a:br>
            <a:r>
              <a:rPr lang="en-US" dirty="0" smtClean="0"/>
              <a:t>(not executed by USACE)</a:t>
            </a:r>
            <a:endParaRPr lang="en-US" dirty="0"/>
          </a:p>
        </p:txBody>
      </p:sp>
      <p:sp>
        <p:nvSpPr>
          <p:cNvPr id="9" name="TextBox 8"/>
          <p:cNvSpPr txBox="1"/>
          <p:nvPr/>
        </p:nvSpPr>
        <p:spPr>
          <a:xfrm>
            <a:off x="5371710" y="5041187"/>
            <a:ext cx="1933965" cy="923330"/>
          </a:xfrm>
          <a:prstGeom prst="rect">
            <a:avLst/>
          </a:prstGeom>
          <a:noFill/>
        </p:spPr>
        <p:txBody>
          <a:bodyPr wrap="square" rtlCol="0">
            <a:spAutoFit/>
          </a:bodyPr>
          <a:lstStyle/>
          <a:p>
            <a:pPr algn="r"/>
            <a:r>
              <a:rPr lang="en-US" i="1" dirty="0" smtClean="0"/>
              <a:t>2011 </a:t>
            </a:r>
            <a:r>
              <a:rPr lang="en-US" dirty="0" smtClean="0"/>
              <a:t>USACE Planning Modernization</a:t>
            </a:r>
            <a:endParaRPr lang="en-US" dirty="0"/>
          </a:p>
        </p:txBody>
      </p:sp>
      <p:cxnSp>
        <p:nvCxnSpPr>
          <p:cNvPr id="11" name="Straight Arrow Connector 10"/>
          <p:cNvCxnSpPr/>
          <p:nvPr/>
        </p:nvCxnSpPr>
        <p:spPr>
          <a:xfrm>
            <a:off x="114300" y="3822218"/>
            <a:ext cx="9010650" cy="683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4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771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533650" y="363855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3295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405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481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5581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6343650" y="363855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7105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786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862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sp>
        <p:nvSpPr>
          <p:cNvPr id="31" name="TextBox 30"/>
          <p:cNvSpPr txBox="1"/>
          <p:nvPr/>
        </p:nvSpPr>
        <p:spPr>
          <a:xfrm rot="16200000">
            <a:off x="-101163" y="3147225"/>
            <a:ext cx="697627" cy="369332"/>
          </a:xfrm>
          <a:prstGeom prst="rect">
            <a:avLst/>
          </a:prstGeom>
          <a:noFill/>
        </p:spPr>
        <p:txBody>
          <a:bodyPr wrap="none" rtlCol="0">
            <a:spAutoFit/>
          </a:bodyPr>
          <a:lstStyle/>
          <a:p>
            <a:r>
              <a:rPr lang="en-US" b="1" dirty="0" smtClean="0">
                <a:solidFill>
                  <a:schemeClr val="accent2"/>
                </a:solidFill>
              </a:rPr>
              <a:t>1995</a:t>
            </a:r>
            <a:endParaRPr lang="en-US" b="1" dirty="0">
              <a:solidFill>
                <a:schemeClr val="accent2"/>
              </a:solidFill>
            </a:endParaRPr>
          </a:p>
        </p:txBody>
      </p:sp>
      <p:sp>
        <p:nvSpPr>
          <p:cNvPr id="32" name="TextBox 31"/>
          <p:cNvSpPr txBox="1"/>
          <p:nvPr/>
        </p:nvSpPr>
        <p:spPr>
          <a:xfrm rot="16200000">
            <a:off x="2184837" y="3103214"/>
            <a:ext cx="697627" cy="369332"/>
          </a:xfrm>
          <a:prstGeom prst="rect">
            <a:avLst/>
          </a:prstGeom>
          <a:noFill/>
        </p:spPr>
        <p:txBody>
          <a:bodyPr wrap="none" rtlCol="0">
            <a:spAutoFit/>
          </a:bodyPr>
          <a:lstStyle/>
          <a:p>
            <a:r>
              <a:rPr lang="en-US" b="1" dirty="0" smtClean="0">
                <a:solidFill>
                  <a:schemeClr val="accent2"/>
                </a:solidFill>
              </a:rPr>
              <a:t>2005</a:t>
            </a:r>
            <a:endParaRPr lang="en-US" b="1" dirty="0">
              <a:solidFill>
                <a:schemeClr val="accent2"/>
              </a:solidFill>
            </a:endParaRPr>
          </a:p>
        </p:txBody>
      </p:sp>
      <p:sp>
        <p:nvSpPr>
          <p:cNvPr id="33" name="TextBox 32"/>
          <p:cNvSpPr txBox="1"/>
          <p:nvPr/>
        </p:nvSpPr>
        <p:spPr>
          <a:xfrm rot="16200000">
            <a:off x="6003627" y="3051976"/>
            <a:ext cx="697627" cy="369332"/>
          </a:xfrm>
          <a:prstGeom prst="rect">
            <a:avLst/>
          </a:prstGeom>
          <a:noFill/>
        </p:spPr>
        <p:txBody>
          <a:bodyPr wrap="none" rtlCol="0">
            <a:spAutoFit/>
          </a:bodyPr>
          <a:lstStyle/>
          <a:p>
            <a:r>
              <a:rPr lang="en-US" b="1" dirty="0" smtClean="0">
                <a:solidFill>
                  <a:schemeClr val="accent2"/>
                </a:solidFill>
              </a:rPr>
              <a:t>2010</a:t>
            </a:r>
            <a:endParaRPr lang="en-US" b="1" dirty="0">
              <a:solidFill>
                <a:schemeClr val="accent2"/>
              </a:solidFill>
            </a:endParaRPr>
          </a:p>
        </p:txBody>
      </p:sp>
      <p:sp>
        <p:nvSpPr>
          <p:cNvPr id="52" name="Freeform 51"/>
          <p:cNvSpPr/>
          <p:nvPr/>
        </p:nvSpPr>
        <p:spPr>
          <a:xfrm>
            <a:off x="2065548" y="3299464"/>
            <a:ext cx="137718" cy="935308"/>
          </a:xfrm>
          <a:custGeom>
            <a:avLst/>
            <a:gdLst>
              <a:gd name="connsiteX0" fmla="*/ 0 w 247650"/>
              <a:gd name="connsiteY0" fmla="*/ 0 h 1123950"/>
              <a:gd name="connsiteX1" fmla="*/ 19050 w 247650"/>
              <a:gd name="connsiteY1" fmla="*/ 762000 h 1123950"/>
              <a:gd name="connsiteX2" fmla="*/ 209550 w 247650"/>
              <a:gd name="connsiteY2" fmla="*/ 361950 h 1123950"/>
              <a:gd name="connsiteX3" fmla="*/ 247650 w 24765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247650" h="1123950">
                <a:moveTo>
                  <a:pt x="0" y="0"/>
                </a:moveTo>
                <a:lnTo>
                  <a:pt x="19050" y="762000"/>
                </a:lnTo>
                <a:lnTo>
                  <a:pt x="209550" y="361950"/>
                </a:lnTo>
                <a:lnTo>
                  <a:pt x="247650" y="1123950"/>
                </a:lnTo>
              </a:path>
            </a:pathLst>
          </a:custGeom>
          <a:solidFill>
            <a:schemeClr val="bg1"/>
          </a:solid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9" name="Freeform 58"/>
          <p:cNvSpPr/>
          <p:nvPr/>
        </p:nvSpPr>
        <p:spPr>
          <a:xfrm>
            <a:off x="3321529" y="4273738"/>
            <a:ext cx="959959" cy="215136"/>
          </a:xfrm>
          <a:custGeom>
            <a:avLst/>
            <a:gdLst>
              <a:gd name="connsiteX0" fmla="*/ 0 w 1123950"/>
              <a:gd name="connsiteY0" fmla="*/ 781050 h 781050"/>
              <a:gd name="connsiteX1" fmla="*/ 1123950 w 1123950"/>
              <a:gd name="connsiteY1" fmla="*/ 781050 h 781050"/>
              <a:gd name="connsiteX2" fmla="*/ 1123950 w 1123950"/>
              <a:gd name="connsiteY2" fmla="*/ 0 h 781050"/>
            </a:gdLst>
            <a:ahLst/>
            <a:cxnLst>
              <a:cxn ang="0">
                <a:pos x="connsiteX0" y="connsiteY0"/>
              </a:cxn>
              <a:cxn ang="0">
                <a:pos x="connsiteX1" y="connsiteY1"/>
              </a:cxn>
              <a:cxn ang="0">
                <a:pos x="connsiteX2" y="connsiteY2"/>
              </a:cxn>
            </a:cxnLst>
            <a:rect l="l" t="t" r="r" b="b"/>
            <a:pathLst>
              <a:path w="1123950" h="781050">
                <a:moveTo>
                  <a:pt x="0" y="781050"/>
                </a:moveTo>
                <a:lnTo>
                  <a:pt x="1123950" y="781050"/>
                </a:lnTo>
                <a:lnTo>
                  <a:pt x="1123950" y="0"/>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0" name="Left Brace 59"/>
          <p:cNvSpPr/>
          <p:nvPr/>
        </p:nvSpPr>
        <p:spPr>
          <a:xfrm rot="16200000">
            <a:off x="4136654" y="3683375"/>
            <a:ext cx="308719" cy="1019171"/>
          </a:xfrm>
          <a:prstGeom prst="leftBrace">
            <a:avLst/>
          </a:pr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4" name="Freeform 63"/>
          <p:cNvSpPr/>
          <p:nvPr/>
        </p:nvSpPr>
        <p:spPr>
          <a:xfrm>
            <a:off x="247651" y="1394595"/>
            <a:ext cx="1162092" cy="2410380"/>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Lst>
            <a:ahLst/>
            <a:cxnLst>
              <a:cxn ang="0">
                <a:pos x="connsiteX0" y="connsiteY0"/>
              </a:cxn>
              <a:cxn ang="0">
                <a:pos x="connsiteX1" y="connsiteY1"/>
              </a:cxn>
              <a:cxn ang="0">
                <a:pos x="connsiteX2" y="connsiteY2"/>
              </a:cxn>
            </a:cxnLst>
            <a:rect l="l" t="t" r="r" b="b"/>
            <a:pathLst>
              <a:path w="10197897" h="890086">
                <a:moveTo>
                  <a:pt x="2061067" y="0"/>
                </a:moveTo>
                <a:lnTo>
                  <a:pt x="-2" y="0"/>
                </a:lnTo>
                <a:lnTo>
                  <a:pt x="10197896" y="890086"/>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5" name="Freeform 64"/>
          <p:cNvSpPr/>
          <p:nvPr/>
        </p:nvSpPr>
        <p:spPr>
          <a:xfrm>
            <a:off x="5950225" y="2272647"/>
            <a:ext cx="822450" cy="1562655"/>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Lst>
            <a:ahLst/>
            <a:cxnLst>
              <a:cxn ang="0">
                <a:pos x="connsiteX0" y="connsiteY0"/>
              </a:cxn>
              <a:cxn ang="0">
                <a:pos x="connsiteX1" y="connsiteY1"/>
              </a:cxn>
              <a:cxn ang="0">
                <a:pos x="connsiteX2" y="connsiteY2"/>
              </a:cxn>
            </a:cxnLst>
            <a:rect l="l" t="t" r="r" b="b"/>
            <a:pathLst>
              <a:path w="7217381" h="577045">
                <a:moveTo>
                  <a:pt x="0" y="0"/>
                </a:moveTo>
                <a:lnTo>
                  <a:pt x="4040733" y="0"/>
                </a:lnTo>
                <a:lnTo>
                  <a:pt x="7217381" y="577045"/>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6" name="Freeform 65"/>
          <p:cNvSpPr/>
          <p:nvPr/>
        </p:nvSpPr>
        <p:spPr>
          <a:xfrm>
            <a:off x="7660925" y="1541652"/>
            <a:ext cx="638133" cy="2286561"/>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19838913"/>
              <a:gd name="connsiteY0" fmla="*/ 0 h 970985"/>
              <a:gd name="connsiteX1" fmla="*/ 4040733 w 19838913"/>
              <a:gd name="connsiteY1" fmla="*/ 0 h 970985"/>
              <a:gd name="connsiteX2" fmla="*/ 19838913 w 19838913"/>
              <a:gd name="connsiteY2" fmla="*/ 970985 h 970985"/>
              <a:gd name="connsiteX0" fmla="*/ 0 w 24268619"/>
              <a:gd name="connsiteY0" fmla="*/ 0 h 970985"/>
              <a:gd name="connsiteX1" fmla="*/ 24268619 w 24268619"/>
              <a:gd name="connsiteY1" fmla="*/ 77381 h 970985"/>
              <a:gd name="connsiteX2" fmla="*/ 19838913 w 24268619"/>
              <a:gd name="connsiteY2" fmla="*/ 970985 h 970985"/>
              <a:gd name="connsiteX0" fmla="*/ 1642767 w 4429706"/>
              <a:gd name="connsiteY0" fmla="*/ 3517 h 893604"/>
              <a:gd name="connsiteX1" fmla="*/ 4429706 w 4429706"/>
              <a:gd name="connsiteY1" fmla="*/ 0 h 893604"/>
              <a:gd name="connsiteX2" fmla="*/ 0 w 4429706"/>
              <a:gd name="connsiteY2" fmla="*/ 893604 h 893604"/>
              <a:gd name="connsiteX0" fmla="*/ 6825118 w 9612057"/>
              <a:gd name="connsiteY0" fmla="*/ 3517 h 900639"/>
              <a:gd name="connsiteX1" fmla="*/ 9612057 w 9612057"/>
              <a:gd name="connsiteY1" fmla="*/ 0 h 900639"/>
              <a:gd name="connsiteX2" fmla="*/ 0 w 9612057"/>
              <a:gd name="connsiteY2" fmla="*/ 900639 h 900639"/>
              <a:gd name="connsiteX0" fmla="*/ 4819047 w 9612057"/>
              <a:gd name="connsiteY0" fmla="*/ 31655 h 900639"/>
              <a:gd name="connsiteX1" fmla="*/ 9612057 w 9612057"/>
              <a:gd name="connsiteY1" fmla="*/ 0 h 900639"/>
              <a:gd name="connsiteX2" fmla="*/ 0 w 9612057"/>
              <a:gd name="connsiteY2" fmla="*/ 900639 h 900639"/>
              <a:gd name="connsiteX0" fmla="*/ 4819047 w 7689572"/>
              <a:gd name="connsiteY0" fmla="*/ 3516 h 872500"/>
              <a:gd name="connsiteX1" fmla="*/ 7689572 w 7689572"/>
              <a:gd name="connsiteY1" fmla="*/ 0 h 872500"/>
              <a:gd name="connsiteX2" fmla="*/ 0 w 7689572"/>
              <a:gd name="connsiteY2" fmla="*/ 872500 h 872500"/>
              <a:gd name="connsiteX0" fmla="*/ 4819047 w 7605986"/>
              <a:gd name="connsiteY0" fmla="*/ 0 h 868984"/>
              <a:gd name="connsiteX1" fmla="*/ 7605986 w 7605986"/>
              <a:gd name="connsiteY1" fmla="*/ 3519 h 868984"/>
              <a:gd name="connsiteX2" fmla="*/ 0 w 7605986"/>
              <a:gd name="connsiteY2" fmla="*/ 868984 h 868984"/>
              <a:gd name="connsiteX0" fmla="*/ 4819047 w 7689572"/>
              <a:gd name="connsiteY0" fmla="*/ 3515 h 872499"/>
              <a:gd name="connsiteX1" fmla="*/ 7689572 w 7689572"/>
              <a:gd name="connsiteY1" fmla="*/ 0 h 872499"/>
              <a:gd name="connsiteX2" fmla="*/ 0 w 7689572"/>
              <a:gd name="connsiteY2" fmla="*/ 872499 h 872499"/>
              <a:gd name="connsiteX0" fmla="*/ 1977112 w 7689572"/>
              <a:gd name="connsiteY0" fmla="*/ 28136 h 872499"/>
              <a:gd name="connsiteX1" fmla="*/ 7689572 w 7689572"/>
              <a:gd name="connsiteY1" fmla="*/ 0 h 872499"/>
              <a:gd name="connsiteX2" fmla="*/ 0 w 7689572"/>
              <a:gd name="connsiteY2" fmla="*/ 872499 h 872499"/>
              <a:gd name="connsiteX0" fmla="*/ 1977112 w 5599914"/>
              <a:gd name="connsiteY0" fmla="*/ 0 h 844363"/>
              <a:gd name="connsiteX1" fmla="*/ 5599914 w 5599914"/>
              <a:gd name="connsiteY1" fmla="*/ 3 h 844363"/>
              <a:gd name="connsiteX2" fmla="*/ 0 w 5599914"/>
              <a:gd name="connsiteY2" fmla="*/ 844363 h 844363"/>
            </a:gdLst>
            <a:ahLst/>
            <a:cxnLst>
              <a:cxn ang="0">
                <a:pos x="connsiteX0" y="connsiteY0"/>
              </a:cxn>
              <a:cxn ang="0">
                <a:pos x="connsiteX1" y="connsiteY1"/>
              </a:cxn>
              <a:cxn ang="0">
                <a:pos x="connsiteX2" y="connsiteY2"/>
              </a:cxn>
            </a:cxnLst>
            <a:rect l="l" t="t" r="r" b="b"/>
            <a:pathLst>
              <a:path w="5599914" h="844363">
                <a:moveTo>
                  <a:pt x="1977112" y="0"/>
                </a:moveTo>
                <a:lnTo>
                  <a:pt x="5599914" y="3"/>
                </a:lnTo>
                <a:lnTo>
                  <a:pt x="0" y="844363"/>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9" name="Freeform 68"/>
          <p:cNvSpPr/>
          <p:nvPr/>
        </p:nvSpPr>
        <p:spPr>
          <a:xfrm flipV="1">
            <a:off x="7236100" y="3847234"/>
            <a:ext cx="622425" cy="1562655"/>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5462069"/>
              <a:gd name="connsiteY0" fmla="*/ 0 h 577045"/>
              <a:gd name="connsiteX1" fmla="*/ 2285421 w 5462069"/>
              <a:gd name="connsiteY1" fmla="*/ 0 h 577045"/>
              <a:gd name="connsiteX2" fmla="*/ 5462069 w 5462069"/>
              <a:gd name="connsiteY2" fmla="*/ 577045 h 577045"/>
            </a:gdLst>
            <a:ahLst/>
            <a:cxnLst>
              <a:cxn ang="0">
                <a:pos x="connsiteX0" y="connsiteY0"/>
              </a:cxn>
              <a:cxn ang="0">
                <a:pos x="connsiteX1" y="connsiteY1"/>
              </a:cxn>
              <a:cxn ang="0">
                <a:pos x="connsiteX2" y="connsiteY2"/>
              </a:cxn>
            </a:cxnLst>
            <a:rect l="l" t="t" r="r" b="b"/>
            <a:pathLst>
              <a:path w="5462069" h="577045">
                <a:moveTo>
                  <a:pt x="0" y="0"/>
                </a:moveTo>
                <a:lnTo>
                  <a:pt x="2285421" y="0"/>
                </a:lnTo>
                <a:lnTo>
                  <a:pt x="5462069" y="577045"/>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70" name="Freeform 69"/>
          <p:cNvSpPr/>
          <p:nvPr/>
        </p:nvSpPr>
        <p:spPr>
          <a:xfrm flipV="1">
            <a:off x="4605333" y="3840172"/>
            <a:ext cx="1365375" cy="1581703"/>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5462069"/>
              <a:gd name="connsiteY0" fmla="*/ 0 h 577045"/>
              <a:gd name="connsiteX1" fmla="*/ 2285421 w 5462069"/>
              <a:gd name="connsiteY1" fmla="*/ 0 h 577045"/>
              <a:gd name="connsiteX2" fmla="*/ 5462069 w 5462069"/>
              <a:gd name="connsiteY2" fmla="*/ 577045 h 577045"/>
              <a:gd name="connsiteX0" fmla="*/ 0 w 11981801"/>
              <a:gd name="connsiteY0" fmla="*/ 0 h 580562"/>
              <a:gd name="connsiteX1" fmla="*/ 2285421 w 11981801"/>
              <a:gd name="connsiteY1" fmla="*/ 0 h 580562"/>
              <a:gd name="connsiteX2" fmla="*/ 11981801 w 11981801"/>
              <a:gd name="connsiteY2" fmla="*/ 580562 h 580562"/>
              <a:gd name="connsiteX0" fmla="*/ 0 w 11981801"/>
              <a:gd name="connsiteY0" fmla="*/ 3517 h 584079"/>
              <a:gd name="connsiteX1" fmla="*/ 3706388 w 11981801"/>
              <a:gd name="connsiteY1" fmla="*/ 0 h 584079"/>
              <a:gd name="connsiteX2" fmla="*/ 11981801 w 11981801"/>
              <a:gd name="connsiteY2" fmla="*/ 584079 h 584079"/>
            </a:gdLst>
            <a:ahLst/>
            <a:cxnLst>
              <a:cxn ang="0">
                <a:pos x="connsiteX0" y="connsiteY0"/>
              </a:cxn>
              <a:cxn ang="0">
                <a:pos x="connsiteX1" y="connsiteY1"/>
              </a:cxn>
              <a:cxn ang="0">
                <a:pos x="connsiteX2" y="connsiteY2"/>
              </a:cxn>
            </a:cxnLst>
            <a:rect l="l" t="t" r="r" b="b"/>
            <a:pathLst>
              <a:path w="11981801" h="584079">
                <a:moveTo>
                  <a:pt x="0" y="3517"/>
                </a:moveTo>
                <a:lnTo>
                  <a:pt x="3706388" y="0"/>
                </a:lnTo>
                <a:lnTo>
                  <a:pt x="11981801" y="584079"/>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 xmlns:p14="http://schemas.microsoft.com/office/powerpoint/2010/main" val="284809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948058"/>
            <a:ext cx="8315513" cy="4614542"/>
          </a:xfrm>
        </p:spPr>
        <p:txBody>
          <a:bodyPr/>
          <a:lstStyle/>
          <a:p>
            <a:r>
              <a:rPr lang="en-US" dirty="0" smtClean="0"/>
              <a:t>Sponsors</a:t>
            </a:r>
          </a:p>
          <a:p>
            <a:pPr lvl="1">
              <a:tabLst>
                <a:tab pos="2000250" algn="l"/>
              </a:tabLst>
            </a:pPr>
            <a:r>
              <a:rPr lang="en-US" dirty="0"/>
              <a:t>Federal:	</a:t>
            </a:r>
            <a:r>
              <a:rPr lang="en-US" dirty="0" smtClean="0"/>
              <a:t>U.S</a:t>
            </a:r>
            <a:r>
              <a:rPr lang="en-US" dirty="0"/>
              <a:t>. Army Corps of Engineers, Sacramento District </a:t>
            </a:r>
            <a:endParaRPr lang="en-US" dirty="0" smtClean="0"/>
          </a:p>
          <a:p>
            <a:pPr lvl="1">
              <a:tabLst>
                <a:tab pos="2000250" algn="l"/>
              </a:tabLst>
            </a:pPr>
            <a:r>
              <a:rPr lang="en-US" dirty="0" smtClean="0"/>
              <a:t>State</a:t>
            </a:r>
            <a:r>
              <a:rPr lang="en-US" dirty="0"/>
              <a:t>:	</a:t>
            </a:r>
            <a:r>
              <a:rPr lang="en-US" dirty="0" smtClean="0"/>
              <a:t>The </a:t>
            </a:r>
            <a:r>
              <a:rPr lang="en-US" dirty="0"/>
              <a:t>Central Valley Flood Protection </a:t>
            </a:r>
            <a:r>
              <a:rPr lang="en-US" dirty="0" smtClean="0"/>
              <a:t>Board</a:t>
            </a:r>
          </a:p>
          <a:p>
            <a:pPr lvl="1">
              <a:tabLst>
                <a:tab pos="2000250" algn="l"/>
              </a:tabLst>
            </a:pPr>
            <a:r>
              <a:rPr lang="en-US" dirty="0" smtClean="0"/>
              <a:t>Local</a:t>
            </a:r>
            <a:r>
              <a:rPr lang="en-US" dirty="0"/>
              <a:t>:	</a:t>
            </a:r>
            <a:r>
              <a:rPr lang="en-US" dirty="0" smtClean="0"/>
              <a:t>Department </a:t>
            </a:r>
            <a:r>
              <a:rPr lang="en-US" dirty="0"/>
              <a:t>of Water Resources </a:t>
            </a:r>
            <a:endParaRPr lang="en-US" dirty="0" smtClean="0"/>
          </a:p>
          <a:p>
            <a:pPr>
              <a:tabLst>
                <a:tab pos="2000250" algn="l"/>
              </a:tabLst>
            </a:pPr>
            <a:r>
              <a:rPr lang="en-US" dirty="0" smtClean="0"/>
              <a:t>Total cost $1,720,000 </a:t>
            </a:r>
          </a:p>
          <a:p>
            <a:pPr lvl="1">
              <a:tabLst>
                <a:tab pos="2000250" algn="l"/>
              </a:tabLst>
            </a:pPr>
            <a:r>
              <a:rPr lang="en-US" dirty="0" smtClean="0"/>
              <a:t>Cost-shared equally </a:t>
            </a:r>
            <a:r>
              <a:rPr lang="en-US" dirty="0"/>
              <a:t>with </a:t>
            </a:r>
            <a:r>
              <a:rPr lang="en-US" dirty="0" smtClean="0"/>
              <a:t>State</a:t>
            </a:r>
          </a:p>
          <a:p>
            <a:pPr lvl="1">
              <a:tabLst>
                <a:tab pos="2000250" algn="l"/>
              </a:tabLst>
            </a:pPr>
            <a:r>
              <a:rPr lang="en-US" dirty="0" smtClean="0"/>
              <a:t>Up to 100% through in-kind services</a:t>
            </a:r>
          </a:p>
          <a:p>
            <a:pPr>
              <a:tabLst>
                <a:tab pos="2000250" algn="l"/>
              </a:tabLst>
            </a:pPr>
            <a:r>
              <a:rPr lang="en-US" dirty="0" smtClean="0"/>
              <a:t>Federal authority provided under the </a:t>
            </a:r>
            <a:r>
              <a:rPr lang="en-US" dirty="0"/>
              <a:t>Flood Control Act of 1962 (Public Law 87-874) and </a:t>
            </a:r>
            <a:r>
              <a:rPr lang="en-US" dirty="0" smtClean="0"/>
              <a:t>May </a:t>
            </a:r>
            <a:r>
              <a:rPr lang="en-US" dirty="0"/>
              <a:t>8, 1964 resolution of the House Committee on Public </a:t>
            </a:r>
            <a:r>
              <a:rPr lang="en-US" dirty="0" smtClean="0"/>
              <a:t>Works</a:t>
            </a:r>
          </a:p>
        </p:txBody>
      </p:sp>
      <p:sp>
        <p:nvSpPr>
          <p:cNvPr id="2" name="Title 1"/>
          <p:cNvSpPr>
            <a:spLocks noGrp="1"/>
          </p:cNvSpPr>
          <p:nvPr>
            <p:ph type="title"/>
          </p:nvPr>
        </p:nvSpPr>
        <p:spPr/>
        <p:txBody>
          <a:bodyPr/>
          <a:lstStyle/>
          <a:p>
            <a:r>
              <a:rPr lang="en-US" dirty="0" smtClean="0"/>
              <a:t>2010 FCSA</a:t>
            </a:r>
            <a:endParaRPr lang="en-US" dirty="0"/>
          </a:p>
        </p:txBody>
      </p:sp>
    </p:spTree>
    <p:extLst>
      <p:ext uri="{BB962C8B-B14F-4D97-AF65-F5344CB8AC3E}">
        <p14:creationId xmlns="" xmlns:p14="http://schemas.microsoft.com/office/powerpoint/2010/main" val="47788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047" y="1191898"/>
            <a:ext cx="8103015" cy="4614542"/>
          </a:xfrm>
        </p:spPr>
        <p:txBody>
          <a:bodyPr/>
          <a:lstStyle/>
          <a:p>
            <a:r>
              <a:rPr lang="en-US" dirty="0" smtClean="0"/>
              <a:t>Called for </a:t>
            </a:r>
            <a:r>
              <a:rPr lang="en-US" dirty="0"/>
              <a:t>development of a </a:t>
            </a:r>
            <a:r>
              <a:rPr lang="en-US" dirty="0" smtClean="0"/>
              <a:t>Project </a:t>
            </a:r>
            <a:r>
              <a:rPr lang="en-US" dirty="0"/>
              <a:t>Management </a:t>
            </a:r>
            <a:r>
              <a:rPr lang="en-US" dirty="0" smtClean="0"/>
              <a:t>Plan for CVIFMS</a:t>
            </a:r>
          </a:p>
          <a:p>
            <a:pPr lvl="1"/>
            <a:r>
              <a:rPr lang="en-US" dirty="0" smtClean="0"/>
              <a:t>Scope a more detailed, five-year feasibility study</a:t>
            </a:r>
            <a:endParaRPr lang="en-US" dirty="0"/>
          </a:p>
          <a:p>
            <a:r>
              <a:rPr lang="en-US" dirty="0"/>
              <a:t>Future funding for </a:t>
            </a:r>
            <a:r>
              <a:rPr lang="en-US" dirty="0" smtClean="0"/>
              <a:t>the feasibility </a:t>
            </a:r>
            <a:r>
              <a:rPr lang="en-US" dirty="0"/>
              <a:t>study was to be provided through a subsequent </a:t>
            </a:r>
            <a:r>
              <a:rPr lang="en-US" dirty="0" smtClean="0"/>
              <a:t>FCSA or amendment</a:t>
            </a:r>
          </a:p>
          <a:p>
            <a:r>
              <a:rPr lang="en-US" dirty="0" smtClean="0"/>
              <a:t>USACE completed a draft PMP for CVIFMS in 2011</a:t>
            </a:r>
          </a:p>
          <a:p>
            <a:pPr lvl="1"/>
            <a:r>
              <a:rPr lang="en-US" dirty="0" smtClean="0"/>
              <a:t>Amendment to FCSA was prepared consistent with the PMP, and signed by the Board in October 2011</a:t>
            </a:r>
          </a:p>
          <a:p>
            <a:pPr lvl="1"/>
            <a:r>
              <a:rPr lang="en-US" dirty="0" smtClean="0"/>
              <a:t>USACE did not execute the amendment due to Subsequent USACE Planning Modernization guidance</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2010 FCSA (</a:t>
            </a:r>
            <a:r>
              <a:rPr lang="en-US" dirty="0" err="1" smtClean="0"/>
              <a:t>cont</a:t>
            </a:r>
            <a:r>
              <a:rPr lang="en-US" dirty="0" smtClean="0"/>
              <a:t>)</a:t>
            </a:r>
            <a:endParaRPr lang="en-US" dirty="0"/>
          </a:p>
        </p:txBody>
      </p:sp>
    </p:spTree>
    <p:extLst>
      <p:ext uri="{BB962C8B-B14F-4D97-AF65-F5344CB8AC3E}">
        <p14:creationId xmlns="" xmlns:p14="http://schemas.microsoft.com/office/powerpoint/2010/main" val="413169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191898"/>
            <a:ext cx="8315513" cy="4614542"/>
          </a:xfrm>
        </p:spPr>
        <p:txBody>
          <a:bodyPr/>
          <a:lstStyle/>
          <a:p>
            <a:r>
              <a:rPr lang="en-US" dirty="0" smtClean="0"/>
              <a:t>Guidance released in </a:t>
            </a:r>
            <a:r>
              <a:rPr lang="en-US" dirty="0" smtClean="0"/>
              <a:t>early 2012</a:t>
            </a:r>
            <a:endParaRPr lang="en-US" dirty="0" smtClean="0"/>
          </a:p>
          <a:p>
            <a:r>
              <a:rPr lang="en-US" dirty="0" smtClean="0"/>
              <a:t>Streamlines Federal feasibility studies for greater efficiency and timeliness</a:t>
            </a:r>
          </a:p>
          <a:p>
            <a:pPr lvl="1"/>
            <a:r>
              <a:rPr lang="en-US" dirty="0" smtClean="0"/>
              <a:t>3 years</a:t>
            </a:r>
          </a:p>
          <a:p>
            <a:pPr lvl="1"/>
            <a:r>
              <a:rPr lang="en-US" dirty="0" smtClean="0"/>
              <a:t>$3 million</a:t>
            </a:r>
          </a:p>
          <a:p>
            <a:pPr lvl="1"/>
            <a:r>
              <a:rPr lang="en-US" dirty="0" smtClean="0"/>
              <a:t>Increased vertical alignment within USACE</a:t>
            </a:r>
          </a:p>
          <a:p>
            <a:r>
              <a:rPr lang="en-US" dirty="0" smtClean="0"/>
              <a:t>Provides opportunities for greater collaboration with local sponsors, including use of locally-generated data</a:t>
            </a:r>
          </a:p>
          <a:p>
            <a:r>
              <a:rPr lang="en-US" dirty="0" smtClean="0"/>
              <a:t>All Federal feasibility studies underwent scope review and prioritization following release of the guidance</a:t>
            </a:r>
          </a:p>
        </p:txBody>
      </p:sp>
      <p:sp>
        <p:nvSpPr>
          <p:cNvPr id="2" name="Title 1"/>
          <p:cNvSpPr>
            <a:spLocks noGrp="1"/>
          </p:cNvSpPr>
          <p:nvPr>
            <p:ph type="title"/>
          </p:nvPr>
        </p:nvSpPr>
        <p:spPr/>
        <p:txBody>
          <a:bodyPr/>
          <a:lstStyle/>
          <a:p>
            <a:r>
              <a:rPr lang="en-US" dirty="0" smtClean="0"/>
              <a:t>USACE Planning Modernization</a:t>
            </a:r>
            <a:endParaRPr lang="en-US" dirty="0"/>
          </a:p>
        </p:txBody>
      </p:sp>
    </p:spTree>
    <p:extLst>
      <p:ext uri="{BB962C8B-B14F-4D97-AF65-F5344CB8AC3E}">
        <p14:creationId xmlns="" xmlns:p14="http://schemas.microsoft.com/office/powerpoint/2010/main" val="366268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quare peg 3.1.png"/>
          <p:cNvPicPr>
            <a:picLocks noChangeAspect="1"/>
          </p:cNvPicPr>
          <p:nvPr/>
        </p:nvPicPr>
        <p:blipFill>
          <a:blip r:embed="rId2" cstate="print"/>
          <a:stretch>
            <a:fillRect/>
          </a:stretch>
        </p:blipFill>
        <p:spPr>
          <a:xfrm>
            <a:off x="7643132" y="3235682"/>
            <a:ext cx="1304925" cy="2028825"/>
          </a:xfrm>
          <a:prstGeom prst="rect">
            <a:avLst/>
          </a:prstGeom>
        </p:spPr>
      </p:pic>
      <p:sp>
        <p:nvSpPr>
          <p:cNvPr id="3" name="Content Placeholder 2"/>
          <p:cNvSpPr>
            <a:spLocks noGrp="1"/>
          </p:cNvSpPr>
          <p:nvPr>
            <p:ph idx="1"/>
          </p:nvPr>
        </p:nvSpPr>
        <p:spPr>
          <a:xfrm>
            <a:off x="342900" y="1237618"/>
            <a:ext cx="8315513" cy="4614542"/>
          </a:xfrm>
        </p:spPr>
        <p:txBody>
          <a:bodyPr/>
          <a:lstStyle/>
          <a:p>
            <a:r>
              <a:rPr lang="en-US" dirty="0" smtClean="0"/>
              <a:t>One watershed study concurrent with State’s BWFS</a:t>
            </a:r>
          </a:p>
          <a:p>
            <a:pPr lvl="1"/>
            <a:r>
              <a:rPr lang="en-US" dirty="0" smtClean="0"/>
              <a:t>Federal interest in cross-regional, system improvements identified in the CVFPP</a:t>
            </a:r>
          </a:p>
          <a:p>
            <a:pPr lvl="1"/>
            <a:r>
              <a:rPr lang="en-US" dirty="0" smtClean="0"/>
              <a:t>Institutional and governance concerns associated with long-term implementation of the CVFPP</a:t>
            </a:r>
          </a:p>
          <a:p>
            <a:pPr lvl="1"/>
            <a:r>
              <a:rPr lang="en-US" dirty="0" smtClean="0"/>
              <a:t>Establish need </a:t>
            </a:r>
            <a:r>
              <a:rPr lang="en-US" dirty="0"/>
              <a:t>for follow-on feasibility studies</a:t>
            </a:r>
          </a:p>
          <a:p>
            <a:r>
              <a:rPr lang="en-US" dirty="0" smtClean="0"/>
              <a:t>Consistent with USACE Planning Modernization </a:t>
            </a:r>
            <a:r>
              <a:rPr lang="en-US" dirty="0" smtClean="0"/>
              <a:t>     and </a:t>
            </a:r>
            <a:r>
              <a:rPr lang="en-US" dirty="0" smtClean="0"/>
              <a:t>the 5-year update schedule for the CVFPP</a:t>
            </a:r>
          </a:p>
          <a:p>
            <a:r>
              <a:rPr lang="en-US" dirty="0" smtClean="0"/>
              <a:t>Revised PMP prepared in June </a:t>
            </a:r>
            <a:r>
              <a:rPr lang="en-US" dirty="0" smtClean="0"/>
              <a:t>2013</a:t>
            </a:r>
          </a:p>
          <a:p>
            <a:pPr lvl="1"/>
            <a:r>
              <a:rPr lang="en-US" dirty="0" smtClean="0"/>
              <a:t>Significant collaboration among study partners</a:t>
            </a:r>
            <a:endParaRPr lang="en-US" dirty="0"/>
          </a:p>
        </p:txBody>
      </p:sp>
      <p:sp>
        <p:nvSpPr>
          <p:cNvPr id="2" name="Title 1"/>
          <p:cNvSpPr>
            <a:spLocks noGrp="1"/>
          </p:cNvSpPr>
          <p:nvPr>
            <p:ph type="title"/>
          </p:nvPr>
        </p:nvSpPr>
        <p:spPr/>
        <p:txBody>
          <a:bodyPr/>
          <a:lstStyle/>
          <a:p>
            <a:r>
              <a:rPr lang="en-US" dirty="0" smtClean="0"/>
              <a:t>Late 2012 CVIFMS Re-Scoping Efforts</a:t>
            </a:r>
            <a:endParaRPr lang="en-US" dirty="0"/>
          </a:p>
        </p:txBody>
      </p:sp>
    </p:spTree>
    <p:extLst>
      <p:ext uri="{BB962C8B-B14F-4D97-AF65-F5344CB8AC3E}">
        <p14:creationId xmlns="" xmlns:p14="http://schemas.microsoft.com/office/powerpoint/2010/main" val="651695949"/>
      </p:ext>
    </p:extLst>
  </p:cSld>
  <p:clrMapOvr>
    <a:masterClrMapping/>
  </p:clrMapOvr>
</p:sld>
</file>

<file path=ppt/theme/theme1.xml><?xml version="1.0" encoding="utf-8"?>
<a:theme xmlns:a="http://schemas.openxmlformats.org/drawingml/2006/main" name="1_Office Theme">
  <a:themeElements>
    <a:clrScheme name="CVFPP">
      <a:dk1>
        <a:sysClr val="windowText" lastClr="000000"/>
      </a:dk1>
      <a:lt1>
        <a:sysClr val="window" lastClr="FFFFFF"/>
      </a:lt1>
      <a:dk2>
        <a:srgbClr val="CE8E00"/>
      </a:dk2>
      <a:lt2>
        <a:srgbClr val="EEECE1"/>
      </a:lt2>
      <a:accent1>
        <a:srgbClr val="3E5D57"/>
      </a:accent1>
      <a:accent2>
        <a:srgbClr val="477F80"/>
      </a:accent2>
      <a:accent3>
        <a:srgbClr val="FFC000"/>
      </a:accent3>
      <a:accent4>
        <a:srgbClr val="FFE6AF"/>
      </a:accent4>
      <a:accent5>
        <a:srgbClr val="4BACC6"/>
      </a:accent5>
      <a:accent6>
        <a:srgbClr val="9BBB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2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1939C0-56C2-4DFB-B15C-F501D4290C7D}">
  <ds:schemaRefs>
    <ds:schemaRef ds:uri="http://schemas.microsoft.com/sharepoint/v3/contenttype/forms"/>
  </ds:schemaRefs>
</ds:datastoreItem>
</file>

<file path=customXml/itemProps2.xml><?xml version="1.0" encoding="utf-8"?>
<ds:datastoreItem xmlns:ds="http://schemas.openxmlformats.org/officeDocument/2006/customXml" ds:itemID="{57352F5E-0EEF-43AB-833F-EBD94C6AA03E}">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40961</TotalTime>
  <Words>785</Words>
  <Application>Microsoft Office PowerPoint</Application>
  <PresentationFormat>On-screen Show (4:3)</PresentationFormat>
  <Paragraphs>149</Paragraphs>
  <Slides>17</Slides>
  <Notes>9</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Central Valley Integrated Flood Management Study</vt:lpstr>
      <vt:lpstr>Today’s Briefing</vt:lpstr>
      <vt:lpstr>One Process, Many Activities</vt:lpstr>
      <vt:lpstr>Relationship to CVFPP Planning Efforts</vt:lpstr>
      <vt:lpstr>Timeline</vt:lpstr>
      <vt:lpstr>2010 FCSA</vt:lpstr>
      <vt:lpstr>2010 FCSA (cont)</vt:lpstr>
      <vt:lpstr>USACE Planning Modernization</vt:lpstr>
      <vt:lpstr>Late 2012 CVIFMS Re-Scoping Efforts</vt:lpstr>
      <vt:lpstr>Benefits of CVIFMS Watershed Plan </vt:lpstr>
      <vt:lpstr>Focus on System Improvements</vt:lpstr>
      <vt:lpstr>Major Activities In CVIFMS PMP</vt:lpstr>
      <vt:lpstr>CVIFMS Schedule</vt:lpstr>
      <vt:lpstr>Amendment 1 to FCSA</vt:lpstr>
      <vt:lpstr>Next Steps</vt:lpstr>
      <vt:lpstr>Contact Information</vt:lpstr>
      <vt:lpstr>Questions or Comments?</vt:lpstr>
    </vt:vector>
  </TitlesOfParts>
  <Company>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cwilliams</dc:creator>
  <cp:lastModifiedBy>cwilliam</cp:lastModifiedBy>
  <cp:revision>3303</cp:revision>
  <cp:lastPrinted>2013-06-25T21:54:42Z</cp:lastPrinted>
  <dcterms:created xsi:type="dcterms:W3CDTF">2009-03-03T16:11:32Z</dcterms:created>
  <dcterms:modified xsi:type="dcterms:W3CDTF">2013-07-08T20:32:48Z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