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8" r:id="rId2"/>
    <p:sldId id="279" r:id="rId3"/>
    <p:sldId id="286" r:id="rId4"/>
    <p:sldId id="281" r:id="rId5"/>
    <p:sldId id="282" r:id="rId6"/>
    <p:sldId id="283" r:id="rId7"/>
    <p:sldId id="284" r:id="rId8"/>
    <p:sldId id="285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187F"/>
    <a:srgbClr val="004A82"/>
    <a:srgbClr val="820000"/>
    <a:srgbClr val="99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99" autoAdjust="0"/>
  </p:normalViewPr>
  <p:slideViewPr>
    <p:cSldViewPr>
      <p:cViewPr varScale="1">
        <p:scale>
          <a:sx n="65" d="100"/>
          <a:sy n="65" d="100"/>
        </p:scale>
        <p:origin x="-984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B1EA0-47C7-4CEE-8CB5-FFFCA7020C63}" type="datetimeFigureOut">
              <a:rPr lang="en-US" smtClean="0"/>
              <a:pPr/>
              <a:t>7/11/2013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A1BCFE-8DEC-415F-9950-CB51D84C6D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247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B17715-CBF2-4C06-ADE0-FDEE1BDCE861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094040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889D32-BA3A-41C3-AF09-9DB13E4F4B5B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991716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286000"/>
            <a:ext cx="8229600" cy="3733800"/>
          </a:xfrm>
        </p:spPr>
        <p:txBody>
          <a:bodyPr vert="horz" lIns="45720" tIns="0" rIns="45720" bIns="0" anchor="ctr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0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Title Placeholder 21"/>
          <p:cNvSpPr txBox="1">
            <a:spLocks/>
          </p:cNvSpPr>
          <p:nvPr userDrawn="1"/>
        </p:nvSpPr>
        <p:spPr>
          <a:xfrm>
            <a:off x="304800" y="274638"/>
            <a:ext cx="7620000" cy="792162"/>
          </a:xfrm>
          <a:prstGeom prst="rect">
            <a:avLst/>
          </a:prstGeom>
          <a:solidFill>
            <a:srgbClr val="03187F">
              <a:alpha val="70000"/>
            </a:srgbClr>
          </a:solidFill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Blue Highway" pitchFamily="2" charset="0"/>
              <a:ea typeface="+mj-ea"/>
              <a:cs typeface="+mj-cs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600200"/>
            <a:ext cx="8839200" cy="158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/>
        </p:nvSpPr>
        <p:spPr bwMode="auto">
          <a:xfrm>
            <a:off x="152400" y="6629400"/>
            <a:ext cx="8763000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04800" y="304800"/>
            <a:ext cx="7620000" cy="838200"/>
          </a:xfrm>
          <a:prstGeom prst="rect">
            <a:avLst/>
          </a:prstGeom>
          <a:solidFill>
            <a:schemeClr val="accent2">
              <a:lumMod val="50000"/>
              <a:alpha val="5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4000" b="1">
                <a:latin typeface="Calibri" pitchFamily="34" charset="0"/>
              </a:rPr>
              <a:t/>
            </a:r>
            <a:br>
              <a:rPr lang="en-US" altLang="en-US" sz="4000" b="1">
                <a:latin typeface="Calibri" pitchFamily="34" charset="0"/>
              </a:rPr>
            </a:br>
            <a:endParaRPr lang="en-US" altLang="en-US" sz="4000" b="1">
              <a:latin typeface="Calibri" pitchFamily="34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81000" y="2362200"/>
            <a:ext cx="8305800" cy="3429000"/>
          </a:xfrm>
          <a:prstGeom prst="rect">
            <a:avLst/>
          </a:prstGeom>
          <a:solidFill>
            <a:schemeClr val="accent2">
              <a:lumMod val="50000"/>
              <a:alpha val="5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1800" dirty="0">
              <a:latin typeface="Calibri" pitchFamily="34" charset="0"/>
            </a:endParaRPr>
          </a:p>
        </p:txBody>
      </p:sp>
      <p:sp>
        <p:nvSpPr>
          <p:cNvPr id="5" name="Freeform 5"/>
          <p:cNvSpPr>
            <a:spLocks noChangeArrowheads="1"/>
          </p:cNvSpPr>
          <p:nvPr/>
        </p:nvSpPr>
        <p:spPr bwMode="auto">
          <a:xfrm>
            <a:off x="228600" y="2286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333399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381000" y="2133600"/>
            <a:ext cx="8321675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ChangeArrowheads="1"/>
          </p:cNvSpPr>
          <p:nvPr userDrawn="1"/>
        </p:nvSpPr>
        <p:spPr bwMode="auto">
          <a:xfrm>
            <a:off x="228600" y="6553200"/>
            <a:ext cx="5257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 i="1" dirty="0">
                <a:latin typeface="Garamond" pitchFamily="18" charset="0"/>
              </a:rPr>
              <a:t>Central Valley Flood Protection Board Meeting – Agenda Item No. </a:t>
            </a:r>
            <a:r>
              <a:rPr lang="en-US" altLang="en-US" sz="1200" i="1" dirty="0" smtClean="0">
                <a:latin typeface="Garamond" pitchFamily="18" charset="0"/>
              </a:rPr>
              <a:t>8</a:t>
            </a:r>
            <a:endParaRPr lang="en-US" altLang="en-US" sz="1200" i="1" dirty="0">
              <a:latin typeface="Garamond" pitchFamily="18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67818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  <a:defRPr/>
            </a:pPr>
            <a:fld id="{1FB973E5-D437-4106-8FBC-D84C508B6EC8}" type="slidenum">
              <a:rPr lang="en-US" altLang="en-US" sz="1200">
                <a:latin typeface="Garamond" pitchFamily="18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‹#›</a:t>
            </a:fld>
            <a:endParaRPr lang="en-US" altLang="en-US" sz="1200" dirty="0">
              <a:latin typeface="Garamond" pitchFamily="18" charset="0"/>
            </a:endParaRPr>
          </a:p>
        </p:txBody>
      </p:sp>
      <p:pic>
        <p:nvPicPr>
          <p:cNvPr id="9" name="Picture 10" descr="CVFPB_logo_update3"/>
          <p:cNvPicPr preferRelativeResize="0"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152400"/>
            <a:ext cx="1023938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>
          <a:xfrm>
            <a:off x="7086600" y="6583680"/>
            <a:ext cx="914400" cy="30777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en-US" sz="1400" b="1" dirty="0" smtClean="0">
                <a:ln w="11430"/>
                <a:solidFill>
                  <a:srgbClr val="00BC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MOU</a:t>
            </a:r>
            <a:endParaRPr lang="en-US" sz="1400" b="1" dirty="0">
              <a:ln w="11430"/>
              <a:solidFill>
                <a:srgbClr val="00BC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6583680" y="6583680"/>
            <a:ext cx="457200" cy="30777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en-US" sz="1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SR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7909560" y="6583680"/>
            <a:ext cx="762000" cy="30777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en-US" sz="1400" b="1" dirty="0" smtClean="0">
                <a:ln w="11430"/>
                <a:solidFill>
                  <a:srgbClr val="FF99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LD1</a:t>
            </a:r>
            <a:endParaRPr lang="en-US" sz="1400" b="1" dirty="0">
              <a:ln w="11430"/>
              <a:solidFill>
                <a:srgbClr val="FF99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buClr>
                <a:srgbClr val="FFFF00"/>
              </a:buClr>
              <a:buSzPct val="80000"/>
              <a:buFont typeface="Wingdings" pitchFamily="2" charset="2"/>
              <a:buChar char="§"/>
              <a:defRPr sz="2200">
                <a:latin typeface="Calibri" pitchFamily="34" charset="0"/>
              </a:defRPr>
            </a:lvl1pPr>
            <a:lvl2pPr>
              <a:buClr>
                <a:srgbClr val="FFC000"/>
              </a:buClr>
              <a:buSzPct val="80000"/>
              <a:buFont typeface="Wingdings" pitchFamily="2" charset="2"/>
              <a:buChar char="§"/>
              <a:defRPr sz="2200">
                <a:solidFill>
                  <a:schemeClr val="accent1"/>
                </a:solidFill>
                <a:latin typeface="Calibri" pitchFamily="34" charset="0"/>
              </a:defRPr>
            </a:lvl2pPr>
            <a:lvl3pPr>
              <a:buClr>
                <a:srgbClr val="FF6600"/>
              </a:buClr>
              <a:buSzPct val="80000"/>
              <a:buFont typeface="Wingdings" pitchFamily="2" charset="2"/>
              <a:buChar char="§"/>
              <a:defRPr sz="2200">
                <a:solidFill>
                  <a:schemeClr val="accent2"/>
                </a:solidFill>
                <a:latin typeface="Calibri" pitchFamily="34" charset="0"/>
              </a:defRPr>
            </a:lvl3pPr>
            <a:lvl4pPr>
              <a:buClr>
                <a:srgbClr val="FF0000"/>
              </a:buClr>
              <a:buSzPct val="80000"/>
              <a:buFont typeface="Wingdings" pitchFamily="2" charset="2"/>
              <a:buChar char="§"/>
              <a:defRPr sz="2200">
                <a:solidFill>
                  <a:schemeClr val="accent2"/>
                </a:solidFill>
                <a:latin typeface="Calibri" pitchFamily="34" charset="0"/>
              </a:defRPr>
            </a:lvl4pPr>
            <a:lvl5pPr>
              <a:buClr>
                <a:srgbClr val="D00028"/>
              </a:buClr>
              <a:buSzPct val="80000"/>
              <a:buFont typeface="Wingdings" pitchFamily="2" charset="2"/>
              <a:buChar char="§"/>
              <a:defRPr sz="2200">
                <a:solidFill>
                  <a:schemeClr val="accent2"/>
                </a:solidFill>
                <a:latin typeface="Calibri" pitchFamily="34" charset="0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67200" cy="5105400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buClr>
                <a:srgbClr val="FFFF00"/>
              </a:buClr>
              <a:buSzPct val="80000"/>
              <a:buFont typeface="Wingdings" pitchFamily="2" charset="2"/>
              <a:buChar char="§"/>
              <a:defRPr sz="2200">
                <a:latin typeface="Calibri" pitchFamily="34" charset="0"/>
              </a:defRPr>
            </a:lvl1pPr>
            <a:lvl2pPr>
              <a:spcBef>
                <a:spcPts val="1200"/>
              </a:spcBef>
              <a:buClr>
                <a:srgbClr val="FFC000"/>
              </a:buClr>
              <a:buSzPct val="80000"/>
              <a:buFont typeface="Wingdings" pitchFamily="2" charset="2"/>
              <a:buChar char="§"/>
              <a:defRPr sz="2200">
                <a:solidFill>
                  <a:schemeClr val="accent1"/>
                </a:solidFill>
                <a:latin typeface="Calibri" pitchFamily="34" charset="0"/>
              </a:defRPr>
            </a:lvl2pPr>
            <a:lvl3pPr>
              <a:spcBef>
                <a:spcPts val="1200"/>
              </a:spcBef>
              <a:buClr>
                <a:srgbClr val="FF6600"/>
              </a:buClr>
              <a:buSzPct val="80000"/>
              <a:buFont typeface="Wingdings" pitchFamily="2" charset="2"/>
              <a:buChar char="§"/>
              <a:defRPr sz="2200">
                <a:solidFill>
                  <a:schemeClr val="accent2"/>
                </a:solidFill>
                <a:latin typeface="Calibri" pitchFamily="34" charset="0"/>
              </a:defRPr>
            </a:lvl3pPr>
            <a:lvl4pPr>
              <a:spcBef>
                <a:spcPts val="1200"/>
              </a:spcBef>
              <a:buClr>
                <a:srgbClr val="FF0000"/>
              </a:buClr>
              <a:buSzPct val="80000"/>
              <a:buFont typeface="Wingdings" pitchFamily="2" charset="2"/>
              <a:buChar char="§"/>
              <a:defRPr sz="2200">
                <a:solidFill>
                  <a:schemeClr val="accent2"/>
                </a:solidFill>
                <a:latin typeface="Calibri" pitchFamily="34" charset="0"/>
              </a:defRPr>
            </a:lvl4pPr>
            <a:lvl5pPr>
              <a:spcBef>
                <a:spcPts val="1200"/>
              </a:spcBef>
              <a:buClr>
                <a:srgbClr val="A50021"/>
              </a:buClr>
              <a:buSzPct val="80000"/>
              <a:buFont typeface="Wingdings" pitchFamily="2" charset="2"/>
              <a:buChar char="§"/>
              <a:defRPr sz="2200">
                <a:solidFill>
                  <a:schemeClr val="accent2"/>
                </a:solidFill>
                <a:latin typeface="Calibri" pitchFamily="34" charset="0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267200" cy="5105401"/>
          </a:xfrm>
          <a:solidFill>
            <a:srgbClr val="03187F">
              <a:alpha val="70000"/>
            </a:srgbClr>
          </a:solidFill>
        </p:spPr>
        <p:txBody>
          <a:bodyPr vert="horz">
            <a:normAutofit/>
          </a:bodyPr>
          <a:lstStyle>
            <a:lvl1pPr algn="l" rtl="0" eaLnBrk="1" latinLnBrk="0" hangingPunct="1">
              <a:spcBef>
                <a:spcPts val="1200"/>
              </a:spcBef>
              <a:buSzPct val="80000"/>
              <a:buFont typeface="Wingdings" pitchFamily="2" charset="2"/>
              <a:buNone/>
              <a:defRPr kumimoji="0" lang="en-US" sz="22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algn="l" rtl="0" eaLnBrk="1" latinLnBrk="0" hangingPunct="1">
              <a:spcBef>
                <a:spcPts val="1200"/>
              </a:spcBef>
              <a:buSzPct val="80000"/>
              <a:buFont typeface="Wingdings" pitchFamily="2" charset="2"/>
              <a:buChar char="§"/>
              <a:defRPr kumimoji="0" lang="en-US" sz="22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algn="l" rtl="0" eaLnBrk="1" latinLnBrk="0" hangingPunct="1">
              <a:spcBef>
                <a:spcPts val="1200"/>
              </a:spcBef>
              <a:buSzPct val="80000"/>
              <a:buFont typeface="Wingdings" pitchFamily="2" charset="2"/>
              <a:buChar char="§"/>
              <a:defRPr kumimoji="0" lang="en-US" sz="22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algn="l" rtl="0" eaLnBrk="1" latinLnBrk="0" hangingPunct="1">
              <a:spcBef>
                <a:spcPts val="1200"/>
              </a:spcBef>
              <a:buSzPct val="80000"/>
              <a:buFont typeface="Wingdings" pitchFamily="2" charset="2"/>
              <a:buChar char="§"/>
              <a:defRPr kumimoji="0" lang="en-US" sz="22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algn="l" rtl="0" eaLnBrk="1" latinLnBrk="0" hangingPunct="1">
              <a:spcBef>
                <a:spcPts val="1200"/>
              </a:spcBef>
              <a:buSzPct val="80000"/>
              <a:buFont typeface="Wingdings" pitchFamily="2" charset="2"/>
              <a:buChar char="§"/>
              <a:defRPr kumimoji="0" lang="en-US" sz="2200" kern="1200" dirty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</a:lstStyle>
          <a:p>
            <a:pPr lvl="0" eaLnBrk="1" latinLnBrk="0" hangingPunct="1"/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4800" y="274638"/>
            <a:ext cx="7620000" cy="792162"/>
          </a:xfrm>
          <a:prstGeom prst="rect">
            <a:avLst/>
          </a:prstGeom>
          <a:solidFill>
            <a:srgbClr val="03187F">
              <a:alpha val="70000"/>
            </a:srgbClr>
          </a:solidFill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28600" y="1295400"/>
            <a:ext cx="8686800" cy="5181600"/>
          </a:xfrm>
          <a:prstGeom prst="rect">
            <a:avLst/>
          </a:prstGeom>
          <a:solidFill>
            <a:srgbClr val="03187F">
              <a:alpha val="70000"/>
            </a:srgbClr>
          </a:solidFill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pic>
        <p:nvPicPr>
          <p:cNvPr id="7" name="Picture 6" descr="CVFPB_logo_update3"/>
          <p:cNvPicPr preferRelativeResize="0">
            <a:picLocks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01000" y="152400"/>
            <a:ext cx="1023938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Freeform 7"/>
          <p:cNvSpPr/>
          <p:nvPr userDrawn="1"/>
        </p:nvSpPr>
        <p:spPr>
          <a:xfrm>
            <a:off x="178025" y="137565"/>
            <a:ext cx="7986839" cy="930584"/>
          </a:xfrm>
          <a:custGeom>
            <a:avLst/>
            <a:gdLst>
              <a:gd name="connsiteX0" fmla="*/ 0 w 7986839"/>
              <a:gd name="connsiteY0" fmla="*/ 930584 h 930584"/>
              <a:gd name="connsiteX1" fmla="*/ 0 w 7986839"/>
              <a:gd name="connsiteY1" fmla="*/ 0 h 930584"/>
              <a:gd name="connsiteX2" fmla="*/ 7986839 w 7986839"/>
              <a:gd name="connsiteY2" fmla="*/ 0 h 930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6839" h="930584">
                <a:moveTo>
                  <a:pt x="0" y="930584"/>
                </a:moveTo>
                <a:lnTo>
                  <a:pt x="0" y="0"/>
                </a:lnTo>
                <a:lnTo>
                  <a:pt x="7986839" y="0"/>
                </a:lnTo>
              </a:path>
            </a:pathLst>
          </a:cu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6553200"/>
            <a:ext cx="8839200" cy="158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152400" y="6581001"/>
            <a:ext cx="502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1"/>
                </a:solidFill>
              </a:rPr>
              <a:t>Central Valley Flood Protection Board Meeting – Agenda Item No. 6 </a:t>
            </a:r>
            <a:endParaRPr lang="en-US" sz="1200" dirty="0">
              <a:solidFill>
                <a:schemeClr val="accent1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latinLnBrk="0" hangingPunct="1">
        <a:spcBef>
          <a:spcPct val="0"/>
        </a:spcBef>
        <a:buNone/>
        <a:defRPr kumimoji="0" sz="4500" b="1" u="none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Blue Highway" pitchFamily="2" charset="0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 bwMode="auto">
          <a:prstGeom prst="rect">
            <a:avLst/>
          </a:prstGeo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b="1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US" sz="4000" b="1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US" sz="4000" b="1" dirty="0" smtClean="0">
                <a:solidFill>
                  <a:schemeClr val="tx1"/>
                </a:solidFill>
                <a:latin typeface="Calibri" pitchFamily="34" charset="0"/>
              </a:rPr>
              <a:t>Regional Planning</a:t>
            </a:r>
            <a:br>
              <a:rPr lang="en-US" sz="4000" b="1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update</a:t>
            </a:r>
            <a:r>
              <a:rPr lang="en-US" sz="4000" b="1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US" sz="4000" b="1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US" sz="3200" cap="none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US" sz="3200" cap="none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US" sz="3200" cap="none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US" sz="3200" cap="none" dirty="0" smtClean="0">
                <a:solidFill>
                  <a:schemeClr val="tx1"/>
                </a:solidFill>
                <a:latin typeface="Calibri" pitchFamily="34" charset="0"/>
              </a:rPr>
            </a:br>
            <a:endParaRPr lang="en-US" sz="3200" b="1" cap="none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304800"/>
            <a:ext cx="7620000" cy="762000"/>
          </a:xfrm>
          <a:noFill/>
        </p:spPr>
        <p:txBody>
          <a:bodyPr>
            <a:normAutofit/>
          </a:bodyPr>
          <a:lstStyle/>
          <a:p>
            <a:pPr marL="0" indent="0" algn="ctr" eaLnBrk="1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ue Highway" pitchFamily="2" charset="0"/>
                <a:cs typeface="Arial" pitchFamily="34" charset="0"/>
              </a:rPr>
              <a:t>Coordinating Committee</a:t>
            </a:r>
          </a:p>
        </p:txBody>
      </p:sp>
      <p:sp>
        <p:nvSpPr>
          <p:cNvPr id="2" name="Rectangle 1"/>
          <p:cNvSpPr/>
          <p:nvPr/>
        </p:nvSpPr>
        <p:spPr>
          <a:xfrm>
            <a:off x="8549350" y="6553200"/>
            <a:ext cx="2748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7467600" cy="7620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tx1"/>
                </a:solidFill>
              </a:rPr>
              <a:t>Coordinating Committee Activities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1800"/>
              </a:spcBef>
              <a:defRPr/>
            </a:pPr>
            <a:endParaRPr lang="en-US" sz="2600" dirty="0" smtClean="0"/>
          </a:p>
          <a:p>
            <a:pPr eaLnBrk="1" hangingPunct="1">
              <a:spcBef>
                <a:spcPts val="1800"/>
              </a:spcBef>
              <a:defRPr/>
            </a:pPr>
            <a:r>
              <a:rPr lang="en-US" sz="2600" dirty="0" smtClean="0"/>
              <a:t>The </a:t>
            </a:r>
            <a:r>
              <a:rPr lang="en-US" sz="2600" dirty="0" smtClean="0"/>
              <a:t>Coordinating Committee last met on </a:t>
            </a:r>
            <a:r>
              <a:rPr lang="en-US" sz="2600" dirty="0" smtClean="0"/>
              <a:t>June 26 in West Sacramento, where there was a presentation on Conservation Strategy assistance for Regional Flood Management Planning and a discussion about a regional flood emergency response exercise </a:t>
            </a:r>
            <a:r>
              <a:rPr lang="en-US" sz="2600" dirty="0" smtClean="0"/>
              <a:t>that will be conducted in the Lower Sacramento/Delta North region</a:t>
            </a:r>
            <a:r>
              <a:rPr lang="en-US" sz="2600" dirty="0" smtClean="0"/>
              <a:t>.</a:t>
            </a:r>
          </a:p>
          <a:p>
            <a:pPr eaLnBrk="1" hangingPunct="1">
              <a:spcBef>
                <a:spcPts val="1800"/>
              </a:spcBef>
              <a:defRPr/>
            </a:pPr>
            <a:r>
              <a:rPr lang="en-US" sz="2600" dirty="0" smtClean="0"/>
              <a:t>Attendance at these meetings continues to be strong in both i</a:t>
            </a:r>
            <a:r>
              <a:rPr lang="en-US" sz="2600" dirty="0" smtClean="0"/>
              <a:t>n-person attendance and phone participation</a:t>
            </a:r>
            <a:r>
              <a:rPr lang="en-US" sz="2600" dirty="0" smtClean="0">
                <a:latin typeface="Calibri" pitchFamily="34" charset="0"/>
              </a:rPr>
              <a:t>.</a:t>
            </a:r>
            <a:endParaRPr lang="en-US" sz="2600" dirty="0" smtClean="0">
              <a:latin typeface="Calibri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534400" y="6553200"/>
            <a:ext cx="457200" cy="304800"/>
          </a:xfrm>
          <a:prstGeom prst="rect">
            <a:avLst/>
          </a:prstGeom>
        </p:spPr>
        <p:txBody>
          <a:bodyPr/>
          <a:lstStyle/>
          <a:p>
            <a:fld id="{9F1FB2E3-2BB6-40B9-8235-D524E987E6E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Coordinating Committee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  <a:buNone/>
              <a:defRPr/>
            </a:pPr>
            <a:r>
              <a:rPr lang="en-US" sz="4000" dirty="0" smtClean="0">
                <a:solidFill>
                  <a:srgbClr val="FFC000"/>
                </a:solidFill>
              </a:rPr>
              <a:t> </a:t>
            </a:r>
            <a:r>
              <a:rPr lang="en-US" sz="2400" u="sng" dirty="0" smtClean="0">
                <a:solidFill>
                  <a:srgbClr val="FFC000"/>
                </a:solidFill>
              </a:rPr>
              <a:t>Upcoming Activities</a:t>
            </a:r>
            <a:r>
              <a:rPr lang="en-US" sz="2400" dirty="0" smtClean="0">
                <a:solidFill>
                  <a:srgbClr val="FFC000"/>
                </a:solidFill>
              </a:rPr>
              <a:t>:</a:t>
            </a:r>
            <a:endParaRPr lang="en-US" sz="2400" dirty="0" smtClean="0">
              <a:solidFill>
                <a:srgbClr val="FFC000"/>
              </a:solidFill>
            </a:endParaRPr>
          </a:p>
          <a:p>
            <a:pPr>
              <a:spcBef>
                <a:spcPts val="1800"/>
              </a:spcBef>
              <a:defRPr/>
            </a:pPr>
            <a:r>
              <a:rPr lang="en-US" sz="2400" dirty="0" smtClean="0"/>
              <a:t>The </a:t>
            </a:r>
            <a:r>
              <a:rPr lang="en-US" sz="2400" dirty="0" smtClean="0"/>
              <a:t>Coordinating Committee next meets at 9 a.m., Wednesday, July 24th, at the City of West Sacramento. </a:t>
            </a:r>
            <a:endParaRPr lang="en-US" sz="2400" dirty="0" smtClean="0"/>
          </a:p>
          <a:p>
            <a:pPr>
              <a:spcBef>
                <a:spcPts val="1800"/>
              </a:spcBef>
              <a:defRPr/>
            </a:pPr>
            <a:r>
              <a:rPr lang="en-US" sz="2400" dirty="0" smtClean="0"/>
              <a:t>The agenda for this meeting includes a presentation on the Status of the Central Valley Integrated Flood Management Study and the Proposed Feasibility Cost Sharing Agreement Amendment (which will be a follow up to a Briefing you will hear later today from Christopher White).</a:t>
            </a:r>
            <a:endParaRPr lang="en-US" sz="2400" dirty="0" smtClean="0"/>
          </a:p>
          <a:p>
            <a:pPr>
              <a:spcBef>
                <a:spcPts val="1800"/>
              </a:spcBef>
              <a:defRPr/>
            </a:pPr>
            <a:r>
              <a:rPr lang="en-US" sz="2400" dirty="0" smtClean="0"/>
              <a:t>The Steering Committee continues to meet on the first Tuesday of every month.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Regional Planning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This report will be a bit more brief than usual, as many of the Regions have experienced a bit of slow down as they worked toward Regional Funding Agreements. </a:t>
            </a:r>
          </a:p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r>
              <a:rPr lang="en-US" u="sng" dirty="0" smtClean="0">
                <a:solidFill>
                  <a:srgbClr val="FFC000"/>
                </a:solidFill>
              </a:rPr>
              <a:t>Lower </a:t>
            </a:r>
            <a:r>
              <a:rPr lang="en-US" u="sng" dirty="0" smtClean="0">
                <a:solidFill>
                  <a:srgbClr val="FFC000"/>
                </a:solidFill>
              </a:rPr>
              <a:t>Sacramento/Delta North Region</a:t>
            </a:r>
            <a:r>
              <a:rPr lang="en-US" dirty="0" smtClean="0">
                <a:solidFill>
                  <a:srgbClr val="FFC000"/>
                </a:solidFill>
              </a:rPr>
              <a:t>:</a:t>
            </a:r>
          </a:p>
          <a:p>
            <a:pPr marL="137160" indent="0">
              <a:buNone/>
            </a:pPr>
            <a:endParaRPr lang="en-US" dirty="0" smtClean="0"/>
          </a:p>
          <a:p>
            <a:r>
              <a:rPr lang="en-US" dirty="0" smtClean="0"/>
              <a:t>A public meeting was held July 29</a:t>
            </a:r>
            <a:r>
              <a:rPr lang="en-US" baseline="30000" dirty="0" smtClean="0"/>
              <a:t>th</a:t>
            </a:r>
            <a:r>
              <a:rPr lang="en-US" dirty="0" smtClean="0"/>
              <a:t>  to review the regions draft Problem Definition Report, covering the first five chapters of the regional Plan document.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534400" y="6552983"/>
            <a:ext cx="300082" cy="3052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1817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Regional Planning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endParaRPr lang="en-US" u="sng" dirty="0" smtClean="0">
              <a:solidFill>
                <a:srgbClr val="FFC000"/>
              </a:solidFill>
            </a:endParaRPr>
          </a:p>
          <a:p>
            <a:pPr marL="137160" indent="0">
              <a:buNone/>
            </a:pPr>
            <a:r>
              <a:rPr lang="en-US" u="sng" dirty="0" smtClean="0">
                <a:solidFill>
                  <a:srgbClr val="FFC000"/>
                </a:solidFill>
              </a:rPr>
              <a:t>Mid </a:t>
            </a:r>
            <a:r>
              <a:rPr lang="en-US" u="sng" dirty="0" smtClean="0">
                <a:solidFill>
                  <a:srgbClr val="FFC000"/>
                </a:solidFill>
              </a:rPr>
              <a:t>&amp; Upper Sacramento Region</a:t>
            </a:r>
            <a:r>
              <a:rPr lang="en-US" dirty="0" smtClean="0">
                <a:solidFill>
                  <a:srgbClr val="FFC000"/>
                </a:solidFill>
              </a:rPr>
              <a:t>:</a:t>
            </a:r>
          </a:p>
          <a:p>
            <a:pPr marL="137160" indent="0">
              <a:buNone/>
            </a:pPr>
            <a:endParaRPr lang="en-US" dirty="0" smtClean="0"/>
          </a:p>
          <a:p>
            <a:r>
              <a:rPr lang="en-US" dirty="0" smtClean="0"/>
              <a:t>Work in this region has </a:t>
            </a:r>
            <a:r>
              <a:rPr lang="en-US" dirty="0" smtClean="0"/>
              <a:t>resumed following RD 108’s receipt of an executed funding agreement. 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district  will continue </a:t>
            </a:r>
            <a:r>
              <a:rPr lang="en-US" dirty="0" smtClean="0"/>
              <a:t>scheduling small group stakeholder meetings and organizing work groups for focus </a:t>
            </a:r>
            <a:r>
              <a:rPr lang="en-US" dirty="0" smtClean="0"/>
              <a:t>areas, such as agricultural and small communities.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534400" y="6561229"/>
            <a:ext cx="300082" cy="3052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5682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Regional Planning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endParaRPr lang="en-US" u="sng" dirty="0" smtClean="0">
              <a:solidFill>
                <a:srgbClr val="FFC000"/>
              </a:solidFill>
            </a:endParaRPr>
          </a:p>
          <a:p>
            <a:pPr marL="137160" indent="0">
              <a:buNone/>
            </a:pPr>
            <a:r>
              <a:rPr lang="en-US" u="sng" dirty="0" smtClean="0">
                <a:solidFill>
                  <a:srgbClr val="FFC000"/>
                </a:solidFill>
              </a:rPr>
              <a:t>Feather </a:t>
            </a:r>
            <a:r>
              <a:rPr lang="en-US" u="sng" dirty="0" smtClean="0">
                <a:solidFill>
                  <a:srgbClr val="FFC000"/>
                </a:solidFill>
              </a:rPr>
              <a:t>River Region</a:t>
            </a:r>
            <a:r>
              <a:rPr lang="en-US" dirty="0" smtClean="0">
                <a:solidFill>
                  <a:srgbClr val="FFC000"/>
                </a:solidFill>
              </a:rPr>
              <a:t>:</a:t>
            </a:r>
          </a:p>
          <a:p>
            <a:pPr marL="137160" indent="0">
              <a:buNone/>
            </a:pPr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/>
              <a:t>Consultants are preparing a first draft of the Regional Flood Management Plan, and plan to share the document with stakeholders by the end of 2013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Region representatives continue to meet with smaller groups of </a:t>
            </a:r>
            <a:r>
              <a:rPr lang="en-US" dirty="0" smtClean="0"/>
              <a:t>stakeholders .</a:t>
            </a:r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FFC00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534400" y="6552984"/>
            <a:ext cx="300082" cy="3052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6352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Regional Planning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u="sng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en-US" u="sng" dirty="0" smtClean="0">
                <a:solidFill>
                  <a:srgbClr val="FFC000"/>
                </a:solidFill>
              </a:rPr>
              <a:t>Lower </a:t>
            </a:r>
            <a:r>
              <a:rPr lang="en-US" u="sng" dirty="0" smtClean="0">
                <a:solidFill>
                  <a:srgbClr val="FFC000"/>
                </a:solidFill>
              </a:rPr>
              <a:t>San Joaquin/Delta South Region</a:t>
            </a:r>
            <a:r>
              <a:rPr lang="en-US" dirty="0" smtClean="0">
                <a:solidFill>
                  <a:srgbClr val="FFC000"/>
                </a:solidFill>
              </a:rPr>
              <a:t>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Representatives are still conducting small-group meetings with cities and RD’s in the planning area.   These meetings focus on informing participants of the </a:t>
            </a:r>
            <a:r>
              <a:rPr lang="en-US" dirty="0" smtClean="0"/>
              <a:t>history and goals of the RFMP to engage them in providing information on their flood management system needs.</a:t>
            </a:r>
          </a:p>
          <a:p>
            <a:endParaRPr lang="en-US" dirty="0" smtClean="0"/>
          </a:p>
          <a:p>
            <a:r>
              <a:rPr lang="en-US" dirty="0" smtClean="0"/>
              <a:t>An update on the regional planning process is on the San Joaquin Flood Control Technical Advisory Committee’s agenda for its meeting, taking place at 3 pm on July 17</a:t>
            </a:r>
            <a:r>
              <a:rPr lang="en-US" baseline="30000" dirty="0" smtClean="0"/>
              <a:t>th</a:t>
            </a:r>
            <a:r>
              <a:rPr lang="en-US" dirty="0" smtClean="0"/>
              <a:t> at San Joaquin County Public Works.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534400" y="6552984"/>
            <a:ext cx="300082" cy="3052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64790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Regional Planning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u="sng" dirty="0" smtClean="0">
                <a:solidFill>
                  <a:srgbClr val="FFC000"/>
                </a:solidFill>
              </a:rPr>
              <a:t>Mid </a:t>
            </a:r>
            <a:r>
              <a:rPr lang="en-US" u="sng" dirty="0" smtClean="0">
                <a:solidFill>
                  <a:srgbClr val="FFC000"/>
                </a:solidFill>
              </a:rPr>
              <a:t>San Joaquin Region</a:t>
            </a:r>
            <a:r>
              <a:rPr lang="en-US" dirty="0" smtClean="0">
                <a:solidFill>
                  <a:srgbClr val="FFC000"/>
                </a:solidFill>
              </a:rPr>
              <a:t>:</a:t>
            </a:r>
          </a:p>
          <a:p>
            <a:pPr marL="137160" indent="0">
              <a:buNone/>
            </a:pPr>
            <a:endParaRPr lang="en-US" dirty="0" smtClean="0"/>
          </a:p>
          <a:p>
            <a:r>
              <a:rPr lang="en-US" dirty="0" smtClean="0"/>
              <a:t>The first public workshop will take place from 10 am to noon, Thursday July 18</a:t>
            </a:r>
            <a:r>
              <a:rPr lang="en-US" baseline="30000" dirty="0" smtClean="0"/>
              <a:t>th</a:t>
            </a:r>
            <a:r>
              <a:rPr lang="en-US" dirty="0" smtClean="0"/>
              <a:t> at the Stanislaus County Ag Center in Modesto.   This workshop aims to provide and overview of the RFMP process, and will be a forum for stakeholders to review and provide comments on sections the Draft Plan.</a:t>
            </a:r>
          </a:p>
          <a:p>
            <a:endParaRPr lang="en-US" dirty="0" smtClean="0"/>
          </a:p>
          <a:p>
            <a:pPr marL="137160" indent="0">
              <a:buNone/>
            </a:pPr>
            <a:r>
              <a:rPr lang="en-US" u="sng" dirty="0" smtClean="0">
                <a:solidFill>
                  <a:srgbClr val="FFC000"/>
                </a:solidFill>
              </a:rPr>
              <a:t>Upper San Joaquin Region</a:t>
            </a:r>
            <a:r>
              <a:rPr lang="en-US" dirty="0" smtClean="0">
                <a:solidFill>
                  <a:srgbClr val="FFC000"/>
                </a:solidFill>
              </a:rPr>
              <a:t>:</a:t>
            </a:r>
          </a:p>
          <a:p>
            <a:pPr marL="137160" indent="0">
              <a:buNone/>
            </a:pPr>
            <a:endParaRPr lang="en-US" dirty="0" smtClean="0"/>
          </a:p>
          <a:p>
            <a:r>
              <a:rPr lang="en-US" dirty="0" smtClean="0"/>
              <a:t>Following </a:t>
            </a:r>
            <a:r>
              <a:rPr lang="en-US" dirty="0" smtClean="0"/>
              <a:t>a May </a:t>
            </a:r>
            <a:r>
              <a:rPr lang="en-US" dirty="0" smtClean="0"/>
              <a:t>8</a:t>
            </a:r>
            <a:r>
              <a:rPr lang="en-US" baseline="30000" dirty="0" smtClean="0"/>
              <a:t>th</a:t>
            </a:r>
            <a:r>
              <a:rPr lang="en-US" dirty="0" smtClean="0"/>
              <a:t> kickoff meeting, the region is soliciting feedback on its Regional Setting and Flood Hazard Assessment chapters.</a:t>
            </a:r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8534400" y="6556625"/>
            <a:ext cx="300082" cy="3052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4680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eaLnBrk="1" hangingPunct="1">
              <a:buNone/>
              <a:defRPr/>
            </a:pPr>
            <a:endParaRPr lang="en-US" sz="1200" dirty="0" smtClean="0"/>
          </a:p>
          <a:p>
            <a:pPr algn="ctr" eaLnBrk="1" hangingPunct="1">
              <a:buNone/>
              <a:defRPr/>
            </a:pPr>
            <a:r>
              <a:rPr lang="en-US" sz="17100" dirty="0" smtClean="0"/>
              <a:t>?</a:t>
            </a:r>
            <a:endParaRPr lang="en-US" sz="17100" dirty="0" smtClean="0"/>
          </a:p>
          <a:p>
            <a:pPr eaLnBrk="1" hangingPunct="1">
              <a:spcBef>
                <a:spcPts val="0"/>
              </a:spcBef>
              <a:buNone/>
              <a:defRPr/>
            </a:pPr>
            <a:endParaRPr lang="en-US" sz="1400" dirty="0" smtClean="0"/>
          </a:p>
          <a:p>
            <a:pPr eaLnBrk="1" hangingPunct="1">
              <a:spcBef>
                <a:spcPts val="0"/>
              </a:spcBef>
              <a:buNone/>
              <a:defRPr/>
            </a:pPr>
            <a:endParaRPr lang="en-US" sz="1200" dirty="0" smtClean="0"/>
          </a:p>
          <a:p>
            <a:pPr eaLnBrk="1" hangingPunct="1">
              <a:spcBef>
                <a:spcPts val="0"/>
              </a:spcBef>
              <a:buNone/>
              <a:defRPr/>
            </a:pPr>
            <a:endParaRPr lang="en-US" sz="1200" dirty="0" smtClean="0"/>
          </a:p>
          <a:p>
            <a:pPr eaLnBrk="1" hangingPunct="1">
              <a:spcBef>
                <a:spcPts val="0"/>
              </a:spcBef>
              <a:buNone/>
              <a:defRPr/>
            </a:pPr>
            <a:endParaRPr lang="en-US" sz="12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534400" y="6553200"/>
            <a:ext cx="457200" cy="304800"/>
          </a:xfrm>
          <a:prstGeom prst="rect">
            <a:avLst/>
          </a:prstGeom>
        </p:spPr>
        <p:txBody>
          <a:bodyPr/>
          <a:lstStyle/>
          <a:p>
            <a:fld id="{9F1FB2E3-2BB6-40B9-8235-D524E987E6E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Words>506</Words>
  <Application>Microsoft Office PowerPoint</Application>
  <PresentationFormat>On-screen Show (4:3)</PresentationFormat>
  <Paragraphs>63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  Regional Planning update    </vt:lpstr>
      <vt:lpstr>Coordinating Committee Activities</vt:lpstr>
      <vt:lpstr>Coordinating Committee Activities</vt:lpstr>
      <vt:lpstr>Regional Planning Activities</vt:lpstr>
      <vt:lpstr>Regional Planning Activities</vt:lpstr>
      <vt:lpstr>Regional Planning Activities</vt:lpstr>
      <vt:lpstr>Regional Planning Activities</vt:lpstr>
      <vt:lpstr>Regional Planning Activities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nmoricz</dc:creator>
  <cp:lastModifiedBy>awoertin</cp:lastModifiedBy>
  <cp:revision>66</cp:revision>
  <dcterms:created xsi:type="dcterms:W3CDTF">2010-03-04T17:56:25Z</dcterms:created>
  <dcterms:modified xsi:type="dcterms:W3CDTF">2013-07-11T17:43:31Z</dcterms:modified>
</cp:coreProperties>
</file>