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4"/>
  </p:sldMasterIdLst>
  <p:notesMasterIdLst>
    <p:notesMasterId r:id="rId15"/>
  </p:notesMasterIdLst>
  <p:handoutMasterIdLst>
    <p:handoutMasterId r:id="rId16"/>
  </p:handoutMasterIdLst>
  <p:sldIdLst>
    <p:sldId id="907" r:id="rId5"/>
    <p:sldId id="908" r:id="rId6"/>
    <p:sldId id="894" r:id="rId7"/>
    <p:sldId id="902" r:id="rId8"/>
    <p:sldId id="895" r:id="rId9"/>
    <p:sldId id="909" r:id="rId10"/>
    <p:sldId id="906" r:id="rId11"/>
    <p:sldId id="897" r:id="rId12"/>
    <p:sldId id="901" r:id="rId13"/>
    <p:sldId id="899" r:id="rId1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7" clrIdx="1"/>
  <p:cmAuthor id="2" name="Matt Young" initials="MCY" lastIdx="1" clrIdx="2"/>
  <p:cmAuthor id="3" name="Matthew Young" initials="MY"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DD4"/>
    <a:srgbClr val="DA0000"/>
    <a:srgbClr val="996633"/>
    <a:srgbClr val="215968"/>
    <a:srgbClr val="155589"/>
    <a:srgbClr val="93CDDD"/>
    <a:srgbClr val="FFCC66"/>
    <a:srgbClr val="BFBFBF"/>
    <a:srgbClr val="4255A8"/>
    <a:srgbClr val="53A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4" autoAdjust="0"/>
    <p:restoredTop sz="73997" autoAdjust="0"/>
  </p:normalViewPr>
  <p:slideViewPr>
    <p:cSldViewPr snapToGrid="0">
      <p:cViewPr>
        <p:scale>
          <a:sx n="70" d="100"/>
          <a:sy n="70" d="100"/>
        </p:scale>
        <p:origin x="-1218" y="528"/>
      </p:cViewPr>
      <p:guideLst>
        <p:guide orient="horz" pos="3714"/>
        <p:guide pos="5064"/>
      </p:guideLst>
    </p:cSldViewPr>
  </p:slideViewPr>
  <p:outlineViewPr>
    <p:cViewPr>
      <p:scale>
        <a:sx n="33" d="100"/>
        <a:sy n="33" d="100"/>
      </p:scale>
      <p:origin x="0" y="0"/>
    </p:cViewPr>
  </p:outlineViewPr>
  <p:notesTextViewPr>
    <p:cViewPr>
      <p:scale>
        <a:sx n="150" d="100"/>
        <a:sy n="150" d="100"/>
      </p:scale>
      <p:origin x="0" y="1410"/>
    </p:cViewPr>
  </p:notesTextViewPr>
  <p:sorterViewPr>
    <p:cViewPr>
      <p:scale>
        <a:sx n="40" d="100"/>
        <a:sy n="40" d="100"/>
      </p:scale>
      <p:origin x="0" y="0"/>
    </p:cViewPr>
  </p:sorterViewPr>
  <p:notesViewPr>
    <p:cSldViewPr snapToGrid="0">
      <p:cViewPr varScale="1">
        <p:scale>
          <a:sx n="76" d="100"/>
          <a:sy n="76" d="100"/>
        </p:scale>
        <p:origin x="-200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8" y="7"/>
            <a:ext cx="3169919" cy="480389"/>
          </a:xfrm>
          <a:prstGeom prst="rect">
            <a:avLst/>
          </a:prstGeom>
          <a:noFill/>
          <a:ln w="9525">
            <a:noFill/>
            <a:miter lim="800000"/>
            <a:headEnd/>
            <a:tailEnd/>
          </a:ln>
        </p:spPr>
        <p:txBody>
          <a:bodyPr vert="horz" wrap="square" lIns="94879" tIns="47441" rIns="94879" bIns="47441" numCol="1" anchor="t" anchorCtr="0" compatLnSpc="1">
            <a:prstTxWarp prst="textNoShape">
              <a:avLst/>
            </a:prstTxWarp>
          </a:bodyPr>
          <a:lstStyle>
            <a:lvl1pPr defTabSz="911930">
              <a:defRPr sz="1300"/>
            </a:lvl1pPr>
          </a:lstStyle>
          <a:p>
            <a:pPr>
              <a:defRPr/>
            </a:pPr>
            <a:endParaRPr lang="en-US" dirty="0"/>
          </a:p>
        </p:txBody>
      </p:sp>
      <p:sp>
        <p:nvSpPr>
          <p:cNvPr id="68611" name="Rectangle 3"/>
          <p:cNvSpPr>
            <a:spLocks noGrp="1" noChangeArrowheads="1"/>
          </p:cNvSpPr>
          <p:nvPr>
            <p:ph type="dt" sz="quarter" idx="1"/>
          </p:nvPr>
        </p:nvSpPr>
        <p:spPr bwMode="auto">
          <a:xfrm>
            <a:off x="4143594" y="7"/>
            <a:ext cx="3169919" cy="480389"/>
          </a:xfrm>
          <a:prstGeom prst="rect">
            <a:avLst/>
          </a:prstGeom>
          <a:noFill/>
          <a:ln w="9525">
            <a:noFill/>
            <a:miter lim="800000"/>
            <a:headEnd/>
            <a:tailEnd/>
          </a:ln>
        </p:spPr>
        <p:txBody>
          <a:bodyPr vert="horz" wrap="square" lIns="94879" tIns="47441" rIns="94879" bIns="47441" numCol="1" anchor="t" anchorCtr="0" compatLnSpc="1">
            <a:prstTxWarp prst="textNoShape">
              <a:avLst/>
            </a:prstTxWarp>
          </a:bodyPr>
          <a:lstStyle>
            <a:lvl1pPr algn="r" defTabSz="911930">
              <a:defRPr sz="1300"/>
            </a:lvl1pPr>
          </a:lstStyle>
          <a:p>
            <a:pPr>
              <a:defRPr/>
            </a:pPr>
            <a:fld id="{D6DDCD7E-F24C-492E-B80F-596F0485C02B}" type="datetimeFigureOut">
              <a:rPr lang="en-US"/>
              <a:pPr>
                <a:defRPr/>
              </a:pPr>
              <a:t>7/11/2013</a:t>
            </a:fld>
            <a:endParaRPr lang="en-US" dirty="0"/>
          </a:p>
        </p:txBody>
      </p:sp>
      <p:sp>
        <p:nvSpPr>
          <p:cNvPr id="68612" name="Rectangle 4"/>
          <p:cNvSpPr>
            <a:spLocks noGrp="1" noChangeArrowheads="1"/>
          </p:cNvSpPr>
          <p:nvPr>
            <p:ph type="ftr" sz="quarter" idx="2"/>
          </p:nvPr>
        </p:nvSpPr>
        <p:spPr bwMode="auto">
          <a:xfrm>
            <a:off x="8" y="9119182"/>
            <a:ext cx="3169919" cy="480389"/>
          </a:xfrm>
          <a:prstGeom prst="rect">
            <a:avLst/>
          </a:prstGeom>
          <a:noFill/>
          <a:ln w="9525">
            <a:noFill/>
            <a:miter lim="800000"/>
            <a:headEnd/>
            <a:tailEnd/>
          </a:ln>
        </p:spPr>
        <p:txBody>
          <a:bodyPr vert="horz" wrap="square" lIns="94879" tIns="47441" rIns="94879" bIns="47441" numCol="1" anchor="b" anchorCtr="0" compatLnSpc="1">
            <a:prstTxWarp prst="textNoShape">
              <a:avLst/>
            </a:prstTxWarp>
          </a:bodyPr>
          <a:lstStyle>
            <a:lvl1pPr defTabSz="911930">
              <a:defRPr sz="1300"/>
            </a:lvl1pPr>
          </a:lstStyle>
          <a:p>
            <a:pPr>
              <a:defRPr/>
            </a:pPr>
            <a:endParaRPr lang="en-US" dirty="0"/>
          </a:p>
        </p:txBody>
      </p:sp>
      <p:sp>
        <p:nvSpPr>
          <p:cNvPr id="68613" name="Rectangle 5"/>
          <p:cNvSpPr>
            <a:spLocks noGrp="1" noChangeArrowheads="1"/>
          </p:cNvSpPr>
          <p:nvPr>
            <p:ph type="sldNum" sz="quarter" idx="3"/>
          </p:nvPr>
        </p:nvSpPr>
        <p:spPr bwMode="auto">
          <a:xfrm>
            <a:off x="4143594" y="9119182"/>
            <a:ext cx="3169919" cy="480389"/>
          </a:xfrm>
          <a:prstGeom prst="rect">
            <a:avLst/>
          </a:prstGeom>
          <a:noFill/>
          <a:ln w="9525">
            <a:noFill/>
            <a:miter lim="800000"/>
            <a:headEnd/>
            <a:tailEnd/>
          </a:ln>
        </p:spPr>
        <p:txBody>
          <a:bodyPr vert="horz" wrap="square" lIns="94879" tIns="47441" rIns="94879" bIns="47441" numCol="1" anchor="b" anchorCtr="0" compatLnSpc="1">
            <a:prstTxWarp prst="textNoShape">
              <a:avLst/>
            </a:prstTxWarp>
          </a:bodyPr>
          <a:lstStyle>
            <a:lvl1pPr algn="r" defTabSz="911930">
              <a:defRPr sz="1300"/>
            </a:lvl1pPr>
          </a:lstStyle>
          <a:p>
            <a:pPr>
              <a:defRPr/>
            </a:pPr>
            <a:endParaRPr lang="en-US" dirty="0"/>
          </a:p>
        </p:txBody>
      </p:sp>
    </p:spTree>
    <p:extLst>
      <p:ext uri="{BB962C8B-B14F-4D97-AF65-F5344CB8AC3E}">
        <p14:creationId xmlns:p14="http://schemas.microsoft.com/office/powerpoint/2010/main" val="389021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8" y="7"/>
            <a:ext cx="3169919" cy="480389"/>
          </a:xfrm>
          <a:prstGeom prst="rect">
            <a:avLst/>
          </a:prstGeom>
          <a:noFill/>
          <a:ln w="9525">
            <a:noFill/>
            <a:miter lim="800000"/>
            <a:headEnd/>
            <a:tailEnd/>
          </a:ln>
        </p:spPr>
        <p:txBody>
          <a:bodyPr vert="horz" wrap="square" lIns="92113" tIns="46056" rIns="92113" bIns="46056" numCol="1" anchor="t" anchorCtr="0" compatLnSpc="1">
            <a:prstTxWarp prst="textNoShape">
              <a:avLst/>
            </a:prstTxWarp>
          </a:bodyPr>
          <a:lstStyle>
            <a:lvl1pPr defTabSz="918560">
              <a:defRPr sz="1300"/>
            </a:lvl1pPr>
          </a:lstStyle>
          <a:p>
            <a:pPr>
              <a:defRPr/>
            </a:pPr>
            <a:endParaRPr lang="en-US" dirty="0"/>
          </a:p>
        </p:txBody>
      </p:sp>
      <p:sp>
        <p:nvSpPr>
          <p:cNvPr id="14339" name="Rectangle 3"/>
          <p:cNvSpPr>
            <a:spLocks noGrp="1" noChangeArrowheads="1"/>
          </p:cNvSpPr>
          <p:nvPr>
            <p:ph type="dt" idx="1"/>
          </p:nvPr>
        </p:nvSpPr>
        <p:spPr bwMode="auto">
          <a:xfrm>
            <a:off x="4143594" y="7"/>
            <a:ext cx="3169919" cy="480389"/>
          </a:xfrm>
          <a:prstGeom prst="rect">
            <a:avLst/>
          </a:prstGeom>
          <a:noFill/>
          <a:ln w="9525">
            <a:noFill/>
            <a:miter lim="800000"/>
            <a:headEnd/>
            <a:tailEnd/>
          </a:ln>
        </p:spPr>
        <p:txBody>
          <a:bodyPr vert="horz" wrap="square" lIns="92113" tIns="46056" rIns="92113" bIns="46056" numCol="1" anchor="t" anchorCtr="0" compatLnSpc="1">
            <a:prstTxWarp prst="textNoShape">
              <a:avLst/>
            </a:prstTxWarp>
          </a:bodyPr>
          <a:lstStyle>
            <a:lvl1pPr algn="r" defTabSz="918560">
              <a:defRPr sz="1300"/>
            </a:lvl1pPr>
          </a:lstStyle>
          <a:p>
            <a:pPr>
              <a:defRPr/>
            </a:pPr>
            <a:fld id="{6ADAC922-EDB8-47E6-BDD2-3D7D6C646E2C}" type="datetimeFigureOut">
              <a:rPr lang="en-US"/>
              <a:pPr>
                <a:defRPr/>
              </a:pPr>
              <a:t>7/11/2013</a:t>
            </a:fld>
            <a:endParaRPr lang="en-US" dirty="0"/>
          </a:p>
        </p:txBody>
      </p:sp>
      <p:sp>
        <p:nvSpPr>
          <p:cNvPr id="9220"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1520" y="4559592"/>
            <a:ext cx="5852160" cy="4321850"/>
          </a:xfrm>
          <a:prstGeom prst="rect">
            <a:avLst/>
          </a:prstGeom>
          <a:noFill/>
          <a:ln w="9525">
            <a:noFill/>
            <a:miter lim="800000"/>
            <a:headEnd/>
            <a:tailEnd/>
          </a:ln>
        </p:spPr>
        <p:txBody>
          <a:bodyPr vert="horz" wrap="square" lIns="92113" tIns="46056" rIns="92113" bIns="460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8" y="9119182"/>
            <a:ext cx="3169919" cy="480389"/>
          </a:xfrm>
          <a:prstGeom prst="rect">
            <a:avLst/>
          </a:prstGeom>
          <a:noFill/>
          <a:ln w="9525">
            <a:noFill/>
            <a:miter lim="800000"/>
            <a:headEnd/>
            <a:tailEnd/>
          </a:ln>
        </p:spPr>
        <p:txBody>
          <a:bodyPr vert="horz" wrap="square" lIns="92113" tIns="46056" rIns="92113" bIns="46056" numCol="1" anchor="b" anchorCtr="0" compatLnSpc="1">
            <a:prstTxWarp prst="textNoShape">
              <a:avLst/>
            </a:prstTxWarp>
          </a:bodyPr>
          <a:lstStyle>
            <a:lvl1pPr defTabSz="918560">
              <a:defRPr sz="1300"/>
            </a:lvl1pPr>
          </a:lstStyle>
          <a:p>
            <a:pPr>
              <a:defRPr/>
            </a:pPr>
            <a:endParaRPr lang="en-US" dirty="0"/>
          </a:p>
        </p:txBody>
      </p:sp>
      <p:sp>
        <p:nvSpPr>
          <p:cNvPr id="14343" name="Rectangle 7"/>
          <p:cNvSpPr>
            <a:spLocks noGrp="1" noChangeArrowheads="1"/>
          </p:cNvSpPr>
          <p:nvPr>
            <p:ph type="sldNum" sz="quarter" idx="5"/>
          </p:nvPr>
        </p:nvSpPr>
        <p:spPr bwMode="auto">
          <a:xfrm>
            <a:off x="4143594" y="9119182"/>
            <a:ext cx="3169919" cy="480389"/>
          </a:xfrm>
          <a:prstGeom prst="rect">
            <a:avLst/>
          </a:prstGeom>
          <a:noFill/>
          <a:ln w="9525">
            <a:noFill/>
            <a:miter lim="800000"/>
            <a:headEnd/>
            <a:tailEnd/>
          </a:ln>
        </p:spPr>
        <p:txBody>
          <a:bodyPr vert="horz" wrap="square" lIns="92113" tIns="46056" rIns="92113" bIns="46056" numCol="1" anchor="b" anchorCtr="0" compatLnSpc="1">
            <a:prstTxWarp prst="textNoShape">
              <a:avLst/>
            </a:prstTxWarp>
          </a:bodyPr>
          <a:lstStyle>
            <a:lvl1pPr algn="r" defTabSz="918560">
              <a:defRPr sz="13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val="364996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SB 5 required DWR to consider climate change in CVFPP development.</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i="0" kern="1200" dirty="0" smtClean="0">
                <a:solidFill>
                  <a:schemeClr val="tx1"/>
                </a:solidFill>
                <a:effectLst/>
                <a:latin typeface="Calibri" pitchFamily="34" charset="0"/>
                <a:ea typeface="+mn-ea"/>
                <a:cs typeface="+mn-cs"/>
              </a:rPr>
              <a:t>Climate change impacts for extreme events, such as flooding and droughts, will result not from changes in averages, but from changes in local extremes. A</a:t>
            </a:r>
            <a:r>
              <a:rPr lang="en-US" sz="1200" kern="1200" dirty="0" smtClean="0">
                <a:solidFill>
                  <a:schemeClr val="tx1"/>
                </a:solidFill>
                <a:effectLst/>
                <a:latin typeface="Calibri" pitchFamily="34" charset="0"/>
                <a:ea typeface="+mn-ea"/>
                <a:cs typeface="+mn-cs"/>
              </a:rPr>
              <a:t>vailable climate change information does not present probabilistic characteristics for extreme events</a:t>
            </a:r>
            <a:r>
              <a:rPr lang="en-US" sz="1200" i="0" kern="1200" dirty="0" smtClean="0">
                <a:solidFill>
                  <a:schemeClr val="tx1"/>
                </a:solidFill>
                <a:effectLst/>
                <a:latin typeface="Calibri"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Tree>
    <p:extLst>
      <p:ext uri="{BB962C8B-B14F-4D97-AF65-F5344CB8AC3E}">
        <p14:creationId xmlns:p14="http://schemas.microsoft.com/office/powerpoint/2010/main" val="106281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Michael Anderson: </a:t>
            </a:r>
          </a:p>
          <a:p>
            <a:pPr marL="228600" indent="-228600">
              <a:buAutoNum type="arabicPeriod"/>
            </a:pPr>
            <a:r>
              <a:rPr lang="en-US" dirty="0" smtClean="0"/>
              <a:t>The</a:t>
            </a:r>
            <a:r>
              <a:rPr lang="en-US" baseline="0" dirty="0" smtClean="0"/>
              <a:t> climate change effects on extreme events are of the most uncertain issues under the current understanding</a:t>
            </a:r>
          </a:p>
          <a:p>
            <a:pPr marL="228600" indent="-228600">
              <a:buAutoNum type="arabicPeriod"/>
            </a:pPr>
            <a:r>
              <a:rPr lang="en-US" baseline="0" dirty="0" smtClean="0"/>
              <a:t>The extreme events affected more by local conditions</a:t>
            </a:r>
            <a:endParaRPr lang="en-US" dirty="0" smtClean="0"/>
          </a:p>
          <a:p>
            <a:pPr marL="228600" indent="-228600">
              <a:buAutoNum type="arabicPeriod"/>
            </a:pPr>
            <a:r>
              <a:rPr lang="en-US" dirty="0" smtClean="0"/>
              <a:t>The</a:t>
            </a:r>
            <a:r>
              <a:rPr lang="en-US" baseline="0" dirty="0" smtClean="0"/>
              <a:t> atmospheric rivers are very indicative for central valley flooding (based on review of historical events) </a:t>
            </a:r>
          </a:p>
          <a:p>
            <a:pPr marL="228600" indent="-228600">
              <a:buAutoNum type="arabicPeriod"/>
            </a:pPr>
            <a:r>
              <a:rPr lang="en-US" baseline="0" dirty="0" smtClean="0"/>
              <a:t>The research on atmospheric rivers is ongoing, improving the understanding of the phenomenon and information available for planning purposes</a:t>
            </a:r>
          </a:p>
          <a:p>
            <a:pPr marL="228600" indent="-228600">
              <a:buAutoNum type="arabicPeriod"/>
            </a:pPr>
            <a:r>
              <a:rPr lang="en-US" baseline="0" dirty="0" smtClean="0"/>
              <a:t>DWR has assisted in developing the body of knowledge, including UCD and USGS research.  </a:t>
            </a:r>
          </a:p>
        </p:txBody>
      </p:sp>
      <p:sp>
        <p:nvSpPr>
          <p:cNvPr id="4" name="Slide Number Placeholder 3"/>
          <p:cNvSpPr>
            <a:spLocks noGrp="1"/>
          </p:cNvSpPr>
          <p:nvPr>
            <p:ph type="sldNum" sz="quarter" idx="10"/>
          </p:nvPr>
        </p:nvSpPr>
        <p:spPr/>
        <p:txBody>
          <a:bodyPr/>
          <a:lstStyle/>
          <a:p>
            <a:pPr>
              <a:defRPr/>
            </a:pPr>
            <a:fld id="{2F8AEB30-DE42-4C4C-B5FB-F5F27B555F9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dirty="0" smtClean="0"/>
              <a:t>Atmospheric River Event </a:t>
            </a:r>
          </a:p>
          <a:p>
            <a:r>
              <a:rPr lang="en-US" sz="1200" dirty="0" smtClean="0"/>
              <a:t>- moisture flux</a:t>
            </a:r>
          </a:p>
          <a:p>
            <a:r>
              <a:rPr lang="en-US" sz="1200" dirty="0" smtClean="0"/>
              <a:t> - duration</a:t>
            </a:r>
          </a:p>
          <a:p>
            <a:r>
              <a:rPr lang="en-US" sz="1200" dirty="0" smtClean="0"/>
              <a:t> - freezing elevation</a:t>
            </a:r>
          </a:p>
          <a:p>
            <a:r>
              <a:rPr lang="en-US" sz="1200" dirty="0" smtClean="0"/>
              <a:t> - direction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Sierra Barrier Jet Characteristics</a:t>
            </a:r>
          </a:p>
          <a:p>
            <a:endParaRPr lang="en-US" dirty="0" smtClean="0"/>
          </a:p>
          <a:p>
            <a:r>
              <a:rPr lang="en-US" dirty="0" smtClean="0"/>
              <a:t>Watershed Features </a:t>
            </a:r>
          </a:p>
          <a:p>
            <a:pPr>
              <a:buFontTx/>
              <a:buChar char="-"/>
            </a:pPr>
            <a:r>
              <a:rPr lang="en-US" sz="1200" dirty="0" smtClean="0"/>
              <a:t>orographic enhancement distribution</a:t>
            </a:r>
          </a:p>
          <a:p>
            <a:pPr>
              <a:buFontTx/>
              <a:buChar char="-"/>
            </a:pPr>
            <a:r>
              <a:rPr lang="en-US" sz="1200" dirty="0" smtClean="0"/>
              <a:t>antecedent conditions (e.g., snow line, basin wetness)</a:t>
            </a:r>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dirty="0" smtClean="0"/>
              <a:t>Design Rainfall Event</a:t>
            </a:r>
          </a:p>
          <a:p>
            <a:r>
              <a:rPr lang="en-US" dirty="0" smtClean="0"/>
              <a:t>-volume and peak</a:t>
            </a:r>
          </a:p>
          <a:p>
            <a:r>
              <a:rPr lang="en-US" dirty="0" smtClean="0"/>
              <a:t>-duration</a:t>
            </a:r>
          </a:p>
          <a:p>
            <a:r>
              <a:rPr lang="en-US" dirty="0" smtClean="0"/>
              <a:t>-spatial distribution</a:t>
            </a:r>
          </a:p>
          <a:p>
            <a:endParaRPr lang="en-US" dirty="0" smtClean="0"/>
          </a:p>
          <a:p>
            <a:r>
              <a:rPr lang="en-US" dirty="0" smtClean="0"/>
              <a:t>Flood Hydrograph</a:t>
            </a:r>
          </a:p>
          <a:p>
            <a:r>
              <a:rPr lang="en-US" dirty="0" smtClean="0"/>
              <a:t>-peak</a:t>
            </a:r>
          </a:p>
          <a:p>
            <a:r>
              <a:rPr lang="en-US" dirty="0" smtClean="0"/>
              <a:t>-volume</a:t>
            </a:r>
          </a:p>
          <a:p>
            <a:r>
              <a:rPr lang="en-US" smtClean="0"/>
              <a:t>-critical duration</a:t>
            </a:r>
          </a:p>
          <a:p>
            <a:endParaRPr lang="en-US" smtClean="0"/>
          </a:p>
          <a:p>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Establish a methodology that relates flood thresholds (e.g. 200-year event) to a given magnitude of atmospheric river characteristics of moisture flux and duration.  This methodology will be developed based upon research in progress on topographic controls of extreme precipitation events carried out by the University of California Davis Hydrologic Research Laboratory and research in progress on historical and future projections of atmospheric river characteristics carried out by Scripps Institute of Oceanography and the National Oceanographic and Atmospheric Administration’s Earth Systems Research Laboratory (NOAA ESRL).  The developed methodology will be embedded into current design storm analysis methods used by the United States Army Corps of Engineers in the Central Valley Hydrology Study currently in progress.</a:t>
            </a:r>
          </a:p>
          <a:p>
            <a:endParaRPr lang="en-US" sz="1200" kern="1200" dirty="0" smtClean="0">
              <a:solidFill>
                <a:schemeClr val="tx1"/>
              </a:solidFill>
              <a:effectLst/>
              <a:latin typeface="Calibri" pitchFamily="34" charset="0"/>
              <a:ea typeface="+mn-ea"/>
              <a:cs typeface="+mn-cs"/>
            </a:endParaRPr>
          </a:p>
          <a:p>
            <a:r>
              <a:rPr lang="en-US" sz="1200" b="1" kern="1200" dirty="0" smtClean="0">
                <a:solidFill>
                  <a:schemeClr val="tx1"/>
                </a:solidFill>
                <a:effectLst/>
                <a:latin typeface="Calibri" pitchFamily="34" charset="0"/>
                <a:ea typeface="+mn-ea"/>
                <a:cs typeface="+mn-cs"/>
              </a:rPr>
              <a:t>Project Status:  </a:t>
            </a:r>
          </a:p>
          <a:p>
            <a:pPr marL="171450" indent="-171450">
              <a:buFont typeface="Arial" pitchFamily="34" charset="0"/>
              <a:buChar char="•"/>
            </a:pPr>
            <a:r>
              <a:rPr lang="en-US" sz="1200" kern="1200" dirty="0" smtClean="0">
                <a:solidFill>
                  <a:schemeClr val="tx1"/>
                </a:solidFill>
                <a:effectLst/>
                <a:latin typeface="Calibri" pitchFamily="34" charset="0"/>
                <a:ea typeface="+mn-ea"/>
                <a:cs typeface="+mn-cs"/>
              </a:rPr>
              <a:t>UC Davis has one year remaining to finish the atmospheric and watershed modeling and analysis of 50 historical flood events to evaluate topographic controls to extreme precipitation processes.  </a:t>
            </a:r>
          </a:p>
          <a:p>
            <a:pPr marL="171450" indent="-171450">
              <a:buFont typeface="Arial" pitchFamily="34" charset="0"/>
              <a:buChar char="•"/>
            </a:pPr>
            <a:r>
              <a:rPr lang="en-US" sz="1200" kern="1200" dirty="0" smtClean="0">
                <a:solidFill>
                  <a:schemeClr val="tx1"/>
                </a:solidFill>
                <a:effectLst/>
                <a:latin typeface="Calibri" pitchFamily="34" charset="0"/>
                <a:ea typeface="+mn-ea"/>
                <a:cs typeface="+mn-cs"/>
              </a:rPr>
              <a:t>The Scripps Institute of Oceanography and NOAA ESRL have evaluated historical data and examined the 3</a:t>
            </a:r>
            <a:r>
              <a:rPr lang="en-US" sz="1200" kern="1200" baseline="30000" dirty="0" smtClean="0">
                <a:solidFill>
                  <a:schemeClr val="tx1"/>
                </a:solidFill>
                <a:effectLst/>
                <a:latin typeface="Calibri" pitchFamily="34" charset="0"/>
                <a:ea typeface="+mn-ea"/>
                <a:cs typeface="+mn-cs"/>
              </a:rPr>
              <a:t>rd</a:t>
            </a:r>
            <a:r>
              <a:rPr lang="en-US" sz="1200" kern="1200" dirty="0" smtClean="0">
                <a:solidFill>
                  <a:schemeClr val="tx1"/>
                </a:solidFill>
                <a:effectLst/>
                <a:latin typeface="Calibri" pitchFamily="34" charset="0"/>
                <a:ea typeface="+mn-ea"/>
                <a:cs typeface="+mn-cs"/>
              </a:rPr>
              <a:t> Coupled Model </a:t>
            </a:r>
            <a:r>
              <a:rPr lang="en-US" sz="1200" kern="1200" dirty="0" err="1" smtClean="0">
                <a:solidFill>
                  <a:schemeClr val="tx1"/>
                </a:solidFill>
                <a:effectLst/>
                <a:latin typeface="Calibri" pitchFamily="34" charset="0"/>
                <a:ea typeface="+mn-ea"/>
                <a:cs typeface="+mn-cs"/>
              </a:rPr>
              <a:t>Intercomparison</a:t>
            </a:r>
            <a:r>
              <a:rPr lang="en-US" sz="1200" kern="1200" dirty="0" smtClean="0">
                <a:solidFill>
                  <a:schemeClr val="tx1"/>
                </a:solidFill>
                <a:effectLst/>
                <a:latin typeface="Calibri" pitchFamily="34" charset="0"/>
                <a:ea typeface="+mn-ea"/>
                <a:cs typeface="+mn-cs"/>
              </a:rPr>
              <a:t> Project (CMIP3)  climate change simulations resulting in publications in 2011 (</a:t>
            </a:r>
            <a:r>
              <a:rPr lang="en-US" sz="1200" kern="1200" dirty="0" err="1" smtClean="0">
                <a:solidFill>
                  <a:schemeClr val="tx1"/>
                </a:solidFill>
                <a:effectLst/>
                <a:latin typeface="Calibri" pitchFamily="34" charset="0"/>
                <a:ea typeface="+mn-ea"/>
                <a:cs typeface="+mn-cs"/>
              </a:rPr>
              <a:t>Dettinger</a:t>
            </a:r>
            <a:r>
              <a:rPr lang="en-US" sz="1200" kern="1200" dirty="0" smtClean="0">
                <a:solidFill>
                  <a:schemeClr val="tx1"/>
                </a:solidFill>
                <a:effectLst/>
                <a:latin typeface="Calibri" pitchFamily="34" charset="0"/>
                <a:ea typeface="+mn-ea"/>
                <a:cs typeface="+mn-cs"/>
              </a:rPr>
              <a:t>, 2011) and 2013 (Ralph et al, 2013).  </a:t>
            </a:r>
          </a:p>
          <a:p>
            <a:pPr marL="171450" indent="-171450">
              <a:buFont typeface="Arial" pitchFamily="34" charset="0"/>
              <a:buChar char="•"/>
            </a:pPr>
            <a:r>
              <a:rPr lang="en-US" sz="1200" kern="1200" dirty="0" smtClean="0">
                <a:solidFill>
                  <a:schemeClr val="tx1"/>
                </a:solidFill>
                <a:effectLst/>
                <a:latin typeface="Calibri" pitchFamily="34" charset="0"/>
                <a:ea typeface="+mn-ea"/>
                <a:cs typeface="+mn-cs"/>
              </a:rPr>
              <a:t>Efforts are underway to examine the new Coupled Model </a:t>
            </a:r>
            <a:r>
              <a:rPr lang="en-US" sz="1200" kern="1200" dirty="0" err="1" smtClean="0">
                <a:solidFill>
                  <a:schemeClr val="tx1"/>
                </a:solidFill>
                <a:effectLst/>
                <a:latin typeface="Calibri" pitchFamily="34" charset="0"/>
                <a:ea typeface="+mn-ea"/>
                <a:cs typeface="+mn-cs"/>
              </a:rPr>
              <a:t>Intercomparison</a:t>
            </a:r>
            <a:r>
              <a:rPr lang="en-US" sz="1200" kern="1200" dirty="0" smtClean="0">
                <a:solidFill>
                  <a:schemeClr val="tx1"/>
                </a:solidFill>
                <a:effectLst/>
                <a:latin typeface="Calibri" pitchFamily="34" charset="0"/>
                <a:ea typeface="+mn-ea"/>
                <a:cs typeface="+mn-cs"/>
              </a:rPr>
              <a:t> Project (CMIP 5) simulations in an attempt to derive a larger sample size of models that saved model representations of atmospheric rivers. Evaluation of the new information is expected to be completed within the next year.  </a:t>
            </a:r>
          </a:p>
          <a:p>
            <a:pPr marL="171450" indent="-171450">
              <a:buFont typeface="Arial" pitchFamily="34" charset="0"/>
              <a:buChar char="•"/>
            </a:pPr>
            <a:r>
              <a:rPr lang="en-US" sz="1200" kern="1200" dirty="0" smtClean="0">
                <a:solidFill>
                  <a:schemeClr val="tx1"/>
                </a:solidFill>
                <a:effectLst/>
                <a:latin typeface="Calibri" pitchFamily="34" charset="0"/>
                <a:ea typeface="+mn-ea"/>
                <a:cs typeface="+mn-cs"/>
              </a:rPr>
              <a:t>The USACE Sacramento District has carried out a sensitivity study to flood size based on increased temperatures and its associated change in snowpack conditions at the time of the flood for select basins in the Central Valley.  While results matched expectations for flood size, the associated challenges in reservoir management found in the study motivates further assessment of operations practices for winter and spring flood events, particularly for the San Joaquin Basin.  Assembly of the component elements and testing of the framework will proceed upon completion of the research activities in May 2014.</a:t>
            </a:r>
          </a:p>
          <a:p>
            <a:endParaRPr lang="en-US" dirty="0"/>
          </a:p>
        </p:txBody>
      </p:sp>
      <p:sp>
        <p:nvSpPr>
          <p:cNvPr id="4" name="Slide Number Placeholder 3"/>
          <p:cNvSpPr>
            <a:spLocks noGrp="1"/>
          </p:cNvSpPr>
          <p:nvPr>
            <p:ph type="sldNum" sz="quarter" idx="10"/>
          </p:nvPr>
        </p:nvSpPr>
        <p:spPr/>
        <p:txBody>
          <a:bodyPr/>
          <a:lstStyle/>
          <a:p>
            <a:pPr>
              <a:defRPr/>
            </a:pPr>
            <a:fld id="{2F8AEB30-DE42-4C4C-B5FB-F5F27B555F94}"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itchFamily="34" charset="0"/>
              <a:buChar char="•"/>
            </a:pPr>
            <a:endParaRPr lang="en-US" dirty="0" smtClean="0"/>
          </a:p>
          <a:p>
            <a:pPr marL="171450" indent="-171450">
              <a:buFont typeface="Arial" pitchFamily="34" charset="0"/>
              <a:buChar char="•"/>
            </a:pPr>
            <a:r>
              <a:rPr lang="en-US" dirty="0" smtClean="0"/>
              <a:t>2012 CVFPP </a:t>
            </a:r>
          </a:p>
          <a:p>
            <a:pPr marL="628650" lvl="1" indent="-171450">
              <a:buFont typeface="Arial" pitchFamily="34" charset="0"/>
              <a:buChar char="•"/>
            </a:pPr>
            <a:r>
              <a:rPr lang="en-US" dirty="0" smtClean="0"/>
              <a:t>Program level adaptation strategy </a:t>
            </a:r>
          </a:p>
          <a:p>
            <a:pPr marL="1371600" lvl="2" indent="-457200">
              <a:buFont typeface="Arial" pitchFamily="34" charset="0"/>
              <a:buChar char="•"/>
            </a:pPr>
            <a:r>
              <a:rPr lang="en-US" sz="2600" dirty="0" smtClean="0"/>
              <a:t>System Elements in SSIA provide climate change adaptations</a:t>
            </a:r>
          </a:p>
          <a:p>
            <a:pPr marL="1371600" lvl="2" indent="-457200">
              <a:buFont typeface="Arial" pitchFamily="34" charset="0"/>
              <a:buChar char="•"/>
            </a:pPr>
            <a:r>
              <a:rPr lang="en-US" sz="2600" dirty="0" smtClean="0"/>
              <a:t>Bypasses increase conveyance capacity and flexibility</a:t>
            </a:r>
          </a:p>
          <a:p>
            <a:pPr marL="1371600" lvl="2" indent="-457200">
              <a:buFont typeface="Arial" pitchFamily="34" charset="0"/>
              <a:buChar char="•"/>
            </a:pPr>
            <a:r>
              <a:rPr lang="en-US" sz="2600" dirty="0" smtClean="0"/>
              <a:t>Changes in reservoir operations (F-CO and F-BO)</a:t>
            </a:r>
          </a:p>
          <a:p>
            <a:pPr marL="1371600" lvl="2" indent="-457200">
              <a:buFont typeface="Arial" pitchFamily="34" charset="0"/>
              <a:buChar char="•"/>
            </a:pPr>
            <a:r>
              <a:rPr lang="en-US" sz="2600" dirty="0" smtClean="0"/>
              <a:t>Potential for </a:t>
            </a:r>
            <a:r>
              <a:rPr lang="en-US" sz="2600" dirty="0" err="1" smtClean="0"/>
              <a:t>instream</a:t>
            </a:r>
            <a:r>
              <a:rPr lang="en-US" sz="2600" baseline="0" dirty="0" smtClean="0"/>
              <a:t> storage, </a:t>
            </a:r>
            <a:r>
              <a:rPr lang="en-US" sz="2600" dirty="0" smtClean="0"/>
              <a:t>floodplain </a:t>
            </a:r>
            <a:r>
              <a:rPr lang="en-US" sz="2600" dirty="0" smtClean="0"/>
              <a:t>storage</a:t>
            </a:r>
          </a:p>
          <a:p>
            <a:endParaRPr lang="en-US" dirty="0" smtClean="0"/>
          </a:p>
          <a:p>
            <a:pPr marL="628650" lvl="1" indent="-171450">
              <a:buFont typeface="Arial" pitchFamily="34" charset="0"/>
              <a:buChar char="•"/>
            </a:pPr>
            <a:r>
              <a:rPr lang="en-US" dirty="0" smtClean="0"/>
              <a:t>New Methodology: Threshold Analysis Approach</a:t>
            </a:r>
          </a:p>
          <a:p>
            <a:pPr marL="1085850" lvl="2" indent="-171450">
              <a:buFont typeface="Arial" pitchFamily="34" charset="0"/>
              <a:buChar char="•"/>
            </a:pPr>
            <a:r>
              <a:rPr lang="en-US" dirty="0" smtClean="0"/>
              <a:t>Developed in collaboration with climate experts from NOAA, USGS, USACE, and Reclamation</a:t>
            </a:r>
          </a:p>
          <a:p>
            <a:pPr marL="1085850" lvl="2" indent="-171450">
              <a:buFont typeface="Arial" pitchFamily="34" charset="0"/>
              <a:buChar char="•"/>
            </a:pPr>
            <a:r>
              <a:rPr lang="en-US" dirty="0" smtClean="0"/>
              <a:t>Focus</a:t>
            </a:r>
            <a:r>
              <a:rPr lang="en-US" baseline="0" dirty="0" smtClean="0"/>
              <a:t> on atmospheric rivers with possible surrogates while the information under development</a:t>
            </a:r>
          </a:p>
          <a:p>
            <a:pPr marL="1085850" lvl="2"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F8AEB30-DE42-4C4C-B5FB-F5F27B555F9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US" dirty="0" smtClean="0"/>
              <a:t>Threshold analysis</a:t>
            </a:r>
          </a:p>
          <a:p>
            <a:pPr marL="1085850" lvl="2" indent="-171450">
              <a:buFont typeface="Arial" pitchFamily="34" charset="0"/>
              <a:buChar char="•"/>
            </a:pPr>
            <a:r>
              <a:rPr lang="en-US" dirty="0" smtClean="0"/>
              <a:t>With Atmospheric Rivers in</a:t>
            </a:r>
            <a:r>
              <a:rPr lang="en-US" baseline="0" dirty="0" smtClean="0"/>
              <a:t> mind and the knowledge development schedule</a:t>
            </a:r>
          </a:p>
          <a:p>
            <a:pPr marL="1085850" lvl="2" indent="-171450">
              <a:buFont typeface="Arial" pitchFamily="34" charset="0"/>
              <a:buChar char="•"/>
            </a:pPr>
            <a:r>
              <a:rPr lang="en-US" baseline="0" dirty="0" smtClean="0"/>
              <a:t>Uncertainties associated climate change evaluations and projections</a:t>
            </a:r>
          </a:p>
          <a:p>
            <a:pPr marL="1085850" lvl="2" indent="-171450">
              <a:buFont typeface="Arial" pitchFamily="34" charset="0"/>
              <a:buChar char="•"/>
            </a:pPr>
            <a:r>
              <a:rPr lang="en-US" baseline="0" dirty="0" smtClean="0"/>
              <a:t>Top down approach often causes challenges due to the evolution of understanding</a:t>
            </a:r>
          </a:p>
          <a:p>
            <a:pPr marL="1085850" lvl="2" indent="-171450">
              <a:buFont typeface="Arial" pitchFamily="34" charset="0"/>
              <a:buChar char="•"/>
            </a:pPr>
            <a:r>
              <a:rPr lang="en-US" baseline="0" dirty="0" smtClean="0"/>
              <a:t>For decision making on investment purposes, </a:t>
            </a:r>
          </a:p>
          <a:p>
            <a:pPr marL="1543050" lvl="3" indent="-171450">
              <a:buFont typeface="Arial" pitchFamily="34" charset="0"/>
              <a:buChar char="•"/>
            </a:pPr>
            <a:r>
              <a:rPr lang="en-US" baseline="0" dirty="0" smtClean="0"/>
              <a:t>More and more, adaptation strategy is vulnerability assessments in the context of climate change.  </a:t>
            </a:r>
          </a:p>
          <a:p>
            <a:pPr marL="1543050" lvl="3" indent="-171450">
              <a:buFont typeface="Arial" pitchFamily="34" charset="0"/>
              <a:buChar char="•"/>
            </a:pPr>
            <a:r>
              <a:rPr lang="en-US" baseline="0" dirty="0" smtClean="0"/>
              <a:t>Vulnerability could be physical, economic, and social.  [long-term sustainability considerations] </a:t>
            </a:r>
          </a:p>
          <a:p>
            <a:pPr marL="1543050" lvl="3" indent="-171450">
              <a:buFont typeface="Arial" pitchFamily="34" charset="0"/>
              <a:buChar char="•"/>
            </a:pPr>
            <a:r>
              <a:rPr lang="en-US" baseline="0" dirty="0" smtClean="0"/>
              <a:t>Understanding of vulnerability could help investment prioritization </a:t>
            </a:r>
          </a:p>
          <a:p>
            <a:pPr marL="1543050" lvl="3" indent="-171450">
              <a:buFont typeface="Arial" pitchFamily="34" charset="0"/>
              <a:buChar char="•"/>
            </a:pPr>
            <a:r>
              <a:rPr lang="en-US" baseline="0" dirty="0" smtClean="0"/>
              <a:t>Understanding of potential threshold(s) that could push for different direction of long-term investment</a:t>
            </a:r>
          </a:p>
          <a:p>
            <a:pPr marL="1543050" lvl="3"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6</a:t>
            </a:fld>
            <a:endParaRPr lang="en-US" dirty="0"/>
          </a:p>
        </p:txBody>
      </p:sp>
    </p:spTree>
    <p:extLst>
      <p:ext uri="{BB962C8B-B14F-4D97-AF65-F5344CB8AC3E}">
        <p14:creationId xmlns:p14="http://schemas.microsoft.com/office/powerpoint/2010/main" val="160254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US" dirty="0" smtClean="0"/>
              <a:t>Pilot Study</a:t>
            </a:r>
          </a:p>
          <a:p>
            <a:pPr marL="1085850" lvl="2" indent="-171450">
              <a:buFont typeface="Arial" pitchFamily="34" charset="0"/>
              <a:buChar char="•"/>
            </a:pPr>
            <a:r>
              <a:rPr lang="en-US" dirty="0" smtClean="0"/>
              <a:t>Assessed vulnerabilities of the Feather/Yuba River system under a range of scaled reservoir inflows (10% to 50%)</a:t>
            </a:r>
          </a:p>
          <a:p>
            <a:pPr marL="1085850" lvl="2" indent="-171450">
              <a:buFont typeface="Arial" pitchFamily="34" charset="0"/>
              <a:buChar char="•"/>
            </a:pPr>
            <a:r>
              <a:rPr lang="en-US" dirty="0" smtClean="0"/>
              <a:t>Atmospheric River analysis indicated that a 30% increase in intensity is not unreasonable for long-term</a:t>
            </a:r>
            <a:r>
              <a:rPr lang="en-US" baseline="0" dirty="0" smtClean="0"/>
              <a:t> </a:t>
            </a:r>
            <a:r>
              <a:rPr lang="en-US" dirty="0" smtClean="0"/>
              <a:t>planning purposes</a:t>
            </a:r>
          </a:p>
          <a:p>
            <a:pPr marL="1085850" lvl="2" indent="-171450">
              <a:buFont typeface="Arial" pitchFamily="34" charset="0"/>
              <a:buChar char="•"/>
            </a:pPr>
            <a:r>
              <a:rPr lang="en-US" dirty="0" smtClean="0"/>
              <a:t>Methodology useful for identifying vulnerability and prudent investments in flood management system </a:t>
            </a:r>
          </a:p>
          <a:p>
            <a:pPr marL="1543050" lvl="3" indent="-171450">
              <a:buFont typeface="Arial" pitchFamily="34" charset="0"/>
              <a:buChar char="•"/>
            </a:pPr>
            <a:r>
              <a:rPr lang="en-US" dirty="0" smtClean="0"/>
              <a:t>For example, we have seen that from physical</a:t>
            </a:r>
            <a:r>
              <a:rPr lang="en-US" baseline="0" dirty="0" smtClean="0"/>
              <a:t> vulnerability viewpoint, </a:t>
            </a:r>
          </a:p>
          <a:p>
            <a:pPr marL="2000250" lvl="4" indent="-171450">
              <a:buFont typeface="Arial" pitchFamily="34" charset="0"/>
              <a:buChar char="•"/>
            </a:pPr>
            <a:r>
              <a:rPr lang="en-US" baseline="0" dirty="0" smtClean="0"/>
              <a:t>The Oroville Dam may not be at risk under the CC and thus, we don’t need to completely shift the planning premise to dam safety or increase in storage </a:t>
            </a:r>
          </a:p>
          <a:p>
            <a:pPr marL="2000250" lvl="4" indent="-171450">
              <a:buFont typeface="Arial" pitchFamily="34" charset="0"/>
              <a:buChar char="•"/>
            </a:pPr>
            <a:r>
              <a:rPr lang="en-US" baseline="0" dirty="0" smtClean="0"/>
              <a:t>The Yuba system is more vulnerable and specifically, the release capacity of NBB dam could be the restrictive factor</a:t>
            </a:r>
          </a:p>
          <a:p>
            <a:pPr marL="1543050" lvl="3" indent="-171450">
              <a:buFont typeface="Arial" pitchFamily="34" charset="0"/>
              <a:buChar char="•"/>
            </a:pPr>
            <a:r>
              <a:rPr lang="en-US" baseline="0" dirty="0" smtClean="0"/>
              <a:t>The pilot study only on physical vulnerability, not social and economic vulnerabilities (such as what would make people and/or business to leave?)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7</a:t>
            </a:fld>
            <a:endParaRPr lang="en-US" dirty="0"/>
          </a:p>
        </p:txBody>
      </p:sp>
    </p:spTree>
    <p:extLst>
      <p:ext uri="{BB962C8B-B14F-4D97-AF65-F5344CB8AC3E}">
        <p14:creationId xmlns:p14="http://schemas.microsoft.com/office/powerpoint/2010/main" val="160254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itchFamily="34" charset="0"/>
              <a:buChar char="•"/>
            </a:pPr>
            <a:r>
              <a:rPr lang="en-US" dirty="0" smtClean="0"/>
              <a:t>Expanded on</a:t>
            </a:r>
            <a:r>
              <a:rPr lang="en-US" baseline="0" dirty="0" smtClean="0"/>
              <a:t> the</a:t>
            </a:r>
            <a:r>
              <a:rPr lang="en-US" dirty="0" smtClean="0"/>
              <a:t> methodology from the 2012 CVFPP pilot study for exploratory purposes</a:t>
            </a:r>
          </a:p>
          <a:p>
            <a:pPr marL="628650" lvl="1" indent="-171450">
              <a:buFont typeface="Arial" pitchFamily="34" charset="0"/>
              <a:buChar char="•"/>
            </a:pPr>
            <a:r>
              <a:rPr lang="en-US" dirty="0" smtClean="0"/>
              <a:t>Modeled entire Sacramento River Basin for vulnerability evaluation</a:t>
            </a:r>
            <a:r>
              <a:rPr lang="en-US" baseline="0" dirty="0" smtClean="0"/>
              <a:t> </a:t>
            </a:r>
            <a:endParaRPr lang="en-US" dirty="0" smtClean="0"/>
          </a:p>
          <a:p>
            <a:pPr marL="628650" lvl="1" indent="-171450">
              <a:buFont typeface="Arial" pitchFamily="34" charset="0"/>
              <a:buChar char="•"/>
            </a:pPr>
            <a:r>
              <a:rPr lang="en-US" dirty="0" smtClean="0"/>
              <a:t>We could do the</a:t>
            </a:r>
            <a:r>
              <a:rPr lang="en-US" baseline="0" dirty="0" smtClean="0"/>
              <a:t> same as the pilot study with the full range of potential intensity change (from 0 to 50%); however, with a combination of budgetary, schedule, and intended purposes of this exploratory efforts, we completed a set of scenarios with 30% increase</a:t>
            </a:r>
            <a:endParaRPr lang="en-US" dirty="0" smtClean="0"/>
          </a:p>
          <a:p>
            <a:pPr marL="628650" lvl="1" indent="-171450">
              <a:buFont typeface="Arial" pitchFamily="34" charset="0"/>
              <a:buChar char="•"/>
            </a:pPr>
            <a:r>
              <a:rPr lang="en-US" dirty="0" smtClean="0"/>
              <a:t>Explored existing vulnerabilities within the system</a:t>
            </a:r>
          </a:p>
          <a:p>
            <a:pPr marL="628650" lvl="1" indent="-171450">
              <a:buFont typeface="Arial" pitchFamily="34" charset="0"/>
              <a:buChar char="•"/>
            </a:pPr>
            <a:r>
              <a:rPr lang="en-US" dirty="0" smtClean="0"/>
              <a:t>Evaluated performance of several bypass system options</a:t>
            </a:r>
          </a:p>
          <a:p>
            <a:pPr marL="1085850" lvl="2" indent="-171450">
              <a:buFont typeface="Arial" pitchFamily="34" charset="0"/>
              <a:buChar char="•"/>
            </a:pPr>
            <a:r>
              <a:rPr lang="en-US" dirty="0" smtClean="0"/>
              <a:t>Included modifications to Sacramento Weir</a:t>
            </a:r>
            <a:r>
              <a:rPr lang="en-US" baseline="0" dirty="0" smtClean="0"/>
              <a:t> and Bypass and Fremont Weir</a:t>
            </a:r>
          </a:p>
          <a:p>
            <a:pPr marL="1085850" lvl="2" indent="-171450">
              <a:buFont typeface="Arial" pitchFamily="34" charset="0"/>
              <a:buChar char="•"/>
            </a:pPr>
            <a:endParaRPr lang="en-US" dirty="0" smtClean="0"/>
          </a:p>
          <a:p>
            <a:endParaRPr lang="en-US" sz="1200" i="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F8AEB30-DE42-4C4C-B5FB-F5F27B555F9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Arial" pitchFamily="34" charset="0"/>
              <a:buChar char="•"/>
            </a:pPr>
            <a:r>
              <a:rPr lang="en-US" dirty="0" smtClean="0"/>
              <a:t>Will provide Board with continued updates</a:t>
            </a:r>
          </a:p>
          <a:p>
            <a:pPr marL="171450" indent="-171450">
              <a:buFont typeface="Arial" pitchFamily="34" charset="0"/>
              <a:buChar char="•"/>
            </a:pPr>
            <a:r>
              <a:rPr lang="en-US" dirty="0" smtClean="0"/>
              <a:t>If the long term climate change analysis framework can not be completed on time, surrogates will be used</a:t>
            </a:r>
          </a:p>
          <a:p>
            <a:pPr marL="171450" indent="-171450">
              <a:buFont typeface="Arial" pitchFamily="34" charset="0"/>
              <a:buChar char="•"/>
            </a:pPr>
            <a:r>
              <a:rPr lang="en-US" dirty="0" smtClean="0"/>
              <a:t>Extent of climate change adaptation actions will depend on:</a:t>
            </a:r>
          </a:p>
          <a:p>
            <a:pPr marL="628650" lvl="1" indent="-171450">
              <a:buFont typeface="Arial" pitchFamily="34" charset="0"/>
              <a:buChar char="•"/>
            </a:pPr>
            <a:r>
              <a:rPr lang="en-US" dirty="0" smtClean="0"/>
              <a:t>Board and public input</a:t>
            </a:r>
          </a:p>
          <a:p>
            <a:pPr marL="628650" lvl="1" indent="-171450">
              <a:buFont typeface="Arial" pitchFamily="34" charset="0"/>
              <a:buChar char="•"/>
            </a:pPr>
            <a:r>
              <a:rPr lang="en-US" dirty="0" smtClean="0"/>
              <a:t>Regional Planning Outcomes</a:t>
            </a:r>
          </a:p>
          <a:p>
            <a:pPr marL="628650" lvl="1" indent="-171450">
              <a:buFont typeface="Arial" pitchFamily="34" charset="0"/>
              <a:buChar char="•"/>
            </a:pPr>
            <a:r>
              <a:rPr lang="en-US" dirty="0" smtClean="0"/>
              <a:t>Affordability</a:t>
            </a:r>
          </a:p>
          <a:p>
            <a:pPr marL="171450" indent="-171450">
              <a:buFont typeface="Arial" pitchFamily="34" charset="0"/>
              <a:buChar char="•"/>
            </a:pPr>
            <a:r>
              <a:rPr lang="en-US" sz="1200" kern="1200" dirty="0" smtClean="0">
                <a:solidFill>
                  <a:schemeClr val="tx1"/>
                </a:solidFill>
                <a:effectLst/>
                <a:latin typeface="Calibri" pitchFamily="34" charset="0"/>
                <a:ea typeface="+mn-ea"/>
                <a:cs typeface="+mn-cs"/>
              </a:rPr>
              <a:t>Region may use some pieces of the system elements for their ULOP needs; the Climate change adaptation is taken care of by the whole system elements. </a:t>
            </a:r>
            <a:endParaRPr lang="en-US" sz="1200" i="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2F8AEB30-DE42-4C4C-B5FB-F5F27B555F94}"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10</a:t>
            </a:fld>
            <a:endParaRPr lang="en-US" dirty="0"/>
          </a:p>
        </p:txBody>
      </p:sp>
    </p:spTree>
    <p:extLst>
      <p:ext uri="{BB962C8B-B14F-4D97-AF65-F5344CB8AC3E}">
        <p14:creationId xmlns:p14="http://schemas.microsoft.com/office/powerpoint/2010/main" val="217934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38093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1" name="Rectangle 20"/>
          <p:cNvSpPr/>
          <p:nvPr/>
        </p:nvSpPr>
        <p:spPr>
          <a:xfrm>
            <a:off x="1493252" y="1733797"/>
            <a:ext cx="7650747" cy="1841916"/>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a:blip r:embed="rId4" cstate="print"/>
          <a:stretch>
            <a:fillRect/>
          </a:stretch>
        </p:blipFill>
        <p:spPr>
          <a:xfrm>
            <a:off x="-9338" y="1733266"/>
            <a:ext cx="1502591" cy="1844821"/>
          </a:xfrm>
          <a:prstGeom prst="rect">
            <a:avLst/>
          </a:prstGeom>
        </p:spPr>
      </p:pic>
      <p:sp>
        <p:nvSpPr>
          <p:cNvPr id="2" name="Title 1"/>
          <p:cNvSpPr>
            <a:spLocks noGrp="1"/>
          </p:cNvSpPr>
          <p:nvPr>
            <p:ph type="ctrTitle"/>
          </p:nvPr>
        </p:nvSpPr>
        <p:spPr>
          <a:xfrm>
            <a:off x="1493253" y="1759059"/>
            <a:ext cx="7650747" cy="1832280"/>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6" name="TextBox 5"/>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3" name="TextBox 2"/>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1527311" y="6523633"/>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13648" y="0"/>
            <a:ext cx="9144000"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7"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821725" y="1295400"/>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8"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9"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0"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Lst>
  <p:hf hdr="0" ftr="0" dt="0"/>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09962" y="3614480"/>
            <a:ext cx="6279147" cy="2081781"/>
          </a:xfrm>
        </p:spPr>
        <p:txBody>
          <a:bodyPr/>
          <a:lstStyle/>
          <a:p>
            <a:r>
              <a:rPr lang="en-US" dirty="0" smtClean="0"/>
              <a:t>CVFPB Information Briefing</a:t>
            </a:r>
          </a:p>
          <a:p>
            <a:endParaRPr lang="en-US" dirty="0"/>
          </a:p>
          <a:p>
            <a:r>
              <a:rPr lang="en-US" dirty="0" smtClean="0"/>
              <a:t>Joe Bartlett</a:t>
            </a:r>
            <a:endParaRPr lang="en-US" dirty="0" smtClean="0"/>
          </a:p>
          <a:p>
            <a:r>
              <a:rPr lang="en-US" dirty="0" smtClean="0"/>
              <a:t>July 12, 2013</a:t>
            </a:r>
          </a:p>
          <a:p>
            <a:endParaRPr lang="en-US" dirty="0"/>
          </a:p>
        </p:txBody>
      </p:sp>
      <p:sp>
        <p:nvSpPr>
          <p:cNvPr id="3" name="Title 2"/>
          <p:cNvSpPr>
            <a:spLocks noGrp="1"/>
          </p:cNvSpPr>
          <p:nvPr>
            <p:ph type="ctrTitle"/>
          </p:nvPr>
        </p:nvSpPr>
        <p:spPr>
          <a:xfrm>
            <a:off x="1493253" y="1736654"/>
            <a:ext cx="7650747" cy="1681103"/>
          </a:xfrm>
        </p:spPr>
        <p:txBody>
          <a:bodyPr/>
          <a:lstStyle/>
          <a:p>
            <a:r>
              <a:rPr lang="en-US" dirty="0" smtClean="0"/>
              <a:t>Climate Change Considerations in the CVFPP</a:t>
            </a:r>
            <a:endParaRPr lang="en-US" dirty="0"/>
          </a:p>
        </p:txBody>
      </p:sp>
    </p:spTree>
    <p:extLst>
      <p:ext uri="{BB962C8B-B14F-4D97-AF65-F5344CB8AC3E}">
        <p14:creationId xmlns:p14="http://schemas.microsoft.com/office/powerpoint/2010/main" val="726598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Questions?</a:t>
            </a:r>
            <a:endParaRPr lang="en-US" sz="4000" dirty="0"/>
          </a:p>
        </p:txBody>
      </p:sp>
    </p:spTree>
    <p:extLst>
      <p:ext uri="{BB962C8B-B14F-4D97-AF65-F5344CB8AC3E}">
        <p14:creationId xmlns:p14="http://schemas.microsoft.com/office/powerpoint/2010/main" val="4187292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SB 5 (2007) requires climate change considerations incorporated in the CVFPP</a:t>
            </a:r>
          </a:p>
          <a:p>
            <a:r>
              <a:rPr lang="en-US" dirty="0" smtClean="0"/>
              <a:t>DWR has completed 2012 CVFPP with considerations of climate change, but more to be done </a:t>
            </a:r>
          </a:p>
          <a:p>
            <a:r>
              <a:rPr lang="en-US" dirty="0" smtClean="0"/>
              <a:t>Briefing focus: </a:t>
            </a:r>
          </a:p>
          <a:p>
            <a:pPr lvl="1"/>
            <a:r>
              <a:rPr lang="en-US" dirty="0" smtClean="0"/>
              <a:t>The main threat in the context of flood management </a:t>
            </a:r>
          </a:p>
          <a:p>
            <a:pPr lvl="1"/>
            <a:r>
              <a:rPr lang="en-US" dirty="0" smtClean="0"/>
              <a:t>Overview of the CVFPP approach to incorporate climate change</a:t>
            </a:r>
          </a:p>
          <a:p>
            <a:pPr lvl="1"/>
            <a:r>
              <a:rPr lang="en-US" dirty="0" smtClean="0"/>
              <a:t>Future briefings for updates and details </a:t>
            </a:r>
          </a:p>
          <a:p>
            <a:endParaRPr lang="en-US" dirty="0" smtClean="0"/>
          </a:p>
          <a:p>
            <a:endParaRPr lang="en-US" dirty="0"/>
          </a:p>
        </p:txBody>
      </p:sp>
    </p:spTree>
    <p:extLst>
      <p:ext uri="{BB962C8B-B14F-4D97-AF65-F5344CB8AC3E}">
        <p14:creationId xmlns:p14="http://schemas.microsoft.com/office/powerpoint/2010/main" val="2863924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4282" y="372316"/>
            <a:ext cx="8263476" cy="530209"/>
          </a:xfrm>
        </p:spPr>
        <p:txBody>
          <a:bodyPr/>
          <a:lstStyle/>
          <a:p>
            <a:r>
              <a:rPr lang="en-US" sz="2800" dirty="0" smtClean="0"/>
              <a:t>Atmospheric Rivers  and Central Valley Flooding </a:t>
            </a:r>
            <a:endParaRPr lang="en-US" sz="2800" dirty="0"/>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18"/>
          <p:cNvGrpSpPr>
            <a:grpSpLocks/>
          </p:cNvGrpSpPr>
          <p:nvPr/>
        </p:nvGrpSpPr>
        <p:grpSpPr bwMode="auto">
          <a:xfrm>
            <a:off x="210449" y="1394085"/>
            <a:ext cx="8573787" cy="4246496"/>
            <a:chOff x="1600203" y="1752593"/>
            <a:chExt cx="5943853" cy="1968895"/>
          </a:xfrm>
        </p:grpSpPr>
        <p:sp>
          <p:nvSpPr>
            <p:cNvPr id="6" name="Oval 5"/>
            <p:cNvSpPr/>
            <p:nvPr/>
          </p:nvSpPr>
          <p:spPr>
            <a:xfrm>
              <a:off x="6248216" y="2438037"/>
              <a:ext cx="76300" cy="76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33"/>
            <p:cNvGrpSpPr>
              <a:grpSpLocks/>
            </p:cNvGrpSpPr>
            <p:nvPr/>
          </p:nvGrpSpPr>
          <p:grpSpPr bwMode="auto">
            <a:xfrm>
              <a:off x="1600203" y="1905000"/>
              <a:ext cx="466777" cy="1219200"/>
              <a:chOff x="1600203" y="1905000"/>
              <a:chExt cx="466777" cy="1219200"/>
            </a:xfrm>
          </p:grpSpPr>
          <p:pic>
            <p:nvPicPr>
              <p:cNvPr id="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6000" t="12000" r="92999" b="66667"/>
              <a:stretch>
                <a:fillRect/>
              </a:stretch>
            </p:blipFill>
            <p:spPr bwMode="auto">
              <a:xfrm>
                <a:off x="1981200" y="1905000"/>
                <a:ext cx="76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3"/>
              <p:cNvSpPr txBox="1">
                <a:spLocks noChangeArrowheads="1"/>
              </p:cNvSpPr>
              <p:nvPr/>
            </p:nvSpPr>
            <p:spPr bwMode="auto">
              <a:xfrm>
                <a:off x="1600203" y="1981201"/>
                <a:ext cx="466777" cy="24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45ºN</a:t>
                </a:r>
              </a:p>
            </p:txBody>
          </p:sp>
          <p:sp>
            <p:nvSpPr>
              <p:cNvPr id="37" name="TextBox 14"/>
              <p:cNvSpPr txBox="1">
                <a:spLocks noChangeArrowheads="1"/>
              </p:cNvSpPr>
              <p:nvPr/>
            </p:nvSpPr>
            <p:spPr bwMode="auto">
              <a:xfrm>
                <a:off x="1600203" y="2362200"/>
                <a:ext cx="466777" cy="24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35ºN</a:t>
                </a:r>
              </a:p>
            </p:txBody>
          </p:sp>
          <p:sp>
            <p:nvSpPr>
              <p:cNvPr id="38" name="TextBox 15"/>
              <p:cNvSpPr txBox="1">
                <a:spLocks noChangeArrowheads="1"/>
              </p:cNvSpPr>
              <p:nvPr/>
            </p:nvSpPr>
            <p:spPr bwMode="auto">
              <a:xfrm>
                <a:off x="1600203" y="2743201"/>
                <a:ext cx="466777" cy="24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25ºN</a:t>
                </a:r>
              </a:p>
            </p:txBody>
          </p:sp>
        </p:grpSp>
        <p:grpSp>
          <p:nvGrpSpPr>
            <p:cNvPr id="8" name="Group 32"/>
            <p:cNvGrpSpPr>
              <a:grpSpLocks/>
            </p:cNvGrpSpPr>
            <p:nvPr/>
          </p:nvGrpSpPr>
          <p:grpSpPr bwMode="auto">
            <a:xfrm>
              <a:off x="2057400" y="3124200"/>
              <a:ext cx="5410200" cy="289777"/>
              <a:chOff x="2057400" y="3124200"/>
              <a:chExt cx="5410200" cy="289777"/>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00" t="75999" r="12000" b="23199"/>
              <a:stretch>
                <a:fillRect/>
              </a:stretch>
            </p:blipFill>
            <p:spPr bwMode="auto">
              <a:xfrm>
                <a:off x="2057400" y="3124200"/>
                <a:ext cx="5410200" cy="45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6"/>
              <p:cNvSpPr txBox="1">
                <a:spLocks noChangeArrowheads="1"/>
              </p:cNvSpPr>
              <p:nvPr/>
            </p:nvSpPr>
            <p:spPr bwMode="auto">
              <a:xfrm>
                <a:off x="3312109" y="3167744"/>
                <a:ext cx="531025" cy="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170ºE</a:t>
                </a:r>
              </a:p>
            </p:txBody>
          </p:sp>
          <p:sp>
            <p:nvSpPr>
              <p:cNvPr id="31" name="TextBox 17"/>
              <p:cNvSpPr txBox="1">
                <a:spLocks noChangeArrowheads="1"/>
              </p:cNvSpPr>
              <p:nvPr/>
            </p:nvSpPr>
            <p:spPr bwMode="auto">
              <a:xfrm>
                <a:off x="2209800" y="3167744"/>
                <a:ext cx="531025" cy="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140ºE</a:t>
                </a:r>
              </a:p>
            </p:txBody>
          </p:sp>
          <p:sp>
            <p:nvSpPr>
              <p:cNvPr id="32" name="TextBox 18"/>
              <p:cNvSpPr txBox="1">
                <a:spLocks noChangeArrowheads="1"/>
              </p:cNvSpPr>
              <p:nvPr/>
            </p:nvSpPr>
            <p:spPr bwMode="auto">
              <a:xfrm>
                <a:off x="4414418" y="3167744"/>
                <a:ext cx="566530" cy="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160ºW</a:t>
                </a:r>
              </a:p>
            </p:txBody>
          </p:sp>
          <p:sp>
            <p:nvSpPr>
              <p:cNvPr id="33" name="TextBox 19"/>
              <p:cNvSpPr txBox="1">
                <a:spLocks noChangeArrowheads="1"/>
              </p:cNvSpPr>
              <p:nvPr/>
            </p:nvSpPr>
            <p:spPr bwMode="auto">
              <a:xfrm>
                <a:off x="5560008" y="3167744"/>
                <a:ext cx="566530" cy="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130ºW</a:t>
                </a:r>
              </a:p>
            </p:txBody>
          </p:sp>
          <p:sp>
            <p:nvSpPr>
              <p:cNvPr id="34" name="TextBox 20"/>
              <p:cNvSpPr txBox="1">
                <a:spLocks noChangeArrowheads="1"/>
              </p:cNvSpPr>
              <p:nvPr/>
            </p:nvSpPr>
            <p:spPr bwMode="auto">
              <a:xfrm>
                <a:off x="6705600" y="3167744"/>
                <a:ext cx="566530" cy="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a:ea typeface="ＭＳ Ｐゴシック" pitchFamily="34" charset="-128"/>
                  </a:rPr>
                  <a:t>100ºW</a:t>
                </a:r>
              </a:p>
            </p:txBody>
          </p:sp>
        </p:grpSp>
        <p:grpSp>
          <p:nvGrpSpPr>
            <p:cNvPr id="9" name="Group 35"/>
            <p:cNvGrpSpPr>
              <a:grpSpLocks/>
            </p:cNvGrpSpPr>
            <p:nvPr/>
          </p:nvGrpSpPr>
          <p:grpSpPr bwMode="auto">
            <a:xfrm>
              <a:off x="2057400" y="1752600"/>
              <a:ext cx="5486400" cy="1371600"/>
              <a:chOff x="2057400" y="1752600"/>
              <a:chExt cx="5486400" cy="1371600"/>
            </a:xfrm>
          </p:grpSpPr>
          <p:pic>
            <p:nvPicPr>
              <p:cNvPr id="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000" t="9332" r="11000" b="66667"/>
              <a:stretch>
                <a:fillRect/>
              </a:stretch>
            </p:blipFill>
            <p:spPr bwMode="auto">
              <a:xfrm>
                <a:off x="2057400" y="1752600"/>
                <a:ext cx="5486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
              <p:cNvSpPr/>
              <p:nvPr/>
            </p:nvSpPr>
            <p:spPr>
              <a:xfrm>
                <a:off x="3886685" y="2297710"/>
                <a:ext cx="2590430" cy="53324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8"/>
              <p:cNvSpPr txBox="1">
                <a:spLocks noChangeArrowheads="1"/>
              </p:cNvSpPr>
              <p:nvPr/>
            </p:nvSpPr>
            <p:spPr bwMode="auto">
              <a:xfrm>
                <a:off x="6535738" y="1752600"/>
                <a:ext cx="838481" cy="55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dirty="0">
                    <a:solidFill>
                      <a:schemeClr val="bg1"/>
                    </a:solidFill>
                    <a:ea typeface="ＭＳ Ｐゴシック" pitchFamily="34" charset="-128"/>
                  </a:rPr>
                  <a:t>Central CA</a:t>
                </a:r>
              </a:p>
              <a:p>
                <a:pPr eaLnBrk="1" hangingPunct="1"/>
                <a:r>
                  <a:rPr lang="en-US" sz="1000" i="1" dirty="0">
                    <a:solidFill>
                      <a:schemeClr val="bg1"/>
                    </a:solidFill>
                    <a:ea typeface="ＭＳ Ｐゴシック" pitchFamily="34" charset="-128"/>
                  </a:rPr>
                  <a:t>&gt;15 inches</a:t>
                </a:r>
              </a:p>
              <a:p>
                <a:pPr eaLnBrk="1" hangingPunct="1"/>
                <a:r>
                  <a:rPr lang="en-US" sz="1000" i="1" dirty="0">
                    <a:solidFill>
                      <a:schemeClr val="bg1"/>
                    </a:solidFill>
                    <a:ea typeface="ＭＳ Ｐゴシック" pitchFamily="34" charset="-128"/>
                  </a:rPr>
                  <a:t> rain</a:t>
                </a:r>
              </a:p>
            </p:txBody>
          </p:sp>
          <p:sp>
            <p:nvSpPr>
              <p:cNvPr id="26" name="TextBox 9"/>
              <p:cNvSpPr txBox="1">
                <a:spLocks noChangeArrowheads="1"/>
              </p:cNvSpPr>
              <p:nvPr/>
            </p:nvSpPr>
            <p:spPr bwMode="auto">
              <a:xfrm>
                <a:off x="3733800" y="1828800"/>
                <a:ext cx="1859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solidFill>
                      <a:schemeClr val="bg1"/>
                    </a:solidFill>
                    <a:ea typeface="ＭＳ Ｐゴシック" pitchFamily="34" charset="-128"/>
                  </a:rPr>
                  <a:t>Atmospheric River</a:t>
                </a:r>
              </a:p>
            </p:txBody>
          </p:sp>
          <p:cxnSp>
            <p:nvCxnSpPr>
              <p:cNvPr id="27" name="Straight Arrow Connector 11"/>
              <p:cNvCxnSpPr>
                <a:endCxn id="6" idx="7"/>
              </p:cNvCxnSpPr>
              <p:nvPr/>
            </p:nvCxnSpPr>
            <p:spPr>
              <a:xfrm rot="5400000">
                <a:off x="6237504" y="2134000"/>
                <a:ext cx="392915" cy="238904"/>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4273414" y="2139661"/>
                <a:ext cx="381041" cy="36899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34"/>
            <p:cNvGrpSpPr>
              <a:grpSpLocks/>
            </p:cNvGrpSpPr>
            <p:nvPr/>
          </p:nvGrpSpPr>
          <p:grpSpPr bwMode="auto">
            <a:xfrm>
              <a:off x="3276600" y="3429000"/>
              <a:ext cx="2873306" cy="292488"/>
              <a:chOff x="2819400" y="3562348"/>
              <a:chExt cx="4103077" cy="417673"/>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82668" b="10699"/>
              <a:stretch>
                <a:fillRect/>
              </a:stretch>
            </p:blipFill>
            <p:spPr bwMode="auto">
              <a:xfrm>
                <a:off x="2819400" y="3562348"/>
                <a:ext cx="4103077" cy="204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31"/>
              <p:cNvGrpSpPr>
                <a:grpSpLocks/>
              </p:cNvGrpSpPr>
              <p:nvPr/>
            </p:nvGrpSpPr>
            <p:grpSpPr bwMode="auto">
              <a:xfrm>
                <a:off x="2928326" y="3733800"/>
                <a:ext cx="3917453" cy="246221"/>
                <a:chOff x="2928326" y="3733800"/>
                <a:chExt cx="3917453" cy="246221"/>
              </a:xfrm>
            </p:grpSpPr>
            <p:sp>
              <p:nvSpPr>
                <p:cNvPr id="16" name="TextBox 23"/>
                <p:cNvSpPr txBox="1">
                  <a:spLocks noChangeArrowheads="1"/>
                </p:cNvSpPr>
                <p:nvPr/>
              </p:nvSpPr>
              <p:spPr bwMode="auto">
                <a:xfrm>
                  <a:off x="2928326"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1</a:t>
                  </a:r>
                </a:p>
              </p:txBody>
            </p:sp>
            <p:sp>
              <p:nvSpPr>
                <p:cNvPr id="17" name="TextBox 24"/>
                <p:cNvSpPr txBox="1">
                  <a:spLocks noChangeArrowheads="1"/>
                </p:cNvSpPr>
                <p:nvPr/>
              </p:nvSpPr>
              <p:spPr bwMode="auto">
                <a:xfrm>
                  <a:off x="3581234"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2</a:t>
                  </a:r>
                </a:p>
              </p:txBody>
            </p:sp>
            <p:sp>
              <p:nvSpPr>
                <p:cNvPr id="18" name="TextBox 25"/>
                <p:cNvSpPr txBox="1">
                  <a:spLocks noChangeArrowheads="1"/>
                </p:cNvSpPr>
                <p:nvPr/>
              </p:nvSpPr>
              <p:spPr bwMode="auto">
                <a:xfrm>
                  <a:off x="4125325"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3</a:t>
                  </a:r>
                </a:p>
              </p:txBody>
            </p:sp>
            <p:sp>
              <p:nvSpPr>
                <p:cNvPr id="19" name="TextBox 26"/>
                <p:cNvSpPr txBox="1">
                  <a:spLocks noChangeArrowheads="1"/>
                </p:cNvSpPr>
                <p:nvPr/>
              </p:nvSpPr>
              <p:spPr bwMode="auto">
                <a:xfrm>
                  <a:off x="4778234"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4</a:t>
                  </a:r>
                </a:p>
              </p:txBody>
            </p:sp>
            <p:sp>
              <p:nvSpPr>
                <p:cNvPr id="20" name="TextBox 27"/>
                <p:cNvSpPr txBox="1">
                  <a:spLocks noChangeArrowheads="1"/>
                </p:cNvSpPr>
                <p:nvPr/>
              </p:nvSpPr>
              <p:spPr bwMode="auto">
                <a:xfrm>
                  <a:off x="5431143"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5</a:t>
                  </a:r>
                </a:p>
              </p:txBody>
            </p:sp>
            <p:sp>
              <p:nvSpPr>
                <p:cNvPr id="21" name="TextBox 28"/>
                <p:cNvSpPr txBox="1">
                  <a:spLocks noChangeArrowheads="1"/>
                </p:cNvSpPr>
                <p:nvPr/>
              </p:nvSpPr>
              <p:spPr bwMode="auto">
                <a:xfrm>
                  <a:off x="5975234"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6</a:t>
                  </a:r>
                </a:p>
              </p:txBody>
            </p:sp>
            <p:sp>
              <p:nvSpPr>
                <p:cNvPr id="22" name="TextBox 29"/>
                <p:cNvSpPr txBox="1">
                  <a:spLocks noChangeArrowheads="1"/>
                </p:cNvSpPr>
                <p:nvPr/>
              </p:nvSpPr>
              <p:spPr bwMode="auto">
                <a:xfrm>
                  <a:off x="6590580" y="3733800"/>
                  <a:ext cx="255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ea typeface="ＭＳ Ｐゴシック" pitchFamily="34" charset="-128"/>
                    </a:rPr>
                    <a:t>7</a:t>
                  </a:r>
                </a:p>
              </p:txBody>
            </p:sp>
          </p:grpSp>
        </p:grpSp>
        <p:sp>
          <p:nvSpPr>
            <p:cNvPr id="13" name="Rectangle 12"/>
            <p:cNvSpPr/>
            <p:nvPr/>
          </p:nvSpPr>
          <p:spPr>
            <a:xfrm>
              <a:off x="2058000" y="1752593"/>
              <a:ext cx="5486056" cy="13719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7346333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655" y="372316"/>
            <a:ext cx="8277103" cy="530209"/>
          </a:xfrm>
        </p:spPr>
        <p:txBody>
          <a:bodyPr/>
          <a:lstStyle/>
          <a:p>
            <a:r>
              <a:rPr lang="en-US" sz="2800" dirty="0" smtClean="0"/>
              <a:t>Long-term Vision for Climate Change Considerations</a:t>
            </a:r>
            <a:endParaRPr lang="en-US" sz="2800"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3"/>
          <p:cNvSpPr txBox="1"/>
          <p:nvPr/>
        </p:nvSpPr>
        <p:spPr>
          <a:xfrm>
            <a:off x="475610" y="2692724"/>
            <a:ext cx="201100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Atmospheric River Event </a:t>
            </a:r>
          </a:p>
        </p:txBody>
      </p:sp>
      <p:cxnSp>
        <p:nvCxnSpPr>
          <p:cNvPr id="10" name="Straight Arrow Connector 9"/>
          <p:cNvCxnSpPr/>
          <p:nvPr/>
        </p:nvCxnSpPr>
        <p:spPr>
          <a:xfrm>
            <a:off x="2429302" y="3138985"/>
            <a:ext cx="354842" cy="45037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147359" y="3125339"/>
            <a:ext cx="2669096" cy="1418182"/>
          </a:xfrm>
          <a:custGeom>
            <a:avLst/>
            <a:gdLst>
              <a:gd name="connsiteX0" fmla="*/ 0 w 3542553"/>
              <a:gd name="connsiteY0" fmla="*/ 1607670 h 1885576"/>
              <a:gd name="connsiteX1" fmla="*/ 1048870 w 3542553"/>
              <a:gd name="connsiteY1" fmla="*/ 29882 h 1885576"/>
              <a:gd name="connsiteX2" fmla="*/ 1963270 w 3542553"/>
              <a:gd name="connsiteY2" fmla="*/ 1428376 h 1885576"/>
              <a:gd name="connsiteX3" fmla="*/ 3316941 w 3542553"/>
              <a:gd name="connsiteY3" fmla="*/ 1822823 h 1885576"/>
              <a:gd name="connsiteX4" fmla="*/ 3316941 w 3542553"/>
              <a:gd name="connsiteY4" fmla="*/ 1804893 h 188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2553" h="1885576">
                <a:moveTo>
                  <a:pt x="0" y="1607670"/>
                </a:moveTo>
                <a:cubicBezTo>
                  <a:pt x="360829" y="833717"/>
                  <a:pt x="721658" y="59764"/>
                  <a:pt x="1048870" y="29882"/>
                </a:cubicBezTo>
                <a:cubicBezTo>
                  <a:pt x="1376082" y="0"/>
                  <a:pt x="1585258" y="1129553"/>
                  <a:pt x="1963270" y="1428376"/>
                </a:cubicBezTo>
                <a:cubicBezTo>
                  <a:pt x="2341282" y="1727200"/>
                  <a:pt x="3091329" y="1760070"/>
                  <a:pt x="3316941" y="1822823"/>
                </a:cubicBezTo>
                <a:cubicBezTo>
                  <a:pt x="3542553" y="1885576"/>
                  <a:pt x="3429747" y="1845234"/>
                  <a:pt x="3316941" y="1804893"/>
                </a:cubicBezTo>
              </a:path>
            </a:pathLst>
          </a:custGeom>
          <a:ln w="50800">
            <a:solidFill>
              <a:srgbClr val="548DD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3" name="TextBox 10"/>
          <p:cNvSpPr txBox="1"/>
          <p:nvPr/>
        </p:nvSpPr>
        <p:spPr>
          <a:xfrm>
            <a:off x="7468789" y="3259583"/>
            <a:ext cx="130672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Flood Hydrograph</a:t>
            </a:r>
          </a:p>
        </p:txBody>
      </p:sp>
      <p:sp>
        <p:nvSpPr>
          <p:cNvPr id="14" name="TextBox 12"/>
          <p:cNvSpPr txBox="1"/>
          <p:nvPr/>
        </p:nvSpPr>
        <p:spPr>
          <a:xfrm>
            <a:off x="2911524" y="4925746"/>
            <a:ext cx="19197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Design Rainfall Event</a:t>
            </a:r>
          </a:p>
        </p:txBody>
      </p:sp>
      <p:sp>
        <p:nvSpPr>
          <p:cNvPr id="16" name="Down Arrow 15"/>
          <p:cNvSpPr/>
          <p:nvPr/>
        </p:nvSpPr>
        <p:spPr>
          <a:xfrm>
            <a:off x="7461913" y="4804012"/>
            <a:ext cx="180833" cy="3548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9"/>
          <p:cNvSpPr txBox="1"/>
          <p:nvPr/>
        </p:nvSpPr>
        <p:spPr>
          <a:xfrm>
            <a:off x="6260710" y="5271490"/>
            <a:ext cx="2883290"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Flood Risk Evaluation and </a:t>
            </a:r>
            <a:br>
              <a:rPr lang="en-US" dirty="0" smtClean="0"/>
            </a:br>
            <a:r>
              <a:rPr lang="en-US" dirty="0" smtClean="0"/>
              <a:t>Flood Management Planning</a:t>
            </a:r>
            <a:endParaRPr lang="en-US" dirty="0"/>
          </a:p>
        </p:txBody>
      </p:sp>
      <p:sp>
        <p:nvSpPr>
          <p:cNvPr id="20" name="TextBox 22"/>
          <p:cNvSpPr txBox="1"/>
          <p:nvPr/>
        </p:nvSpPr>
        <p:spPr>
          <a:xfrm>
            <a:off x="311228" y="4866343"/>
            <a:ext cx="189970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Sierra Barrier Jet Characteristics</a:t>
            </a:r>
            <a:endParaRPr lang="en-US" sz="1400" dirty="0"/>
          </a:p>
        </p:txBody>
      </p:sp>
      <p:cxnSp>
        <p:nvCxnSpPr>
          <p:cNvPr id="21" name="Straight Arrow Connector 20"/>
          <p:cNvCxnSpPr/>
          <p:nvPr/>
        </p:nvCxnSpPr>
        <p:spPr>
          <a:xfrm>
            <a:off x="2129051" y="4121624"/>
            <a:ext cx="54591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s://encrypted-tbn1.gstatic.com/images?q=tbn:ANd9GcQFkjO0z8DeASWlg4Kp3vEW3zj87hhC5WNi0-vk5Ujhk6MxoquM"/>
          <p:cNvPicPr>
            <a:picLocks noChangeAspect="1" noChangeArrowheads="1"/>
          </p:cNvPicPr>
          <p:nvPr/>
        </p:nvPicPr>
        <p:blipFill rotWithShape="1">
          <a:blip r:embed="rId3">
            <a:extLst>
              <a:ext uri="{28A0092B-C50C-407E-A947-70E740481C1C}">
                <a14:useLocalDpi xmlns:a14="http://schemas.microsoft.com/office/drawing/2010/main" val="0"/>
              </a:ext>
            </a:extLst>
          </a:blip>
          <a:srcRect l="3176" t="9300" r="5453" b="6691"/>
          <a:stretch/>
        </p:blipFill>
        <p:spPr bwMode="auto">
          <a:xfrm>
            <a:off x="387057" y="3715531"/>
            <a:ext cx="1573619" cy="1083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7000" t="9332" r="11000" b="66667"/>
          <a:stretch>
            <a:fillRect/>
          </a:stretch>
        </p:blipFill>
        <p:spPr bwMode="auto">
          <a:xfrm>
            <a:off x="521922" y="1651379"/>
            <a:ext cx="2553588" cy="954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publicutilities.columbus.gov/uploadedImages/Public_Utilities/Programs/WatershedIllustration-ArkWatershedAdvisoryGroup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2047" y="1200132"/>
            <a:ext cx="2019445" cy="20278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4"/>
          <p:cNvSpPr txBox="1"/>
          <p:nvPr/>
        </p:nvSpPr>
        <p:spPr>
          <a:xfrm>
            <a:off x="4644575" y="3305792"/>
            <a:ext cx="111477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Watershed </a:t>
            </a:r>
            <a:br>
              <a:rPr lang="en-US" sz="1400" dirty="0" smtClean="0"/>
            </a:br>
            <a:r>
              <a:rPr lang="en-US" sz="1400" dirty="0" smtClean="0"/>
              <a:t>Features </a:t>
            </a:r>
          </a:p>
        </p:txBody>
      </p:sp>
      <p:pic>
        <p:nvPicPr>
          <p:cNvPr id="1030" name="Picture 6" descr="http://www.clipartpal.com/_thumbs/pd/weather/rain_cloud_gloss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0665" y="3753133"/>
            <a:ext cx="1330683" cy="113454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3835023" y="3111689"/>
            <a:ext cx="327544" cy="35484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100549" y="3248167"/>
            <a:ext cx="275232" cy="31617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735773" y="4162567"/>
            <a:ext cx="92804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184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4262" y="372316"/>
            <a:ext cx="8019738" cy="530209"/>
          </a:xfrm>
        </p:spPr>
        <p:txBody>
          <a:bodyPr/>
          <a:lstStyle/>
          <a:p>
            <a:r>
              <a:rPr lang="en-US" sz="2800" dirty="0" smtClean="0"/>
              <a:t>Climate Change Considerations in 2012 CVFPP</a:t>
            </a:r>
            <a:endParaRPr lang="en-US" sz="2800" dirty="0"/>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txBox="1">
            <a:spLocks noChangeArrowheads="1"/>
          </p:cNvSpPr>
          <p:nvPr/>
        </p:nvSpPr>
        <p:spPr bwMode="auto">
          <a:xfrm>
            <a:off x="379638" y="1201057"/>
            <a:ext cx="8677276" cy="4686300"/>
          </a:xfrm>
          <a:prstGeom prst="rect">
            <a:avLst/>
          </a:prstGeom>
        </p:spPr>
        <p:txBody>
          <a:bodyPr/>
          <a:lstStyle>
            <a:defPPr>
              <a:defRPr lang="en-US"/>
            </a:defPPr>
            <a:lvl1pPr marL="342900" indent="-342900" eaLnBrk="0" hangingPunct="0">
              <a:spcBef>
                <a:spcPct val="20000"/>
              </a:spcBef>
              <a:buClr>
                <a:srgbClr val="477F80"/>
              </a:buClr>
              <a:buFont typeface="Arial"/>
              <a:buChar char="•"/>
              <a:defRPr sz="2800">
                <a:latin typeface="+mn-lt"/>
                <a:cs typeface="Tahoma" pitchFamily="34" charset="0"/>
              </a:defRPr>
            </a:lvl1pPr>
            <a:lvl2pPr marL="742950" lvl="1" indent="-285750" eaLnBrk="0" hangingPunct="0">
              <a:spcBef>
                <a:spcPct val="20000"/>
              </a:spcBef>
              <a:buClr>
                <a:srgbClr val="477F80"/>
              </a:buClr>
              <a:buFont typeface="Lucida Grande"/>
              <a:buChar char="-"/>
              <a:defRPr sz="2600">
                <a:latin typeface="+mn-lt"/>
                <a:cs typeface="Tahoma" pitchFamily="34" charset="0"/>
              </a:defRPr>
            </a:lvl2pPr>
            <a:lvl3pPr marL="1143000" indent="-228600" eaLnBrk="0" hangingPunct="0">
              <a:spcBef>
                <a:spcPct val="20000"/>
              </a:spcBef>
              <a:buClrTx/>
              <a:buFont typeface="Lucida Grande"/>
              <a:buChar char="-"/>
              <a:defRPr sz="2400">
                <a:latin typeface="+mn-lt"/>
                <a:cs typeface="Tahoma" pitchFamily="34" charset="0"/>
              </a:defRPr>
            </a:lvl3pPr>
            <a:lvl4pPr marL="1600200" indent="-228600" eaLnBrk="0" hangingPunct="0">
              <a:spcBef>
                <a:spcPct val="20000"/>
              </a:spcBef>
              <a:buClr>
                <a:schemeClr val="bg1"/>
              </a:buClr>
              <a:buSzPct val="50000"/>
              <a:buFont typeface="Lucida Grande"/>
              <a:buChar char="-"/>
              <a:defRPr sz="2000">
                <a:latin typeface="+mn-lt"/>
                <a:cs typeface="Tahoma" pitchFamily="34" charset="0"/>
              </a:defRPr>
            </a:lvl4pPr>
            <a:lvl5pPr marL="2057400" indent="-228600" eaLnBrk="0" hangingPunct="0">
              <a:spcBef>
                <a:spcPct val="20000"/>
              </a:spcBef>
              <a:buClrTx/>
              <a:buSzPct val="50000"/>
              <a:buFont typeface="Lucida Grande"/>
              <a:buChar char="-"/>
              <a:defRPr sz="1800" i="0">
                <a:latin typeface="+mn-lt"/>
                <a:cs typeface="Tahom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457200" lvl="1" indent="0">
              <a:buNone/>
            </a:pPr>
            <a:endParaRPr lang="en-US" dirty="0" smtClean="0"/>
          </a:p>
          <a:p>
            <a:pPr lvl="1"/>
            <a:endParaRPr lang="en-US" dirty="0"/>
          </a:p>
          <a:p>
            <a:endParaRPr lang="en-US" dirty="0"/>
          </a:p>
          <a:p>
            <a:endParaRPr lang="en-US" dirty="0"/>
          </a:p>
          <a:p>
            <a:endParaRPr lang="en-US" dirty="0"/>
          </a:p>
          <a:p>
            <a:endParaRPr lang="en-US" dirty="0"/>
          </a:p>
          <a:p>
            <a:endParaRPr lang="en-US" dirty="0"/>
          </a:p>
        </p:txBody>
      </p:sp>
      <p:pic>
        <p:nvPicPr>
          <p:cNvPr id="1027" name="Picture 3" descr="C:\Users\mcyoung\Desktop\Att8K_ClimateChnge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386" y="2620368"/>
            <a:ext cx="2438189" cy="315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ussac1s01\mss\Jobs\DWR\2013 CVFMP\Proposal\Projects\Graphics\CVFMP\CVFPP_Report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635" y="1269242"/>
            <a:ext cx="2439698" cy="3143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821725" y="1295400"/>
            <a:ext cx="3873105" cy="4419795"/>
          </a:xfrm>
        </p:spPr>
        <p:txBody>
          <a:bodyPr/>
          <a:lstStyle/>
          <a:p>
            <a:r>
              <a:rPr lang="en-US" sz="2400" dirty="0" smtClean="0"/>
              <a:t>Adaptation Strategy (CVFPP Section 3.8)</a:t>
            </a:r>
          </a:p>
          <a:p>
            <a:pPr lvl="1"/>
            <a:r>
              <a:rPr lang="en-US" sz="2400" dirty="0" smtClean="0"/>
              <a:t>System elements </a:t>
            </a:r>
          </a:p>
          <a:p>
            <a:pPr lvl="1"/>
            <a:r>
              <a:rPr lang="en-US" sz="2400" dirty="0" smtClean="0"/>
              <a:t>Other local-initiated components  </a:t>
            </a:r>
          </a:p>
          <a:p>
            <a:r>
              <a:rPr lang="en-US" sz="2400" dirty="0" smtClean="0"/>
              <a:t>Quantitative Analysis</a:t>
            </a:r>
          </a:p>
          <a:p>
            <a:pPr lvl="1"/>
            <a:r>
              <a:rPr lang="en-US" sz="2400" dirty="0" smtClean="0"/>
              <a:t>New Methodology Development</a:t>
            </a:r>
          </a:p>
          <a:p>
            <a:pPr lvl="1"/>
            <a:r>
              <a:rPr lang="en-US" sz="2400" dirty="0" smtClean="0"/>
              <a:t>Pilot Study </a:t>
            </a:r>
          </a:p>
          <a:p>
            <a:endParaRPr lang="en-US" sz="2400" dirty="0"/>
          </a:p>
        </p:txBody>
      </p:sp>
    </p:spTree>
    <p:extLst>
      <p:ext uri="{BB962C8B-B14F-4D97-AF65-F5344CB8AC3E}">
        <p14:creationId xmlns:p14="http://schemas.microsoft.com/office/powerpoint/2010/main" val="5360750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CVFPP Quantitative </a:t>
            </a:r>
            <a:r>
              <a:rPr lang="en-US" dirty="0"/>
              <a:t>Analysis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82" y="1002732"/>
            <a:ext cx="6782938" cy="4918622"/>
          </a:xfrm>
          <a:prstGeom prst="rect">
            <a:avLst/>
          </a:prstGeom>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7000" t="9332" r="11000" b="66667"/>
          <a:stretch>
            <a:fillRect/>
          </a:stretch>
        </p:blipFill>
        <p:spPr bwMode="auto">
          <a:xfrm>
            <a:off x="699343" y="1487606"/>
            <a:ext cx="2553588" cy="954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3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CVFPP Quantitative </a:t>
            </a:r>
            <a:r>
              <a:rPr lang="en-US" dirty="0"/>
              <a:t>Analysis</a:t>
            </a:r>
          </a:p>
        </p:txBody>
      </p:sp>
      <p:pic>
        <p:nvPicPr>
          <p:cNvPr id="6" name="Picture 5" descr="Multi-purpose_Dams"/>
          <p:cNvPicPr/>
          <p:nvPr/>
        </p:nvPicPr>
        <p:blipFill rotWithShape="1">
          <a:blip r:embed="rId3" cstate="print">
            <a:extLst>
              <a:ext uri="{28A0092B-C50C-407E-A947-70E740481C1C}">
                <a14:useLocalDpi xmlns:a14="http://schemas.microsoft.com/office/drawing/2010/main" val="0"/>
              </a:ext>
            </a:extLst>
          </a:blip>
          <a:srcRect l="41024" t="24573" r="26450" b="47100"/>
          <a:stretch/>
        </p:blipFill>
        <p:spPr bwMode="auto">
          <a:xfrm>
            <a:off x="4543628" y="1199328"/>
            <a:ext cx="4600372" cy="4633497"/>
          </a:xfrm>
          <a:prstGeom prst="rect">
            <a:avLst/>
          </a:prstGeom>
          <a:noFill/>
          <a:ln>
            <a:noFill/>
          </a:ln>
        </p:spPr>
      </p:pic>
      <p:sp>
        <p:nvSpPr>
          <p:cNvPr id="7" name="Oval 6"/>
          <p:cNvSpPr/>
          <p:nvPr/>
        </p:nvSpPr>
        <p:spPr>
          <a:xfrm>
            <a:off x="4784677" y="1364775"/>
            <a:ext cx="2762535" cy="3179928"/>
          </a:xfrm>
          <a:prstGeom prst="ellipse">
            <a:avLst/>
          </a:prstGeom>
          <a:noFill/>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8" name="Content Placeholder 2"/>
          <p:cNvSpPr>
            <a:spLocks noGrp="1"/>
          </p:cNvSpPr>
          <p:nvPr>
            <p:ph idx="1"/>
          </p:nvPr>
        </p:nvSpPr>
        <p:spPr>
          <a:xfrm>
            <a:off x="821725" y="1295400"/>
            <a:ext cx="3450024" cy="4419795"/>
          </a:xfrm>
        </p:spPr>
        <p:txBody>
          <a:bodyPr/>
          <a:lstStyle/>
          <a:p>
            <a:r>
              <a:rPr lang="en-US" sz="2400" dirty="0" smtClean="0"/>
              <a:t>Pilot Study</a:t>
            </a:r>
            <a:r>
              <a:rPr lang="en-US" sz="2400" dirty="0"/>
              <a:t> </a:t>
            </a:r>
            <a:endParaRPr lang="en-US" sz="2400" dirty="0" smtClean="0"/>
          </a:p>
          <a:p>
            <a:pPr lvl="1"/>
            <a:r>
              <a:rPr lang="en-US" sz="2200" dirty="0" smtClean="0"/>
              <a:t>Proof of concept </a:t>
            </a:r>
          </a:p>
          <a:p>
            <a:pPr lvl="1"/>
            <a:r>
              <a:rPr lang="en-US" sz="2200" dirty="0" smtClean="0"/>
              <a:t>Question: Will the subsystem experience physical vulnerability for Oroville Dam under climate change conditions?  </a:t>
            </a:r>
          </a:p>
        </p:txBody>
      </p:sp>
    </p:spTree>
    <p:extLst>
      <p:ext uri="{BB962C8B-B14F-4D97-AF65-F5344CB8AC3E}">
        <p14:creationId xmlns:p14="http://schemas.microsoft.com/office/powerpoint/2010/main" val="1381831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4911" y="372316"/>
            <a:ext cx="8342847" cy="530209"/>
          </a:xfrm>
        </p:spPr>
        <p:txBody>
          <a:bodyPr/>
          <a:lstStyle/>
          <a:p>
            <a:r>
              <a:rPr lang="en-US" sz="2800" dirty="0" smtClean="0"/>
              <a:t> BWFS Climate Change Quantitative Analysis to Date </a:t>
            </a:r>
            <a:endParaRPr lang="en-US" sz="2800" dirty="0"/>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txBox="1">
            <a:spLocks noChangeArrowheads="1"/>
          </p:cNvSpPr>
          <p:nvPr/>
        </p:nvSpPr>
        <p:spPr bwMode="auto">
          <a:xfrm>
            <a:off x="379638" y="1012371"/>
            <a:ext cx="8677276" cy="5040086"/>
          </a:xfrm>
          <a:prstGeom prst="rect">
            <a:avLst/>
          </a:prstGeom>
        </p:spPr>
        <p:txBody>
          <a:bodyPr/>
          <a:lstStyle>
            <a:defPPr>
              <a:defRPr lang="en-US"/>
            </a:defPPr>
            <a:lvl1pPr marL="342900" indent="-342900" eaLnBrk="0" hangingPunct="0">
              <a:spcBef>
                <a:spcPct val="20000"/>
              </a:spcBef>
              <a:buClr>
                <a:srgbClr val="477F80"/>
              </a:buClr>
              <a:buFont typeface="Arial"/>
              <a:buChar char="•"/>
              <a:defRPr sz="2800">
                <a:latin typeface="+mn-lt"/>
                <a:cs typeface="Tahoma" pitchFamily="34" charset="0"/>
              </a:defRPr>
            </a:lvl1pPr>
            <a:lvl2pPr marL="742950" lvl="1" indent="-285750" eaLnBrk="0" hangingPunct="0">
              <a:spcBef>
                <a:spcPct val="20000"/>
              </a:spcBef>
              <a:buClr>
                <a:srgbClr val="477F80"/>
              </a:buClr>
              <a:buFont typeface="Lucida Grande"/>
              <a:buChar char="-"/>
              <a:defRPr sz="2600">
                <a:latin typeface="+mn-lt"/>
                <a:cs typeface="Tahoma" pitchFamily="34" charset="0"/>
              </a:defRPr>
            </a:lvl2pPr>
            <a:lvl3pPr marL="1143000" indent="-228600" eaLnBrk="0" hangingPunct="0">
              <a:spcBef>
                <a:spcPct val="20000"/>
              </a:spcBef>
              <a:buClrTx/>
              <a:buFont typeface="Lucida Grande"/>
              <a:buChar char="-"/>
              <a:defRPr sz="2400">
                <a:latin typeface="+mn-lt"/>
                <a:cs typeface="Tahoma" pitchFamily="34" charset="0"/>
              </a:defRPr>
            </a:lvl3pPr>
            <a:lvl4pPr marL="1600200" indent="-228600" eaLnBrk="0" hangingPunct="0">
              <a:spcBef>
                <a:spcPct val="20000"/>
              </a:spcBef>
              <a:buClr>
                <a:schemeClr val="bg1"/>
              </a:buClr>
              <a:buSzPct val="50000"/>
              <a:buFont typeface="Lucida Grande"/>
              <a:buChar char="-"/>
              <a:defRPr sz="2000">
                <a:latin typeface="+mn-lt"/>
                <a:cs typeface="Tahoma" pitchFamily="34" charset="0"/>
              </a:defRPr>
            </a:lvl4pPr>
            <a:lvl5pPr marL="2057400" indent="-228600" eaLnBrk="0" hangingPunct="0">
              <a:spcBef>
                <a:spcPct val="20000"/>
              </a:spcBef>
              <a:buClrTx/>
              <a:buSzPct val="50000"/>
              <a:buFont typeface="Lucida Grande"/>
              <a:buChar char="-"/>
              <a:defRPr sz="1800" i="0">
                <a:latin typeface="+mn-lt"/>
                <a:cs typeface="Tahom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lvl="1"/>
            <a:endParaRPr lang="en-US" dirty="0" smtClean="0"/>
          </a:p>
          <a:p>
            <a:endParaRPr lang="en-US" dirty="0" smtClean="0"/>
          </a:p>
          <a:p>
            <a:pPr lvl="2"/>
            <a:endParaRPr lang="en-US" dirty="0" smtClean="0"/>
          </a:p>
          <a:p>
            <a:pPr lvl="1"/>
            <a:endParaRPr lang="en-US" dirty="0"/>
          </a:p>
          <a:p>
            <a:endParaRPr lang="en-US" dirty="0"/>
          </a:p>
          <a:p>
            <a:endParaRPr lang="en-US" dirty="0"/>
          </a:p>
          <a:p>
            <a:endParaRPr lang="en-US" dirty="0"/>
          </a:p>
          <a:p>
            <a:endParaRPr lang="en-US" dirty="0"/>
          </a:p>
          <a:p>
            <a:endParaRPr lang="en-US" dirty="0"/>
          </a:p>
        </p:txBody>
      </p:sp>
      <p:pic>
        <p:nvPicPr>
          <p:cNvPr id="3075" name="Picture 3" descr="\\ussac1s01\mss\Jobs\DWR\2008 CVFPP\_Resource Library\_Images and Graphics\Photo Library\1_Sacramento River Basin\Weir - Sacramento\Sac Weir - after water release - 19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44" y="1315318"/>
            <a:ext cx="7194869" cy="422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929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4911" y="372316"/>
            <a:ext cx="8342847" cy="530209"/>
          </a:xfrm>
        </p:spPr>
        <p:txBody>
          <a:bodyPr/>
          <a:lstStyle/>
          <a:p>
            <a:r>
              <a:rPr lang="en-US" sz="2800" dirty="0" smtClean="0"/>
              <a:t> Looking Forward…</a:t>
            </a:r>
            <a:endParaRPr lang="en-US" sz="2800" dirty="0"/>
          </a:p>
        </p:txBody>
      </p:sp>
      <p:sp>
        <p:nvSpPr>
          <p:cNvPr id="10"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txBox="1">
            <a:spLocks noChangeArrowheads="1"/>
          </p:cNvSpPr>
          <p:nvPr/>
        </p:nvSpPr>
        <p:spPr bwMode="auto">
          <a:xfrm>
            <a:off x="0" y="1012371"/>
            <a:ext cx="9535885" cy="5040086"/>
          </a:xfrm>
          <a:prstGeom prst="rect">
            <a:avLst/>
          </a:prstGeom>
        </p:spPr>
        <p:txBody>
          <a:bodyPr/>
          <a:lstStyle>
            <a:defPPr>
              <a:defRPr lang="en-US"/>
            </a:defPPr>
            <a:lvl1pPr marL="342900" indent="-342900" eaLnBrk="0" hangingPunct="0">
              <a:spcBef>
                <a:spcPct val="20000"/>
              </a:spcBef>
              <a:buClr>
                <a:srgbClr val="477F80"/>
              </a:buClr>
              <a:buFont typeface="Arial"/>
              <a:buChar char="•"/>
              <a:defRPr sz="2800">
                <a:latin typeface="+mn-lt"/>
                <a:cs typeface="Tahoma" pitchFamily="34" charset="0"/>
              </a:defRPr>
            </a:lvl1pPr>
            <a:lvl2pPr marL="742950" lvl="1" indent="-285750" eaLnBrk="0" hangingPunct="0">
              <a:spcBef>
                <a:spcPct val="20000"/>
              </a:spcBef>
              <a:buClr>
                <a:srgbClr val="477F80"/>
              </a:buClr>
              <a:buFont typeface="Lucida Grande"/>
              <a:buChar char="-"/>
              <a:defRPr sz="2600">
                <a:latin typeface="+mn-lt"/>
                <a:cs typeface="Tahoma" pitchFamily="34" charset="0"/>
              </a:defRPr>
            </a:lvl2pPr>
            <a:lvl3pPr marL="1143000" indent="-228600" eaLnBrk="0" hangingPunct="0">
              <a:spcBef>
                <a:spcPct val="20000"/>
              </a:spcBef>
              <a:buClrTx/>
              <a:buFont typeface="Lucida Grande"/>
              <a:buChar char="-"/>
              <a:defRPr sz="2400">
                <a:latin typeface="+mn-lt"/>
                <a:cs typeface="Tahoma" pitchFamily="34" charset="0"/>
              </a:defRPr>
            </a:lvl3pPr>
            <a:lvl4pPr marL="1600200" indent="-228600" eaLnBrk="0" hangingPunct="0">
              <a:spcBef>
                <a:spcPct val="20000"/>
              </a:spcBef>
              <a:buClr>
                <a:schemeClr val="bg1"/>
              </a:buClr>
              <a:buSzPct val="50000"/>
              <a:buFont typeface="Lucida Grande"/>
              <a:buChar char="-"/>
              <a:defRPr sz="2000">
                <a:latin typeface="+mn-lt"/>
                <a:cs typeface="Tahoma" pitchFamily="34" charset="0"/>
              </a:defRPr>
            </a:lvl4pPr>
            <a:lvl5pPr marL="2057400" indent="-228600" eaLnBrk="0" hangingPunct="0">
              <a:spcBef>
                <a:spcPct val="20000"/>
              </a:spcBef>
              <a:buClrTx/>
              <a:buSzPct val="50000"/>
              <a:buFont typeface="Lucida Grande"/>
              <a:buChar char="-"/>
              <a:defRPr sz="1800" i="0">
                <a:latin typeface="+mn-lt"/>
                <a:cs typeface="Tahom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endParaRPr lang="en-US" dirty="0" smtClean="0"/>
          </a:p>
          <a:p>
            <a:endParaRPr lang="en-US" dirty="0" smtClean="0"/>
          </a:p>
          <a:p>
            <a:pPr lvl="2"/>
            <a:endParaRPr lang="en-US" dirty="0" smtClean="0"/>
          </a:p>
          <a:p>
            <a:pPr lvl="1"/>
            <a:endParaRPr lang="en-US" dirty="0"/>
          </a:p>
          <a:p>
            <a:endParaRPr lang="en-US" dirty="0"/>
          </a:p>
          <a:p>
            <a:endParaRPr lang="en-US" dirty="0"/>
          </a:p>
          <a:p>
            <a:endParaRPr lang="en-US" dirty="0"/>
          </a:p>
          <a:p>
            <a:endParaRPr lang="en-US" dirty="0"/>
          </a:p>
          <a:p>
            <a:endParaRPr lang="en-US" dirty="0"/>
          </a:p>
        </p:txBody>
      </p:sp>
      <p:sp>
        <p:nvSpPr>
          <p:cNvPr id="9" name="Rectangle 3"/>
          <p:cNvSpPr txBox="1">
            <a:spLocks noChangeArrowheads="1"/>
          </p:cNvSpPr>
          <p:nvPr/>
        </p:nvSpPr>
        <p:spPr bwMode="auto">
          <a:xfrm>
            <a:off x="233362" y="1012371"/>
            <a:ext cx="8677276" cy="4686300"/>
          </a:xfrm>
          <a:prstGeom prst="rect">
            <a:avLst/>
          </a:prstGeom>
        </p:spPr>
        <p:txBody>
          <a:bodyPr/>
          <a:lstStyle>
            <a:defPPr>
              <a:defRPr lang="en-US"/>
            </a:defPPr>
            <a:lvl1pPr marL="342900" indent="-342900" eaLnBrk="0" hangingPunct="0">
              <a:spcBef>
                <a:spcPct val="20000"/>
              </a:spcBef>
              <a:buClr>
                <a:srgbClr val="477F80"/>
              </a:buClr>
              <a:buFont typeface="Arial"/>
              <a:buChar char="•"/>
              <a:defRPr sz="2800">
                <a:latin typeface="+mn-lt"/>
                <a:cs typeface="Tahoma" pitchFamily="34" charset="0"/>
              </a:defRPr>
            </a:lvl1pPr>
            <a:lvl2pPr marL="742950" lvl="1" indent="-285750" eaLnBrk="0" hangingPunct="0">
              <a:spcBef>
                <a:spcPct val="20000"/>
              </a:spcBef>
              <a:buClr>
                <a:srgbClr val="477F80"/>
              </a:buClr>
              <a:buFont typeface="Lucida Grande"/>
              <a:buChar char="-"/>
              <a:defRPr sz="2600">
                <a:latin typeface="+mn-lt"/>
                <a:cs typeface="Tahoma" pitchFamily="34" charset="0"/>
              </a:defRPr>
            </a:lvl2pPr>
            <a:lvl3pPr marL="1143000" indent="-228600" eaLnBrk="0" hangingPunct="0">
              <a:spcBef>
                <a:spcPct val="20000"/>
              </a:spcBef>
              <a:buClrTx/>
              <a:buFont typeface="Lucida Grande"/>
              <a:buChar char="-"/>
              <a:defRPr sz="2400">
                <a:latin typeface="+mn-lt"/>
                <a:cs typeface="Tahoma" pitchFamily="34" charset="0"/>
              </a:defRPr>
            </a:lvl3pPr>
            <a:lvl4pPr marL="1600200" indent="-228600" eaLnBrk="0" hangingPunct="0">
              <a:spcBef>
                <a:spcPct val="20000"/>
              </a:spcBef>
              <a:buClr>
                <a:schemeClr val="bg1"/>
              </a:buClr>
              <a:buSzPct val="50000"/>
              <a:buFont typeface="Lucida Grande"/>
              <a:buChar char="-"/>
              <a:defRPr sz="2000">
                <a:latin typeface="+mn-lt"/>
                <a:cs typeface="Tahoma" pitchFamily="34" charset="0"/>
              </a:defRPr>
            </a:lvl4pPr>
            <a:lvl5pPr marL="2057400" indent="-228600" eaLnBrk="0" hangingPunct="0">
              <a:spcBef>
                <a:spcPct val="20000"/>
              </a:spcBef>
              <a:buClrTx/>
              <a:buSzPct val="50000"/>
              <a:buFont typeface="Lucida Grande"/>
              <a:buChar char="-"/>
              <a:defRPr sz="1800" i="0">
                <a:latin typeface="+mn-lt"/>
                <a:cs typeface="Tahom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171450" indent="-171450">
              <a:buFont typeface="Arial" pitchFamily="34" charset="0"/>
              <a:buChar char="•"/>
            </a:pPr>
            <a:r>
              <a:rPr lang="en-US" dirty="0" smtClean="0"/>
              <a:t>Advance research and application of knowledge of atmospheric rivers for the long-term vision </a:t>
            </a:r>
          </a:p>
          <a:p>
            <a:pPr marL="171450" indent="-171450">
              <a:buFont typeface="Arial" pitchFamily="34" charset="0"/>
              <a:buChar char="•"/>
            </a:pPr>
            <a:r>
              <a:rPr lang="en-US" dirty="0" smtClean="0"/>
              <a:t>Use surrogate information to advance current planning process </a:t>
            </a:r>
          </a:p>
          <a:p>
            <a:pPr marL="171450" indent="-171450">
              <a:buFont typeface="Arial" pitchFamily="34" charset="0"/>
              <a:buChar char="•"/>
            </a:pPr>
            <a:r>
              <a:rPr lang="en-US" dirty="0" smtClean="0"/>
              <a:t>Incorporate continued development of </a:t>
            </a:r>
            <a:r>
              <a:rPr lang="en-US" dirty="0" err="1" smtClean="0"/>
              <a:t>systemwide</a:t>
            </a:r>
            <a:r>
              <a:rPr lang="en-US" dirty="0" smtClean="0"/>
              <a:t> and regional planning findings, discussion, affordability, and other considerations </a:t>
            </a:r>
          </a:p>
          <a:p>
            <a:pPr marL="171450" indent="-171450">
              <a:buFont typeface="Arial" pitchFamily="34" charset="0"/>
              <a:buChar char="•"/>
            </a:pPr>
            <a:r>
              <a:rPr lang="en-US" dirty="0" smtClean="0"/>
              <a:t>Include future updates in long-term CVFPB briefing schedule </a:t>
            </a:r>
          </a:p>
          <a:p>
            <a:pPr lvl="1"/>
            <a:endParaRPr lang="en-US" dirty="0" smtClean="0"/>
          </a:p>
          <a:p>
            <a:pPr lvl="1"/>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152421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C31FE008D484D87FA09760FA74DC1" ma:contentTypeVersion="0" ma:contentTypeDescription="Create a new document." ma:contentTypeScope="" ma:versionID="3633dc791dd3f6c68c68792f32843a8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352F5E-0EEF-43AB-833F-EBD94C6AA03E}">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B01939C0-56C2-4DFB-B15C-F501D4290C7D}">
  <ds:schemaRefs>
    <ds:schemaRef ds:uri="http://schemas.microsoft.com/sharepoint/v3/contenttype/forms"/>
  </ds:schemaRefs>
</ds:datastoreItem>
</file>

<file path=customXml/itemProps3.xml><?xml version="1.0" encoding="utf-8"?>
<ds:datastoreItem xmlns:ds="http://schemas.openxmlformats.org/officeDocument/2006/customXml" ds:itemID="{81989BF3-7084-430F-BE26-B308457A1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33301</TotalTime>
  <Words>1250</Words>
  <Application>Microsoft Office PowerPoint</Application>
  <PresentationFormat>On-screen Show (4:3)</PresentationFormat>
  <Paragraphs>175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Climate Change Considerations in the CVFPP</vt:lpstr>
      <vt:lpstr>Introduction</vt:lpstr>
      <vt:lpstr>Atmospheric Rivers  and Central Valley Flooding </vt:lpstr>
      <vt:lpstr>Long-term Vision for Climate Change Considerations</vt:lpstr>
      <vt:lpstr>Climate Change Considerations in 2012 CVFPP</vt:lpstr>
      <vt:lpstr>2012 CVFPP Quantitative Analysis</vt:lpstr>
      <vt:lpstr>2012 CVFPP Quantitative Analysis</vt:lpstr>
      <vt:lpstr> BWFS Climate Change Quantitative Analysis to Date </vt:lpstr>
      <vt:lpstr> Looking Forward…</vt:lpstr>
      <vt:lpstr>Questions?</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Mimi Reyes</dc:creator>
  <cp:lastModifiedBy>Yung-Hsin Sun</cp:lastModifiedBy>
  <cp:revision>2844</cp:revision>
  <dcterms:created xsi:type="dcterms:W3CDTF">2009-03-03T16:11:32Z</dcterms:created>
  <dcterms:modified xsi:type="dcterms:W3CDTF">2013-07-11T23:02:49Z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0x010100B00C31FE008D484D87FA09760FA74DC1</vt:lpwstr>
  </property>
</Properties>
</file>