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77" r:id="rId2"/>
    <p:sldId id="339" r:id="rId3"/>
    <p:sldId id="341" r:id="rId4"/>
    <p:sldId id="344" r:id="rId5"/>
    <p:sldId id="342" r:id="rId6"/>
    <p:sldId id="320" r:id="rId7"/>
    <p:sldId id="311" r:id="rId8"/>
    <p:sldId id="346" r:id="rId9"/>
    <p:sldId id="34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3F7C3"/>
    <a:srgbClr val="03187F"/>
    <a:srgbClr val="004A82"/>
    <a:srgbClr val="82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056" autoAdjust="0"/>
    <p:restoredTop sz="91809" autoAdjust="0"/>
  </p:normalViewPr>
  <p:slideViewPr>
    <p:cSldViewPr>
      <p:cViewPr varScale="1">
        <p:scale>
          <a:sx n="105" d="100"/>
          <a:sy n="105" d="100"/>
        </p:scale>
        <p:origin x="-33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388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nas_cvfpb\cvfpb_share\Rec_Board\ECLU\USACE%20Periodic%20Inspection%20Reports\Levee%20System%20Tracker\archived\USACE%20PI%20Tracker%20090242012-a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800" b="1" i="0" baseline="0"/>
              <a:t>Levee System Status - Rehabilitation and Inspection Program (RIP)</a:t>
            </a:r>
          </a:p>
        </c:rich>
      </c:tx>
      <c:layout>
        <c:manualLayout>
          <c:xMode val="edge"/>
          <c:yMode val="edge"/>
          <c:x val="0.10245654434705094"/>
          <c:y val="5.1051645623600744E-4"/>
        </c:manualLayout>
      </c:layout>
      <c:overlay val="0"/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Sheet1!$D$4</c:f>
              <c:strCache>
                <c:ptCount val="1"/>
                <c:pt idx="0">
                  <c:v>Active</c:v>
                </c:pt>
              </c:strCache>
            </c:strRef>
          </c:tx>
          <c:dLbls>
            <c:dLbl>
              <c:idx val="0"/>
              <c:layout>
                <c:manualLayout>
                  <c:x val="2.65035677879715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44648318042813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en-US"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Sheet1!$E$3:$G$3</c:f>
              <c:numCache>
                <c:formatCode>m/d/yyyy</c:formatCode>
                <c:ptCount val="3"/>
                <c:pt idx="0">
                  <c:v>41177</c:v>
                </c:pt>
                <c:pt idx="1">
                  <c:v>41208</c:v>
                </c:pt>
                <c:pt idx="2">
                  <c:v>41229</c:v>
                </c:pt>
              </c:numCache>
            </c:numRef>
          </c:cat>
          <c:val>
            <c:numRef>
              <c:f>Sheet1!$E$4:$G$4</c:f>
              <c:numCache>
                <c:formatCode>General</c:formatCode>
                <c:ptCount val="3"/>
                <c:pt idx="0">
                  <c:v>79</c:v>
                </c:pt>
                <c:pt idx="1">
                  <c:v>70</c:v>
                </c:pt>
                <c:pt idx="2">
                  <c:v>70</c:v>
                </c:pt>
              </c:numCache>
            </c:numRef>
          </c:val>
        </c:ser>
        <c:ser>
          <c:idx val="1"/>
          <c:order val="1"/>
          <c:tx>
            <c:strRef>
              <c:f>Sheet1!$D$5</c:f>
              <c:strCache>
                <c:ptCount val="1"/>
                <c:pt idx="0">
                  <c:v>Inactive</c:v>
                </c:pt>
              </c:strCache>
            </c:strRef>
          </c:tx>
          <c:dLbls>
            <c:dLbl>
              <c:idx val="0"/>
              <c:layout>
                <c:manualLayout>
                  <c:x val="2.44648318042813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44648318042813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en-US"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Sheet1!$E$3:$G$3</c:f>
              <c:numCache>
                <c:formatCode>m/d/yyyy</c:formatCode>
                <c:ptCount val="3"/>
                <c:pt idx="0">
                  <c:v>41177</c:v>
                </c:pt>
                <c:pt idx="1">
                  <c:v>41208</c:v>
                </c:pt>
                <c:pt idx="2">
                  <c:v>41229</c:v>
                </c:pt>
              </c:numCache>
            </c:numRef>
          </c:cat>
          <c:val>
            <c:numRef>
              <c:f>Sheet1!$E$5:$G$5</c:f>
              <c:numCache>
                <c:formatCode>General</c:formatCode>
                <c:ptCount val="3"/>
                <c:pt idx="0">
                  <c:v>32</c:v>
                </c:pt>
                <c:pt idx="1">
                  <c:v>41</c:v>
                </c:pt>
                <c:pt idx="2">
                  <c:v>41</c:v>
                </c:pt>
              </c:numCache>
            </c:numRef>
          </c:val>
        </c:ser>
        <c:ser>
          <c:idx val="2"/>
          <c:order val="2"/>
          <c:tx>
            <c:strRef>
              <c:f>Sheet1!$D$6</c:f>
              <c:strCache>
                <c:ptCount val="1"/>
                <c:pt idx="0">
                  <c:v>Partially Inactive</c:v>
                </c:pt>
              </c:strCache>
            </c:strRef>
          </c:tx>
          <c:dLbls>
            <c:dLbl>
              <c:idx val="0"/>
              <c:layout>
                <c:manualLayout>
                  <c:x val="1.223241590214065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34862385321102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en-US"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Sheet1!$E$3:$G$3</c:f>
              <c:numCache>
                <c:formatCode>m/d/yyyy</c:formatCode>
                <c:ptCount val="3"/>
                <c:pt idx="0">
                  <c:v>41177</c:v>
                </c:pt>
                <c:pt idx="1">
                  <c:v>41208</c:v>
                </c:pt>
                <c:pt idx="2">
                  <c:v>41229</c:v>
                </c:pt>
              </c:numCache>
            </c:numRef>
          </c:cat>
          <c:val>
            <c:numRef>
              <c:f>Sheet1!$E$6:$G$6</c:f>
              <c:numCache>
                <c:formatCode>General</c:formatCode>
                <c:ptCount val="3"/>
                <c:pt idx="0">
                  <c:v>8</c:v>
                </c:pt>
                <c:pt idx="1">
                  <c:v>8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495360"/>
        <c:axId val="188496896"/>
      </c:areaChart>
      <c:catAx>
        <c:axId val="188495360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188496896"/>
        <c:crosses val="autoZero"/>
        <c:auto val="0"/>
        <c:lblAlgn val="ctr"/>
        <c:lblOffset val="100"/>
        <c:noMultiLvlLbl val="0"/>
      </c:catAx>
      <c:valAx>
        <c:axId val="188496896"/>
        <c:scaling>
          <c:orientation val="minMax"/>
          <c:max val="12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188495360"/>
        <c:crosses val="autoZero"/>
        <c:crossBetween val="midCat"/>
        <c:majorUnit val="20"/>
        <c:minorUnit val="1"/>
      </c:valAx>
    </c:plotArea>
    <c:legend>
      <c:legendPos val="b"/>
      <c:layout/>
      <c:overlay val="0"/>
      <c:txPr>
        <a:bodyPr/>
        <a:lstStyle/>
        <a:p>
          <a:pPr>
            <a:defRPr sz="2000" baseline="0"/>
          </a:pPr>
          <a:endParaRPr lang="en-US"/>
        </a:p>
      </c:txPr>
    </c:legend>
    <c:plotVisOnly val="1"/>
    <c:dispBlanksAs val="zero"/>
    <c:showDLblsOverMax val="0"/>
  </c:chart>
  <c:spPr>
    <a:solidFill>
      <a:srgbClr val="DDDDDD"/>
    </a:solidFill>
  </c:spPr>
  <c:txPr>
    <a:bodyPr/>
    <a:lstStyle/>
    <a:p>
      <a:pPr>
        <a:defRPr baseline="0">
          <a:solidFill>
            <a:schemeClr val="tx1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/>
            </a:pPr>
            <a:r>
              <a:rPr lang="en-US" sz="1800" b="1" i="0" baseline="0"/>
              <a:t>Levee System Status - Rehabilitation and Inspection Program (RIP)</a:t>
            </a:r>
          </a:p>
        </c:rich>
      </c:tx>
      <c:layout>
        <c:manualLayout>
          <c:xMode val="edge"/>
          <c:yMode val="edge"/>
          <c:x val="0.12453742098805697"/>
          <c:y val="1.7653719211024547E-2"/>
        </c:manualLayout>
      </c:layout>
      <c:overlay val="0"/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Sheet2!$D$5</c:f>
              <c:strCache>
                <c:ptCount val="1"/>
                <c:pt idx="0">
                  <c:v>Active</c:v>
                </c:pt>
              </c:strCache>
            </c:strRef>
          </c:tx>
          <c:dLbls>
            <c:dLbl>
              <c:idx val="0"/>
              <c:layout>
                <c:manualLayout>
                  <c:x val="2.650356778797148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44648318042813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en-US"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Sheet2!$E$4:$I$4</c:f>
              <c:numCache>
                <c:formatCode>m/d/yyyy</c:formatCode>
                <c:ptCount val="5"/>
                <c:pt idx="0">
                  <c:v>41177</c:v>
                </c:pt>
                <c:pt idx="1">
                  <c:v>41208</c:v>
                </c:pt>
                <c:pt idx="2">
                  <c:v>41229</c:v>
                </c:pt>
                <c:pt idx="3">
                  <c:v>41289</c:v>
                </c:pt>
                <c:pt idx="4">
                  <c:v>41360</c:v>
                </c:pt>
              </c:numCache>
            </c:numRef>
          </c:cat>
          <c:val>
            <c:numRef>
              <c:f>Sheet2!$E$5:$I$5</c:f>
              <c:numCache>
                <c:formatCode>General</c:formatCode>
                <c:ptCount val="5"/>
                <c:pt idx="0">
                  <c:v>79</c:v>
                </c:pt>
                <c:pt idx="1">
                  <c:v>70</c:v>
                </c:pt>
                <c:pt idx="2">
                  <c:v>70</c:v>
                </c:pt>
                <c:pt idx="3">
                  <c:v>69</c:v>
                </c:pt>
                <c:pt idx="4">
                  <c:v>67</c:v>
                </c:pt>
              </c:numCache>
            </c:numRef>
          </c:val>
        </c:ser>
        <c:ser>
          <c:idx val="1"/>
          <c:order val="1"/>
          <c:tx>
            <c:strRef>
              <c:f>Sheet2!$D$6</c:f>
              <c:strCache>
                <c:ptCount val="1"/>
                <c:pt idx="0">
                  <c:v>Inactive</c:v>
                </c:pt>
              </c:strCache>
            </c:strRef>
          </c:tx>
          <c:dLbls>
            <c:dLbl>
              <c:idx val="0"/>
              <c:layout>
                <c:manualLayout>
                  <c:x val="2.44648318042813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44648318042813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en-US"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Sheet2!$E$4:$I$4</c:f>
              <c:numCache>
                <c:formatCode>m/d/yyyy</c:formatCode>
                <c:ptCount val="5"/>
                <c:pt idx="0">
                  <c:v>41177</c:v>
                </c:pt>
                <c:pt idx="1">
                  <c:v>41208</c:v>
                </c:pt>
                <c:pt idx="2">
                  <c:v>41229</c:v>
                </c:pt>
                <c:pt idx="3">
                  <c:v>41289</c:v>
                </c:pt>
                <c:pt idx="4">
                  <c:v>41360</c:v>
                </c:pt>
              </c:numCache>
            </c:numRef>
          </c:cat>
          <c:val>
            <c:numRef>
              <c:f>Sheet2!$E$6:$I$6</c:f>
              <c:numCache>
                <c:formatCode>General</c:formatCode>
                <c:ptCount val="5"/>
                <c:pt idx="0">
                  <c:v>32</c:v>
                </c:pt>
                <c:pt idx="1">
                  <c:v>41</c:v>
                </c:pt>
                <c:pt idx="2">
                  <c:v>41</c:v>
                </c:pt>
                <c:pt idx="3">
                  <c:v>41</c:v>
                </c:pt>
                <c:pt idx="4">
                  <c:v>43</c:v>
                </c:pt>
              </c:numCache>
            </c:numRef>
          </c:val>
        </c:ser>
        <c:ser>
          <c:idx val="2"/>
          <c:order val="2"/>
          <c:tx>
            <c:strRef>
              <c:f>Sheet2!$D$7</c:f>
              <c:strCache>
                <c:ptCount val="1"/>
                <c:pt idx="0">
                  <c:v>Partially Inactive</c:v>
                </c:pt>
              </c:strCache>
            </c:strRef>
          </c:tx>
          <c:dLbls>
            <c:dLbl>
              <c:idx val="0"/>
              <c:layout>
                <c:manualLayout>
                  <c:x val="1.223241590214066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34862385321102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en-US"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Sheet2!$E$4:$I$4</c:f>
              <c:numCache>
                <c:formatCode>m/d/yyyy</c:formatCode>
                <c:ptCount val="5"/>
                <c:pt idx="0">
                  <c:v>41177</c:v>
                </c:pt>
                <c:pt idx="1">
                  <c:v>41208</c:v>
                </c:pt>
                <c:pt idx="2">
                  <c:v>41229</c:v>
                </c:pt>
                <c:pt idx="3">
                  <c:v>41289</c:v>
                </c:pt>
                <c:pt idx="4">
                  <c:v>41360</c:v>
                </c:pt>
              </c:numCache>
            </c:numRef>
          </c:cat>
          <c:val>
            <c:numRef>
              <c:f>Sheet2!$E$7:$I$7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7023360"/>
        <c:axId val="187025664"/>
      </c:areaChart>
      <c:dateAx>
        <c:axId val="187023360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187025664"/>
        <c:crosses val="autoZero"/>
        <c:auto val="1"/>
        <c:lblOffset val="100"/>
        <c:baseTimeUnit val="days"/>
        <c:minorUnit val="25"/>
        <c:minorTimeUnit val="days"/>
      </c:dateAx>
      <c:valAx>
        <c:axId val="187025664"/>
        <c:scaling>
          <c:orientation val="minMax"/>
          <c:max val="12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187023360"/>
        <c:crosses val="autoZero"/>
        <c:crossBetween val="midCat"/>
        <c:majorUnit val="20"/>
        <c:minorUnit val="1"/>
      </c:valAx>
    </c:plotArea>
    <c:legend>
      <c:legendPos val="b"/>
      <c:layout/>
      <c:overlay val="0"/>
      <c:txPr>
        <a:bodyPr/>
        <a:lstStyle/>
        <a:p>
          <a:pPr>
            <a:defRPr sz="2000" baseline="0"/>
          </a:pPr>
          <a:endParaRPr lang="en-US"/>
        </a:p>
      </c:txPr>
    </c:legend>
    <c:plotVisOnly val="1"/>
    <c:dispBlanksAs val="zero"/>
    <c:showDLblsOverMax val="0"/>
  </c:chart>
  <c:spPr>
    <a:solidFill>
      <a:srgbClr val="DDDDDD"/>
    </a:solidFill>
  </c:spPr>
  <c:txPr>
    <a:bodyPr/>
    <a:lstStyle/>
    <a:p>
      <a:pPr>
        <a:defRPr baseline="0">
          <a:solidFill>
            <a:schemeClr val="tx1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B9AE0760-5D37-4F09-B591-C63087B252A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6"/>
            <a:ext cx="3038475" cy="465138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5138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BCEB438B-29CB-4AF0-B528-2CA98A9A4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46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8FDB1EA0-47C7-4CEE-8CB5-FFFCA7020C63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6" tIns="46588" rIns="93176" bIns="4658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5DA1BCFE-8DEC-415F-9950-CB51D84C6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86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229600" cy="37338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0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7" name="Title Placeholder 21"/>
          <p:cNvSpPr txBox="1">
            <a:spLocks/>
          </p:cNvSpPr>
          <p:nvPr userDrawn="1"/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Blue Highway" pitchFamily="2" charset="0"/>
                <a:ea typeface="+mj-ea"/>
                <a:cs typeface="+mj-cs"/>
              </a:rPr>
              <a:t> </a:t>
            </a:r>
            <a:endParaRPr kumimoji="0" lang="en-US" sz="45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Blue Highway" pitchFamily="2" charset="0"/>
              <a:ea typeface="+mj-ea"/>
              <a:cs typeface="+mj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600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4800" y="304800"/>
            <a:ext cx="7620000" cy="8382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4000" b="1">
                <a:latin typeface="Calibri" pitchFamily="34" charset="0"/>
              </a:rPr>
              <a:t/>
            </a:r>
            <a:br>
              <a:rPr lang="en-US" altLang="en-US" sz="4000" b="1">
                <a:latin typeface="Calibri" pitchFamily="34" charset="0"/>
              </a:rPr>
            </a:br>
            <a:endParaRPr lang="en-US" altLang="en-US" sz="4000" b="1">
              <a:latin typeface="Calibri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2362200"/>
            <a:ext cx="8305800" cy="34290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800" dirty="0">
              <a:latin typeface="Calibri" pitchFamily="34" charset="0"/>
            </a:endParaRPr>
          </a:p>
        </p:txBody>
      </p:sp>
      <p:sp>
        <p:nvSpPr>
          <p:cNvPr id="5" name="Freeform 5"/>
          <p:cNvSpPr>
            <a:spLocks noChangeArrowheads="1"/>
          </p:cNvSpPr>
          <p:nvPr/>
        </p:nvSpPr>
        <p:spPr bwMode="auto">
          <a:xfrm>
            <a:off x="228600" y="2286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333399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81000" y="2133600"/>
            <a:ext cx="8321675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8600" y="6553200"/>
            <a:ext cx="525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200" i="1" dirty="0">
                <a:latin typeface="Garamond" pitchFamily="18" charset="0"/>
              </a:rPr>
              <a:t>Central Valley Flood Protection Board Meeting – Agenda Item No. </a:t>
            </a:r>
            <a:r>
              <a:rPr lang="en-US" altLang="en-US" sz="1200" i="1" dirty="0" smtClean="0">
                <a:latin typeface="Garamond" pitchFamily="18" charset="0"/>
              </a:rPr>
              <a:t>8</a:t>
            </a:r>
            <a:endParaRPr lang="en-US" altLang="en-US" sz="1200" i="1" dirty="0">
              <a:latin typeface="Garamond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7818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  <a:defRPr/>
            </a:pPr>
            <a:fld id="{1FB973E5-D437-4106-8FBC-D84C508B6EC8}" type="slidenum">
              <a:rPr lang="en-US" altLang="en-US" sz="1200">
                <a:latin typeface="Garamond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‹#›</a:t>
            </a:fld>
            <a:endParaRPr lang="en-US" altLang="en-US" sz="1200">
              <a:latin typeface="Garamond" pitchFamily="18" charset="0"/>
            </a:endParaRPr>
          </a:p>
        </p:txBody>
      </p:sp>
      <p:pic>
        <p:nvPicPr>
          <p:cNvPr id="9" name="Picture 10" descr="CVFPB_logo_update3"/>
          <p:cNvPicPr preferRelativeResize="0">
            <a:picLocks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7086600" y="6583680"/>
            <a:ext cx="9144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00B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MOU</a:t>
            </a:r>
            <a:endParaRPr lang="en-US" sz="1400" b="1" dirty="0">
              <a:ln w="11430"/>
              <a:solidFill>
                <a:srgbClr val="00B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583680" y="6583680"/>
            <a:ext cx="4572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SR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7909560" y="6583680"/>
            <a:ext cx="7620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LD1</a:t>
            </a:r>
            <a:endParaRPr lang="en-US" sz="1400" b="1" dirty="0">
              <a:ln w="11430"/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dirty="0" smtClean="0"/>
              <a:t>ENFORCEMENT REPORT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buClr>
                <a:srgbClr val="FFFF00"/>
              </a:buClr>
              <a:buSzPct val="80000"/>
              <a:buFont typeface="Wingdings" pitchFamily="2" charset="2"/>
              <a:buChar char="§"/>
              <a:defRPr sz="2400">
                <a:latin typeface="Calibri" pitchFamily="34" charset="0"/>
              </a:defRPr>
            </a:lvl1pPr>
            <a:lvl2pPr>
              <a:buClr>
                <a:srgbClr val="FFC000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accent1"/>
                </a:solidFill>
                <a:latin typeface="Calibri" pitchFamily="34" charset="0"/>
              </a:defRPr>
            </a:lvl2pPr>
            <a:lvl3pPr>
              <a:buClr>
                <a:srgbClr val="FF6600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buClr>
                <a:srgbClr val="FF0000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buClr>
                <a:srgbClr val="D00028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510540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spcBef>
                <a:spcPts val="1200"/>
              </a:spcBef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2pPr>
            <a:lvl3pPr>
              <a:spcBef>
                <a:spcPts val="1200"/>
              </a:spcBef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4"/>
                </a:solidFill>
                <a:latin typeface="Calibri" pitchFamily="34" charset="0"/>
              </a:defRPr>
            </a:lvl3pPr>
            <a:lvl4pPr>
              <a:spcBef>
                <a:spcPts val="1200"/>
              </a:spcBef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5"/>
                </a:solidFill>
                <a:latin typeface="Calibri" pitchFamily="34" charset="0"/>
              </a:defRPr>
            </a:lvl4pPr>
            <a:lvl5pPr>
              <a:spcBef>
                <a:spcPts val="1200"/>
              </a:spcBef>
              <a:buClr>
                <a:srgbClr val="A50021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6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5105401"/>
          </a:xfrm>
          <a:solidFill>
            <a:srgbClr val="03187F">
              <a:alpha val="50000"/>
            </a:srgbClr>
          </a:solidFill>
        </p:spPr>
        <p:txBody>
          <a:bodyPr vert="horz">
            <a:normAutofit/>
          </a:bodyPr>
          <a:lstStyle>
            <a:lvl1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None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 eaLnBrk="1" latinLnBrk="0" hangingPunct="1"/>
            <a:endParaRPr kumimoji="0"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Executive%20Officer's%20Report_2012_7.27.pptx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686800" cy="5181600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</p:txBody>
      </p:sp>
      <p:pic>
        <p:nvPicPr>
          <p:cNvPr id="7" name="Picture 6" descr="CVFPB_logo_update3"/>
          <p:cNvPicPr preferRelativeResize="0">
            <a:picLocks noChangeArrowheads="1"/>
          </p:cNvPicPr>
          <p:nvPr userDrawn="1"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 userDrawn="1"/>
        </p:nvSpPr>
        <p:spPr>
          <a:xfrm>
            <a:off x="178025" y="137565"/>
            <a:ext cx="7986839" cy="930584"/>
          </a:xfrm>
          <a:custGeom>
            <a:avLst/>
            <a:gdLst>
              <a:gd name="connsiteX0" fmla="*/ 0 w 7986839"/>
              <a:gd name="connsiteY0" fmla="*/ 930584 h 930584"/>
              <a:gd name="connsiteX1" fmla="*/ 0 w 7986839"/>
              <a:gd name="connsiteY1" fmla="*/ 0 h 930584"/>
              <a:gd name="connsiteX2" fmla="*/ 7986839 w 7986839"/>
              <a:gd name="connsiteY2" fmla="*/ 0 h 93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86839" h="930584">
                <a:moveTo>
                  <a:pt x="0" y="930584"/>
                </a:moveTo>
                <a:lnTo>
                  <a:pt x="0" y="0"/>
                </a:lnTo>
                <a:lnTo>
                  <a:pt x="7986839" y="0"/>
                </a:lnTo>
              </a:path>
            </a:pathLst>
          </a:cu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6553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52400" y="6581001"/>
            <a:ext cx="533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Central Valley Flood Protection Board Meeting – </a:t>
            </a:r>
            <a:r>
              <a:rPr lang="en-US" sz="1200" baseline="0" dirty="0" smtClean="0">
                <a:solidFill>
                  <a:schemeClr val="accent1"/>
                </a:solidFill>
              </a:rPr>
              <a:t> Enforcement Report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9" name="Rectangle 8">
            <a:hlinkClick r:id="rId15" action="ppaction://hlinkpres?slideindex=1&amp;slidetitle="/>
          </p:cNvPr>
          <p:cNvSpPr/>
          <p:nvPr userDrawn="1"/>
        </p:nvSpPr>
        <p:spPr>
          <a:xfrm>
            <a:off x="6096000" y="6550223"/>
            <a:ext cx="1600200" cy="30777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Exec.</a:t>
            </a:r>
            <a:r>
              <a:rPr lang="en-US" sz="1400" b="1" baseline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Report</a:t>
            </a:r>
            <a:endParaRPr lang="en-US" sz="14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>
            <a:hlinkClick r:id="" action="ppaction://noaction"/>
          </p:cNvPr>
          <p:cNvSpPr/>
          <p:nvPr userDrawn="1"/>
        </p:nvSpPr>
        <p:spPr>
          <a:xfrm>
            <a:off x="7543800" y="6550223"/>
            <a:ext cx="1600200" cy="30777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n-US" sz="14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4500" b="1" u="none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Blue Highway" pitchFamily="2" charset="0"/>
          <a:ea typeface="+mj-ea"/>
          <a:cs typeface="+mj-cs"/>
        </a:defRPr>
      </a:lvl1pPr>
    </p:titleStyle>
    <p:bodyStyle>
      <a:lvl1pPr marL="651510" indent="-514350" algn="l" rtl="0" eaLnBrk="1" latinLnBrk="0" hangingPunct="1">
        <a:spcBef>
          <a:spcPct val="20000"/>
        </a:spcBef>
        <a:buClr>
          <a:schemeClr val="tx1"/>
        </a:buClr>
        <a:buSzPct val="65000"/>
        <a:buFont typeface="+mj-lt"/>
        <a:buAutoNum type="arabicParenR"/>
        <a:defRPr kumimoji="0"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1042416" indent="-457200" algn="l" rtl="0" eaLnBrk="1" latinLnBrk="0" hangingPunct="1">
        <a:spcBef>
          <a:spcPct val="20000"/>
        </a:spcBef>
        <a:buClr>
          <a:schemeClr val="tx1">
            <a:lumMod val="65000"/>
          </a:schemeClr>
        </a:buClr>
        <a:buSzPct val="80000"/>
        <a:buFont typeface="+mj-lt"/>
        <a:buAutoNum type="arabicParenR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362456" indent="-457200" algn="l" rtl="0" eaLnBrk="1" latinLnBrk="0" hangingPunct="1">
        <a:spcBef>
          <a:spcPct val="20000"/>
        </a:spcBef>
        <a:buClr>
          <a:schemeClr val="tx1"/>
        </a:buClr>
        <a:buSzPct val="95000"/>
        <a:buFont typeface="+mj-lt"/>
        <a:buAutoNum type="arabicPeriod"/>
        <a:defRPr kumimoji="0" sz="2200" kern="1200">
          <a:solidFill>
            <a:schemeClr val="tx1">
              <a:lumMod val="50000"/>
            </a:schemeClr>
          </a:solidFill>
          <a:latin typeface="Calibri" pitchFamily="34" charset="0"/>
          <a:ea typeface="+mn-ea"/>
          <a:cs typeface="+mn-cs"/>
        </a:defRPr>
      </a:lvl3pPr>
      <a:lvl4pPr marL="1627632" indent="-457200" algn="l" rtl="0" eaLnBrk="1" latinLnBrk="0" hangingPunct="1">
        <a:spcBef>
          <a:spcPct val="20000"/>
        </a:spcBef>
        <a:buClr>
          <a:schemeClr val="tx1"/>
        </a:buClr>
        <a:buSzPct val="100000"/>
        <a:buFont typeface="+mj-lt"/>
        <a:buAutoNum type="arabicParenR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819656" indent="-457200" algn="l" rtl="0" eaLnBrk="1" latinLnBrk="0" hangingPunct="1">
        <a:spcBef>
          <a:spcPct val="20000"/>
        </a:spcBef>
        <a:buClr>
          <a:schemeClr val="tx1"/>
        </a:buClr>
        <a:buFont typeface="+mj-lt"/>
        <a:buAutoNum type="arabicParenR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8229600" cy="3733800"/>
          </a:xfrm>
        </p:spPr>
        <p:txBody>
          <a:bodyPr/>
          <a:lstStyle/>
          <a:p>
            <a:pPr marL="0" indent="0"/>
            <a:r>
              <a:rPr lang="en-US" dirty="0" smtClean="0"/>
              <a:t>Status Update on ENFORCEMENT ACTIVITY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err="1" smtClean="0">
                <a:solidFill>
                  <a:schemeClr val="tx1"/>
                </a:solidFill>
              </a:rPr>
              <a:t>michael</a:t>
            </a:r>
            <a:r>
              <a:rPr lang="en-US" sz="3600" dirty="0" smtClean="0">
                <a:solidFill>
                  <a:schemeClr val="tx1"/>
                </a:solidFill>
              </a:rPr>
              <a:t> C. wright</a:t>
            </a: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chief, enforcement </a:t>
            </a:r>
            <a:r>
              <a:rPr lang="en-US" sz="2000" dirty="0" smtClean="0">
                <a:solidFill>
                  <a:schemeClr val="tx1"/>
                </a:solidFill>
              </a:rPr>
              <a:t>Section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3600" dirty="0" err="1" smtClean="0">
                <a:solidFill>
                  <a:schemeClr val="tx1"/>
                </a:solidFill>
              </a:rPr>
              <a:t>april</a:t>
            </a:r>
            <a:r>
              <a:rPr lang="en-US" sz="3600" dirty="0" smtClean="0">
                <a:solidFill>
                  <a:schemeClr val="tx1"/>
                </a:solidFill>
              </a:rPr>
              <a:t> 5, </a:t>
            </a:r>
            <a:r>
              <a:rPr lang="en-US" sz="3600" dirty="0" smtClean="0">
                <a:solidFill>
                  <a:schemeClr val="tx1"/>
                </a:solidFill>
              </a:rPr>
              <a:t>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0"/>
            </a:srgbClr>
          </a:solidFill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lue Highway" pitchFamily="2" charset="0"/>
                <a:ea typeface="+mj-ea"/>
                <a:cs typeface="+mj-cs"/>
              </a:rPr>
              <a:t>ENFORCEMENT REPORT</a:t>
            </a:r>
            <a:endParaRPr kumimoji="0" lang="en-US" sz="40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Blue Highway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/>
            <a:r>
              <a:rPr lang="en-US" sz="2800" dirty="0" smtClean="0">
                <a:solidFill>
                  <a:srgbClr val="FFFF00"/>
                </a:solidFill>
              </a:rPr>
              <a:t>Enforcement </a:t>
            </a:r>
            <a:r>
              <a:rPr lang="en-US" sz="2800" dirty="0" smtClean="0">
                <a:solidFill>
                  <a:srgbClr val="FFFF00"/>
                </a:solidFill>
              </a:rPr>
              <a:t>Activity – January thru March: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571500" lvl="1" indent="-514350">
              <a:spcBef>
                <a:spcPts val="800"/>
              </a:spcBef>
            </a:pPr>
            <a:r>
              <a:rPr lang="en-US" dirty="0" smtClean="0"/>
              <a:t>427 Encroachments identified in USACE Inspections entered into DB</a:t>
            </a:r>
          </a:p>
          <a:p>
            <a:pPr marL="571500" lvl="1" indent="-514350">
              <a:spcBef>
                <a:spcPts val="800"/>
              </a:spcBef>
            </a:pPr>
            <a:r>
              <a:rPr lang="en-US" dirty="0" smtClean="0"/>
              <a:t>5 Fact Finding Letters were Issued</a:t>
            </a:r>
          </a:p>
          <a:p>
            <a:pPr marL="891540" lvl="2" indent="-514350">
              <a:spcBef>
                <a:spcPts val="800"/>
              </a:spcBef>
            </a:pPr>
            <a:r>
              <a:rPr lang="en-US" dirty="0" smtClean="0"/>
              <a:t>2 – Reached full compliance</a:t>
            </a:r>
          </a:p>
          <a:p>
            <a:pPr marL="891540" lvl="2" indent="-514350">
              <a:spcBef>
                <a:spcPts val="800"/>
              </a:spcBef>
            </a:pPr>
            <a:r>
              <a:rPr lang="en-US" dirty="0" smtClean="0"/>
              <a:t>2 – Have agreed to comply after flood season or farming activities</a:t>
            </a:r>
          </a:p>
          <a:p>
            <a:pPr marL="891540" lvl="2" indent="-514350">
              <a:spcBef>
                <a:spcPts val="800"/>
              </a:spcBef>
            </a:pPr>
            <a:r>
              <a:rPr lang="en-US" dirty="0" smtClean="0"/>
              <a:t>1 – Requested a meeting with staff</a:t>
            </a:r>
            <a:endParaRPr lang="en-US" dirty="0" smtClean="0"/>
          </a:p>
          <a:p>
            <a:pPr marL="571500" lvl="1" indent="-514350">
              <a:spcBef>
                <a:spcPts val="800"/>
              </a:spcBef>
            </a:pPr>
            <a:r>
              <a:rPr lang="en-US" dirty="0" smtClean="0"/>
              <a:t>8 Notices of Violation Issued</a:t>
            </a:r>
          </a:p>
          <a:p>
            <a:pPr marL="891540" lvl="2" indent="-514350">
              <a:spcBef>
                <a:spcPts val="800"/>
              </a:spcBef>
            </a:pPr>
            <a:r>
              <a:rPr lang="en-US" dirty="0" smtClean="0"/>
              <a:t>2 – Reached full compliance</a:t>
            </a:r>
          </a:p>
          <a:p>
            <a:pPr marL="891540" lvl="2" indent="-514350">
              <a:spcBef>
                <a:spcPts val="800"/>
              </a:spcBef>
            </a:pPr>
            <a:r>
              <a:rPr lang="en-US" dirty="0" smtClean="0"/>
              <a:t>1 – Incorrectly complied </a:t>
            </a:r>
          </a:p>
          <a:p>
            <a:pPr marL="891540" lvl="2" indent="-514350">
              <a:spcBef>
                <a:spcPts val="800"/>
              </a:spcBef>
            </a:pPr>
            <a:r>
              <a:rPr lang="en-US" dirty="0" smtClean="0"/>
              <a:t>1 – No response has been received</a:t>
            </a:r>
          </a:p>
          <a:p>
            <a:pPr marL="891540" lvl="2" indent="-514350">
              <a:spcBef>
                <a:spcPts val="800"/>
              </a:spcBef>
            </a:pPr>
            <a:r>
              <a:rPr lang="en-US" dirty="0" smtClean="0"/>
              <a:t>4 – Issued in late March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/>
            <a:r>
              <a:rPr lang="en-US" sz="2800" dirty="0" smtClean="0">
                <a:solidFill>
                  <a:srgbClr val="FFFF00"/>
                </a:solidFill>
              </a:rPr>
              <a:t>Enforcement </a:t>
            </a:r>
            <a:r>
              <a:rPr lang="en-US" sz="2800" dirty="0" smtClean="0">
                <a:solidFill>
                  <a:srgbClr val="FFFF00"/>
                </a:solidFill>
              </a:rPr>
              <a:t>Activity – January thru March: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571500" lvl="1" indent="-514350">
              <a:spcBef>
                <a:spcPts val="800"/>
              </a:spcBef>
            </a:pPr>
            <a:r>
              <a:rPr lang="en-US" dirty="0" smtClean="0"/>
              <a:t>2 – Cease and Desist Orders were adopted by CVFPB</a:t>
            </a:r>
          </a:p>
          <a:p>
            <a:pPr marL="571500" lvl="1" indent="-514350">
              <a:spcBef>
                <a:spcPts val="800"/>
              </a:spcBef>
            </a:pPr>
            <a:r>
              <a:rPr lang="en-US" dirty="0" smtClean="0"/>
              <a:t>1 – Cease and Desist Hearing</a:t>
            </a:r>
          </a:p>
          <a:p>
            <a:pPr marL="571500" lvl="1" indent="-514350">
              <a:spcBef>
                <a:spcPts val="800"/>
              </a:spcBef>
            </a:pPr>
            <a:r>
              <a:rPr lang="en-US" dirty="0" smtClean="0"/>
              <a:t>2 – Compliance Letters issued</a:t>
            </a:r>
          </a:p>
          <a:p>
            <a:pPr marL="571500" lvl="1" indent="-514350">
              <a:spcBef>
                <a:spcPts val="800"/>
              </a:spcBef>
            </a:pPr>
            <a:r>
              <a:rPr lang="en-US" dirty="0" smtClean="0"/>
              <a:t>13 – Encroachment cases closed </a:t>
            </a:r>
          </a:p>
          <a:p>
            <a:pPr marL="571500"/>
            <a:r>
              <a:rPr lang="en-US" sz="2800" dirty="0" smtClean="0">
                <a:solidFill>
                  <a:srgbClr val="FFFF00"/>
                </a:solidFill>
              </a:rPr>
              <a:t>USACE Inspection Compliance:</a:t>
            </a:r>
            <a:endParaRPr lang="en-US" sz="2800" dirty="0">
              <a:solidFill>
                <a:srgbClr val="FFFF00"/>
              </a:solidFill>
            </a:endParaRPr>
          </a:p>
          <a:p>
            <a:pPr marL="571500" lvl="1" indent="-514350">
              <a:spcBef>
                <a:spcPts val="800"/>
              </a:spcBef>
            </a:pPr>
            <a:r>
              <a:rPr lang="en-US" dirty="0" smtClean="0"/>
              <a:t>69 Systems are Active for PL 84-99 RIP Assistance</a:t>
            </a:r>
          </a:p>
          <a:p>
            <a:pPr marL="571500" lvl="1" indent="-514350">
              <a:spcBef>
                <a:spcPts val="800"/>
              </a:spcBef>
            </a:pPr>
            <a:r>
              <a:rPr lang="en-US" dirty="0" smtClean="0"/>
              <a:t>41 Systems are Inactive</a:t>
            </a:r>
          </a:p>
          <a:p>
            <a:pPr marL="571500" lvl="1" indent="-514350">
              <a:spcBef>
                <a:spcPts val="800"/>
              </a:spcBef>
            </a:pPr>
            <a:r>
              <a:rPr lang="en-US" dirty="0" smtClean="0"/>
              <a:t>8 Systems are Partially Inactive</a:t>
            </a:r>
            <a:endParaRPr lang="en-US" dirty="0"/>
          </a:p>
          <a:p>
            <a:pPr marL="571500" lvl="1" indent="-514350">
              <a:spcBef>
                <a:spcPts val="800"/>
              </a:spcBef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0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 lvl="1">
              <a:spcBef>
                <a:spcPts val="800"/>
              </a:spcBef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559791618"/>
              </p:ext>
            </p:extLst>
          </p:nvPr>
        </p:nvGraphicFramePr>
        <p:xfrm>
          <a:off x="9829800" y="1219200"/>
          <a:ext cx="8077200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7647786"/>
              </p:ext>
            </p:extLst>
          </p:nvPr>
        </p:nvGraphicFramePr>
        <p:xfrm>
          <a:off x="228600" y="1295400"/>
          <a:ext cx="8686800" cy="5172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622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/>
            <a:r>
              <a:rPr lang="en-US" sz="2800" dirty="0" smtClean="0">
                <a:solidFill>
                  <a:srgbClr val="FFFF00"/>
                </a:solidFill>
              </a:rPr>
              <a:t>Letter of Intent (LOI) for System Wide Improvement Framework (SWIF) Update: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571500" lvl="1" indent="-514350">
              <a:spcBef>
                <a:spcPts val="800"/>
              </a:spcBef>
            </a:pPr>
            <a:r>
              <a:rPr lang="en-US" dirty="0" smtClean="0"/>
              <a:t>Reclamation District 1000’s LOI was submitted to USACE March 11, 2013</a:t>
            </a:r>
          </a:p>
          <a:p>
            <a:pPr marL="571500" lvl="1" indent="-514350">
              <a:spcBef>
                <a:spcPts val="800"/>
              </a:spcBef>
            </a:pPr>
            <a:r>
              <a:rPr lang="en-US" dirty="0" smtClean="0"/>
              <a:t>SBFCA’s LOI was submitted to USACE on March 26, 2013</a:t>
            </a:r>
          </a:p>
          <a:p>
            <a:pPr marL="571500" lvl="1" indent="-514350">
              <a:spcBef>
                <a:spcPts val="800"/>
              </a:spcBef>
            </a:pPr>
            <a:r>
              <a:rPr lang="en-US" dirty="0" smtClean="0"/>
              <a:t>Reclamation District 1001’s LOI will be submitted to USACE once finalized</a:t>
            </a:r>
            <a:endParaRPr lang="en-US" dirty="0" smtClean="0"/>
          </a:p>
          <a:p>
            <a:pPr marL="571500" lvl="1" indent="-514350">
              <a:spcBef>
                <a:spcPts val="800"/>
              </a:spcBef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8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hlinkClick r:id="" action="ppaction://noaction"/>
          </p:cNvPr>
          <p:cNvSpPr txBox="1"/>
          <p:nvPr/>
        </p:nvSpPr>
        <p:spPr>
          <a:xfrm>
            <a:off x="3124200" y="3581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/>
            <a:r>
              <a:rPr lang="en-US" sz="2800" dirty="0" smtClean="0">
                <a:solidFill>
                  <a:srgbClr val="FFFF00"/>
                </a:solidFill>
              </a:rPr>
              <a:t>Partially Inactive:</a:t>
            </a:r>
          </a:p>
          <a:p>
            <a:pPr marL="571500" lvl="1" indent="-514350">
              <a:spcBef>
                <a:spcPts val="800"/>
              </a:spcBef>
              <a:buNone/>
            </a:pPr>
            <a:r>
              <a:rPr lang="en-US" dirty="0" smtClean="0"/>
              <a:t>	</a:t>
            </a:r>
            <a:r>
              <a:rPr lang="en-US" sz="2500" dirty="0" smtClean="0"/>
              <a:t>In the past, USACE inspected portions of levee systems, and would give ratings to portions of levee systems.  If 3 LMA’s were responsible for a system, 1 LMA may have been rated inactive, while the other two were rated active, giving the levee system a partially inactive rating. </a:t>
            </a:r>
          </a:p>
          <a:p>
            <a:pPr marL="571500" lvl="1" indent="-514350">
              <a:spcBef>
                <a:spcPts val="800"/>
              </a:spcBef>
            </a:pPr>
            <a:endParaRPr lang="en-US" dirty="0" smtClean="0"/>
          </a:p>
          <a:p>
            <a:pPr lvl="1">
              <a:spcBef>
                <a:spcPts val="800"/>
              </a:spcBef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/>
            <a:r>
              <a:rPr lang="en-US" sz="2800" dirty="0" smtClean="0">
                <a:solidFill>
                  <a:srgbClr val="FFFF00"/>
                </a:solidFill>
              </a:rPr>
              <a:t>Enforcement </a:t>
            </a:r>
            <a:r>
              <a:rPr lang="en-US" sz="2800" dirty="0" smtClean="0">
                <a:solidFill>
                  <a:srgbClr val="FFFF00"/>
                </a:solidFill>
              </a:rPr>
              <a:t>Database Update: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571500" lvl="1" indent="-514350">
              <a:spcBef>
                <a:spcPts val="800"/>
              </a:spcBef>
            </a:pPr>
            <a:r>
              <a:rPr lang="en-US" dirty="0" smtClean="0"/>
              <a:t>778 - Encroachments</a:t>
            </a:r>
          </a:p>
          <a:p>
            <a:pPr marL="571500" lvl="1" indent="-514350">
              <a:spcBef>
                <a:spcPts val="800"/>
              </a:spcBef>
            </a:pPr>
            <a:r>
              <a:rPr lang="en-US" dirty="0" smtClean="0"/>
              <a:t>460 - Recently Entered from USACE Inspection Reports</a:t>
            </a:r>
          </a:p>
          <a:p>
            <a:pPr marL="571500" lvl="1" indent="-514350">
              <a:spcBef>
                <a:spcPts val="800"/>
              </a:spcBef>
            </a:pPr>
            <a:r>
              <a:rPr lang="en-US" dirty="0" smtClean="0"/>
              <a:t>320 – Before USACE Inspection Reports</a:t>
            </a:r>
          </a:p>
          <a:p>
            <a:pPr marL="571500" lvl="1" indent="-514350">
              <a:spcBef>
                <a:spcPts val="800"/>
              </a:spcBef>
            </a:pPr>
            <a:r>
              <a:rPr lang="en-US" dirty="0" smtClean="0"/>
              <a:t>Of the 778</a:t>
            </a:r>
          </a:p>
          <a:p>
            <a:pPr marL="891540" lvl="2" indent="-514350">
              <a:spcBef>
                <a:spcPts val="800"/>
              </a:spcBef>
            </a:pPr>
            <a:r>
              <a:rPr lang="en-US" dirty="0" smtClean="0"/>
              <a:t>122 – Closed</a:t>
            </a:r>
          </a:p>
          <a:p>
            <a:pPr marL="891540" lvl="2" indent="-514350">
              <a:spcBef>
                <a:spcPts val="800"/>
              </a:spcBef>
            </a:pPr>
            <a:r>
              <a:rPr lang="en-US" dirty="0" smtClean="0"/>
              <a:t>481 – Categorized as “Investigate”</a:t>
            </a:r>
          </a:p>
          <a:p>
            <a:pPr marL="891540" lvl="2" indent="-514350">
              <a:spcBef>
                <a:spcPts val="800"/>
              </a:spcBef>
            </a:pPr>
            <a:r>
              <a:rPr lang="en-US" dirty="0" smtClean="0"/>
              <a:t>175 – Categorized as “Active” </a:t>
            </a:r>
          </a:p>
          <a:p>
            <a:pPr marL="571500" lvl="1" indent="-514350">
              <a:spcBef>
                <a:spcPts val="800"/>
              </a:spcBef>
            </a:pPr>
            <a:r>
              <a:rPr lang="en-US" dirty="0" smtClean="0"/>
              <a:t>New Tools in the DB</a:t>
            </a:r>
            <a:endParaRPr lang="en-US" dirty="0"/>
          </a:p>
          <a:p>
            <a:pPr marL="377190" lvl="2" indent="0">
              <a:spcBef>
                <a:spcPts val="800"/>
              </a:spcBef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8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295400"/>
            <a:ext cx="8686800" cy="5181600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vert="horz">
            <a:noAutofit/>
          </a:bodyPr>
          <a:lstStyle>
            <a:lvl1pPr marL="651510" indent="-514350" algn="l" rtl="0" eaLnBrk="1" latinLnBrk="0" hangingPunct="1"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§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1042416" indent="-457200" algn="l" rtl="0" eaLnBrk="1" latinLnBrk="0" hangingPunct="1">
              <a:spcBef>
                <a:spcPct val="20000"/>
              </a:spcBef>
              <a:buClr>
                <a:srgbClr val="FFC000"/>
              </a:buClr>
              <a:buSzPct val="80000"/>
              <a:buFont typeface="Wingdings" pitchFamily="2" charset="2"/>
              <a:buChar char="§"/>
              <a:defRPr kumimoji="0" sz="2000" kern="1200">
                <a:solidFill>
                  <a:schemeClr val="accent1"/>
                </a:solidFill>
                <a:latin typeface="Calibri" pitchFamily="34" charset="0"/>
                <a:ea typeface="+mn-ea"/>
                <a:cs typeface="+mn-cs"/>
              </a:defRPr>
            </a:lvl2pPr>
            <a:lvl3pPr marL="1362456" indent="-457200" algn="l" rtl="0" eaLnBrk="1" latinLnBrk="0" hangingPunct="1">
              <a:spcBef>
                <a:spcPct val="20000"/>
              </a:spcBef>
              <a:buClr>
                <a:srgbClr val="FF6600"/>
              </a:buClr>
              <a:buSzPct val="80000"/>
              <a:buFont typeface="Wingdings" pitchFamily="2" charset="2"/>
              <a:buChar char="§"/>
              <a:defRPr kumimoji="0"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627632" indent="-457200" algn="l" rtl="0" eaLnBrk="1" latinLnBrk="0" hangingPunct="1">
              <a:spcBef>
                <a:spcPct val="20000"/>
              </a:spcBef>
              <a:buClr>
                <a:srgbClr val="FF0000"/>
              </a:buClr>
              <a:buSzPct val="80000"/>
              <a:buFont typeface="Wingdings" pitchFamily="2" charset="2"/>
              <a:buChar char="§"/>
              <a:defRPr kumimoji="0"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19656" indent="-457200" algn="l" rtl="0" eaLnBrk="1" latinLnBrk="0" hangingPunct="1">
              <a:spcBef>
                <a:spcPct val="20000"/>
              </a:spcBef>
              <a:buClr>
                <a:srgbClr val="D00028"/>
              </a:buClr>
              <a:buSzPct val="80000"/>
              <a:buFont typeface="Wingdings" pitchFamily="2" charset="2"/>
              <a:buChar char="§"/>
              <a:defRPr kumimoji="0"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Font typeface="Wingdings" pitchFamily="2" charset="2"/>
              <a:buNone/>
            </a:pPr>
            <a:r>
              <a:rPr lang="en-US" smtClean="0"/>
              <a:t> 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408937"/>
              </p:ext>
            </p:extLst>
          </p:nvPr>
        </p:nvGraphicFramePr>
        <p:xfrm>
          <a:off x="228600" y="1295396"/>
          <a:ext cx="8686800" cy="518160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26013"/>
                <a:gridCol w="1056098"/>
                <a:gridCol w="3584569"/>
                <a:gridCol w="1111988"/>
                <a:gridCol w="1098498"/>
                <a:gridCol w="909634"/>
              </a:tblGrid>
              <a:tr h="492929">
                <a:tc>
                  <a:txBody>
                    <a:bodyPr/>
                    <a:lstStyle/>
                    <a:p>
                      <a:pPr marL="85090" marR="53340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Status</a:t>
                      </a:r>
                      <a:endParaRPr lang="en-US" sz="1700" b="0" i="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  <a:p>
                      <a:pPr marL="212725" marR="180975" algn="ctr">
                        <a:lnSpc>
                          <a:spcPts val="12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ID</a:t>
                      </a:r>
                      <a:endParaRPr lang="en-US" sz="1700" b="0" i="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C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1651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Order</a:t>
                      </a:r>
                      <a:endParaRPr lang="en-US" sz="1700" b="0" i="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C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7073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Status/Activi</a:t>
                      </a:r>
                      <a:r>
                        <a:rPr lang="en-US" sz="1700" b="0" i="0" spc="-5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t</a:t>
                      </a:r>
                      <a:r>
                        <a:rPr lang="en-US" sz="17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y</a:t>
                      </a:r>
                      <a:endParaRPr lang="en-US" sz="1700" b="0" i="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C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17081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Month</a:t>
                      </a:r>
                      <a:endParaRPr lang="en-US" sz="1700" b="0" i="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C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2247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Year</a:t>
                      </a:r>
                      <a:endParaRPr lang="en-US" sz="1700" b="0" i="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C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14668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Total</a:t>
                      </a:r>
                      <a:endParaRPr lang="en-US" sz="1700" b="0" i="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CC0"/>
                    </a:solidFill>
                  </a:tcPr>
                </a:tc>
              </a:tr>
              <a:tr h="312038">
                <a:tc>
                  <a:txBody>
                    <a:bodyPr/>
                    <a:lstStyle/>
                    <a:p>
                      <a:pPr marL="222250" marR="191135" algn="ctr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18</a:t>
                      </a:r>
                      <a:endParaRPr lang="en-US" sz="1500" b="0" i="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0980" marR="208280" algn="ctr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100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Encroachment Project Entered into DB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00" marR="288290" algn="ctr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1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0505" marR="0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2013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7325" marR="0" algn="ctr">
                        <a:lnSpc>
                          <a:spcPct val="115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207</a:t>
                      </a:r>
                      <a:endParaRPr lang="en-US" sz="1500" b="0" i="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8">
                <a:tc>
                  <a:txBody>
                    <a:bodyPr/>
                    <a:lstStyle/>
                    <a:p>
                      <a:pPr marL="257175" marR="225425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3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0980" marR="208915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180</a:t>
                      </a:r>
                      <a:endParaRPr lang="en-US" sz="1500" b="0" i="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Fact Finding Letter Sent</a:t>
                      </a:r>
                      <a:endParaRPr lang="en-US" sz="1500" b="0" i="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8135" marR="287655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1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14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2013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5745" marR="21463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4</a:t>
                      </a:r>
                      <a:endParaRPr lang="en-US" sz="1500" b="0" i="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8">
                <a:tc>
                  <a:txBody>
                    <a:bodyPr/>
                    <a:lstStyle/>
                    <a:p>
                      <a:pPr marL="257175" marR="225425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7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0980" marR="208915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820</a:t>
                      </a:r>
                      <a:endParaRPr lang="en-US" sz="1500" b="0" i="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Public Hearing by Board</a:t>
                      </a:r>
                      <a:endParaRPr lang="en-US" sz="1500" b="0" i="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8135" marR="287655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1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2013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5745" marR="21463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1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739">
                <a:tc>
                  <a:txBody>
                    <a:bodyPr/>
                    <a:lstStyle/>
                    <a:p>
                      <a:pPr marL="222250" marR="191135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17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891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  2000</a:t>
                      </a:r>
                      <a:endParaRPr lang="en-US" sz="1500" b="0" i="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Encroachment Closed</a:t>
                      </a:r>
                      <a:endParaRPr lang="en-US" sz="1500" b="0" i="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8135" marR="287655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1</a:t>
                      </a:r>
                      <a:endParaRPr lang="en-US" sz="1500" b="0" i="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14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2013</a:t>
                      </a:r>
                      <a:endParaRPr lang="en-US" sz="1500" b="0" i="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5745" marR="21463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2</a:t>
                      </a:r>
                      <a:endParaRPr lang="en-US" sz="1500" b="0" i="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1500" b="0" i="0" kern="120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1500" b="0" i="0" kern="120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12038">
                <a:tc>
                  <a:txBody>
                    <a:bodyPr/>
                    <a:lstStyle/>
                    <a:p>
                      <a:pPr marL="222250" marR="191135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18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0980" marR="20828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100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Encroachment Project Entered into DB</a:t>
                      </a:r>
                      <a:endParaRPr lang="en-US" sz="1500" b="0" i="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00" marR="28829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2</a:t>
                      </a:r>
                      <a:endParaRPr lang="en-US" sz="1500" b="0" i="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050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2013</a:t>
                      </a:r>
                      <a:endParaRPr lang="en-US" sz="1500" b="0" i="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5745" marR="21463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8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8">
                <a:tc>
                  <a:txBody>
                    <a:bodyPr/>
                    <a:lstStyle/>
                    <a:p>
                      <a:pPr marL="257175" marR="225425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5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0980" marR="20828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200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Notice of Violation Sent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00" marR="287655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2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14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2013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5745" marR="21463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5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8">
                <a:tc>
                  <a:txBody>
                    <a:bodyPr/>
                    <a:lstStyle/>
                    <a:p>
                      <a:pPr marL="222250" marR="191135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28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0980" marR="20828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930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Compliance Letter Issued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8135" marR="287655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2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14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2013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5745" marR="21463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1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739">
                <a:tc>
                  <a:txBody>
                    <a:bodyPr/>
                    <a:lstStyle/>
                    <a:p>
                      <a:pPr marL="222250" marR="191135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17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891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  2000</a:t>
                      </a:r>
                      <a:endParaRPr lang="en-US" sz="1500" b="0" i="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Encroachment Closed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8135" marR="287655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2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14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2013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5745" marR="21463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9</a:t>
                      </a:r>
                      <a:endParaRPr lang="en-US" sz="1500" b="0" i="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12038">
                <a:tc>
                  <a:txBody>
                    <a:bodyPr/>
                    <a:lstStyle/>
                    <a:p>
                      <a:pPr marL="222250" marR="191135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18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0980" marR="20828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100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Encroachment Project Entered into DB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00" marR="28829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3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050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2013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7325" marR="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212</a:t>
                      </a:r>
                      <a:endParaRPr lang="en-US" sz="1500" b="0" i="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8">
                <a:tc>
                  <a:txBody>
                    <a:bodyPr/>
                    <a:lstStyle/>
                    <a:p>
                      <a:pPr marL="257175" marR="225425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3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0980" marR="208915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180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Fact Finding Letter Sent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8135" marR="287655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3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14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2013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5745" marR="21463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1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8">
                <a:tc>
                  <a:txBody>
                    <a:bodyPr/>
                    <a:lstStyle/>
                    <a:p>
                      <a:pPr marL="257175" marR="225425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5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0980" marR="20828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200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Notice of Violation Sent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00" marR="28829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3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14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2013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5745" marR="21463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4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8">
                <a:tc>
                  <a:txBody>
                    <a:bodyPr/>
                    <a:lstStyle/>
                    <a:p>
                      <a:pPr marL="222250" marR="191135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28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0980" marR="20828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930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Compliance Letter Issued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8135" marR="287655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3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14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2013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5745" marR="21463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1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739">
                <a:tc>
                  <a:txBody>
                    <a:bodyPr/>
                    <a:lstStyle/>
                    <a:p>
                      <a:pPr marL="222250" marR="191135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17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891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  2000</a:t>
                      </a:r>
                      <a:endParaRPr lang="en-US" sz="1500" b="0" i="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Encroachment Closed</a:t>
                      </a:r>
                      <a:endParaRPr lang="en-US" sz="1500" b="0" i="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8135" marR="287655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3</a:t>
                      </a:r>
                      <a:endParaRPr lang="en-US" sz="1500" b="0" i="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14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2013</a:t>
                      </a:r>
                      <a:endParaRPr lang="en-US" sz="1500" b="0" i="0" baseline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5745" marR="21463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ahoma"/>
                          <a:cs typeface="Times New Roman"/>
                        </a:rPr>
                        <a:t>2</a:t>
                      </a:r>
                      <a:endParaRPr lang="en-US" sz="1500" b="0" i="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ENFORCEMENT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228600" y="1295400"/>
            <a:ext cx="1985223" cy="518160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8600" y="1295400"/>
            <a:ext cx="1985223" cy="518160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Arrow 6"/>
          <p:cNvSpPr/>
          <p:nvPr/>
        </p:nvSpPr>
        <p:spPr>
          <a:xfrm rot="2270292">
            <a:off x="1176527" y="789586"/>
            <a:ext cx="1600200" cy="402782"/>
          </a:xfrm>
          <a:prstGeom prst="rightArrow">
            <a:avLst>
              <a:gd name="adj1" fmla="val 50000"/>
              <a:gd name="adj2" fmla="val 7936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270292">
            <a:off x="4528825" y="792604"/>
            <a:ext cx="1600200" cy="402782"/>
          </a:xfrm>
          <a:prstGeom prst="rightArrow">
            <a:avLst>
              <a:gd name="adj1" fmla="val 50000"/>
              <a:gd name="adj2" fmla="val 7936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2270292">
            <a:off x="5746516" y="789584"/>
            <a:ext cx="1600200" cy="402782"/>
          </a:xfrm>
          <a:prstGeom prst="rightArrow">
            <a:avLst>
              <a:gd name="adj1" fmla="val 50000"/>
              <a:gd name="adj2" fmla="val 7936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2270292">
            <a:off x="6813317" y="753264"/>
            <a:ext cx="1600200" cy="402782"/>
          </a:xfrm>
          <a:prstGeom prst="rightArrow">
            <a:avLst>
              <a:gd name="adj1" fmla="val 50000"/>
              <a:gd name="adj2" fmla="val 7936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4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5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00000"/>
      </a:hlink>
      <a:folHlink>
        <a:srgbClr val="DDDDDD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13190</TotalTime>
  <Words>414</Words>
  <Application>Microsoft Office PowerPoint</Application>
  <PresentationFormat>On-screen Show (4:3)</PresentationFormat>
  <Paragraphs>178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Status Update on ENFORCEMENT ACTIVITY  michael C. wright chief, enforcement Section april 5, 2013</vt:lpstr>
      <vt:lpstr>ENFORCEMENT REPORT</vt:lpstr>
      <vt:lpstr>ENFORCEMENT REPORT</vt:lpstr>
      <vt:lpstr>ENFORCEMENT REPORT</vt:lpstr>
      <vt:lpstr>ENFORCEMENT REPORT</vt:lpstr>
      <vt:lpstr>ENFORCEMENT REPORT</vt:lpstr>
      <vt:lpstr>ENFORCEMENT REPORT</vt:lpstr>
      <vt:lpstr>ENFORCEMENT REPORT</vt:lpstr>
      <vt:lpstr>ENFORCEMENT REPORT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nmoricz</dc:creator>
  <cp:lastModifiedBy>Michael C. Wright</cp:lastModifiedBy>
  <cp:revision>1011</cp:revision>
  <dcterms:created xsi:type="dcterms:W3CDTF">2010-03-04T17:56:25Z</dcterms:created>
  <dcterms:modified xsi:type="dcterms:W3CDTF">2013-04-04T23:05:48Z</dcterms:modified>
</cp:coreProperties>
</file>