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76" r:id="rId2"/>
    <p:sldId id="277" r:id="rId3"/>
    <p:sldId id="272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187F"/>
    <a:srgbClr val="004A82"/>
    <a:srgbClr val="8200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45" autoAdjust="0"/>
    <p:restoredTop sz="86423" autoAdjust="0"/>
  </p:normalViewPr>
  <p:slideViewPr>
    <p:cSldViewPr>
      <p:cViewPr>
        <p:scale>
          <a:sx n="90" d="100"/>
          <a:sy n="90" d="100"/>
        </p:scale>
        <p:origin x="-66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314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2DE0C-EEE7-48B2-B0C7-3435EB008CA0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F5064-34E8-42B4-A6F2-AB6A763F1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FDB1EA0-47C7-4CEE-8CB5-FFFCA7020C63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A1BCFE-8DEC-415F-9950-CB51D84C6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1BCFE-8DEC-415F-9950-CB51D84C6D8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1BCFE-8DEC-415F-9950-CB51D84C6D8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229600" cy="3733800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0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Title Placeholder 21"/>
          <p:cNvSpPr txBox="1">
            <a:spLocks/>
          </p:cNvSpPr>
          <p:nvPr userDrawn="1"/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Blue Highway" pitchFamily="2" charset="0"/>
                <a:ea typeface="+mj-ea"/>
                <a:cs typeface="+mj-cs"/>
              </a:rPr>
              <a:t>EXECUTIVE OFFICER’S REPORT</a:t>
            </a:r>
            <a:endParaRPr kumimoji="0" lang="en-US" sz="45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Blue Highway" pitchFamily="2" charset="0"/>
              <a:ea typeface="+mj-ea"/>
              <a:cs typeface="+mj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600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4800" y="304800"/>
            <a:ext cx="7620000" cy="8382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4000" b="1">
                <a:latin typeface="Calibri" pitchFamily="34" charset="0"/>
              </a:rPr>
              <a:t/>
            </a:r>
            <a:br>
              <a:rPr lang="en-US" altLang="en-US" sz="4000" b="1">
                <a:latin typeface="Calibri" pitchFamily="34" charset="0"/>
              </a:rPr>
            </a:br>
            <a:endParaRPr lang="en-US" altLang="en-US" sz="4000" b="1">
              <a:latin typeface="Calibri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1000" y="2362200"/>
            <a:ext cx="8305800" cy="34290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800" dirty="0">
              <a:latin typeface="Calibri" pitchFamily="34" charset="0"/>
            </a:endParaRPr>
          </a:p>
        </p:txBody>
      </p:sp>
      <p:sp>
        <p:nvSpPr>
          <p:cNvPr id="5" name="Freeform 5"/>
          <p:cNvSpPr>
            <a:spLocks noChangeArrowheads="1"/>
          </p:cNvSpPr>
          <p:nvPr/>
        </p:nvSpPr>
        <p:spPr bwMode="auto">
          <a:xfrm>
            <a:off x="228600" y="2286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333399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81000" y="2133600"/>
            <a:ext cx="8321675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28600" y="6553200"/>
            <a:ext cx="525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200" i="1" dirty="0">
                <a:latin typeface="Garamond" pitchFamily="18" charset="0"/>
              </a:rPr>
              <a:t>Central Valley Flood Protection Board Meeting – Agenda Item No. </a:t>
            </a:r>
            <a:r>
              <a:rPr lang="en-US" altLang="en-US" sz="1200" i="1" dirty="0" smtClean="0">
                <a:latin typeface="Garamond" pitchFamily="18" charset="0"/>
              </a:rPr>
              <a:t>8</a:t>
            </a:r>
            <a:endParaRPr lang="en-US" altLang="en-US" sz="1200" i="1" dirty="0">
              <a:latin typeface="Garamond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7818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  <a:defRPr/>
            </a:pPr>
            <a:fld id="{1FB973E5-D437-4106-8FBC-D84C508B6EC8}" type="slidenum">
              <a:rPr lang="en-US" altLang="en-US" sz="1200">
                <a:latin typeface="Garamond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‹#›</a:t>
            </a:fld>
            <a:endParaRPr lang="en-US" altLang="en-US" sz="1200">
              <a:latin typeface="Garamond" pitchFamily="18" charset="0"/>
            </a:endParaRPr>
          </a:p>
        </p:txBody>
      </p:sp>
      <p:pic>
        <p:nvPicPr>
          <p:cNvPr id="9" name="Picture 10" descr="CVFPB_logo_update3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7086600" y="6583680"/>
            <a:ext cx="9144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00B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MOU</a:t>
            </a:r>
            <a:endParaRPr lang="en-US" sz="1400" b="1" dirty="0">
              <a:ln w="11430"/>
              <a:solidFill>
                <a:srgbClr val="00B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583680" y="6583680"/>
            <a:ext cx="4572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SR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7909560" y="6583680"/>
            <a:ext cx="7620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LD1</a:t>
            </a:r>
            <a:endParaRPr lang="en-US" sz="1400" b="1" dirty="0">
              <a:ln w="11430"/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dirty="0" smtClean="0"/>
              <a:t>EXECUTIVE OFFICER’S REPORT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buClr>
                <a:srgbClr val="FFFF00"/>
              </a:buClr>
              <a:buSzPct val="80000"/>
              <a:buFont typeface="Wingdings" pitchFamily="2" charset="2"/>
              <a:buChar char="§"/>
              <a:defRPr sz="2400">
                <a:latin typeface="Calibri" pitchFamily="34" charset="0"/>
              </a:defRPr>
            </a:lvl1pPr>
            <a:lvl2pPr>
              <a:buClr>
                <a:srgbClr val="FFC000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accent1"/>
                </a:solidFill>
                <a:latin typeface="Calibri" pitchFamily="34" charset="0"/>
              </a:defRPr>
            </a:lvl2pPr>
            <a:lvl3pPr>
              <a:buClr>
                <a:srgbClr val="FF6600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accent4"/>
                </a:solidFill>
                <a:latin typeface="Calibri" pitchFamily="34" charset="0"/>
              </a:defRPr>
            </a:lvl3pPr>
            <a:lvl4pPr>
              <a:buClr>
                <a:srgbClr val="FF0000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accent5"/>
                </a:solidFill>
                <a:latin typeface="Calibri" pitchFamily="34" charset="0"/>
              </a:defRPr>
            </a:lvl4pPr>
            <a:lvl5pPr>
              <a:buClr>
                <a:srgbClr val="D00028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accent6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Date Placeholder 13"/>
          <p:cNvSpPr>
            <a:spLocks noGrp="1"/>
          </p:cNvSpPr>
          <p:nvPr>
            <p:ph type="dt" sz="half" idx="2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dirty="0" smtClean="0"/>
              <a:t>     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510540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buClr>
                <a:srgbClr val="FFFF00"/>
              </a:buClr>
              <a:buSzPct val="80000"/>
              <a:buFont typeface="Wingdings" pitchFamily="2" charset="2"/>
              <a:buChar char="§"/>
              <a:defRPr sz="2200">
                <a:latin typeface="Calibri" pitchFamily="34" charset="0"/>
              </a:defRPr>
            </a:lvl1pPr>
            <a:lvl2pPr>
              <a:spcBef>
                <a:spcPts val="1200"/>
              </a:spcBef>
              <a:buClr>
                <a:srgbClr val="FFC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2pPr>
            <a:lvl3pPr>
              <a:spcBef>
                <a:spcPts val="1200"/>
              </a:spcBef>
              <a:buClr>
                <a:srgbClr val="FF66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4"/>
                </a:solidFill>
                <a:latin typeface="Calibri" pitchFamily="34" charset="0"/>
              </a:defRPr>
            </a:lvl3pPr>
            <a:lvl4pPr>
              <a:spcBef>
                <a:spcPts val="1200"/>
              </a:spcBef>
              <a:buClr>
                <a:srgbClr val="FF0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5"/>
                </a:solidFill>
                <a:latin typeface="Calibri" pitchFamily="34" charset="0"/>
              </a:defRPr>
            </a:lvl4pPr>
            <a:lvl5pPr>
              <a:spcBef>
                <a:spcPts val="1200"/>
              </a:spcBef>
              <a:buClr>
                <a:srgbClr val="A50021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6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5105401"/>
          </a:xfrm>
          <a:solidFill>
            <a:srgbClr val="03187F">
              <a:alpha val="50000"/>
            </a:srgbClr>
          </a:solidFill>
        </p:spPr>
        <p:txBody>
          <a:bodyPr vert="horz">
            <a:normAutofit/>
          </a:bodyPr>
          <a:lstStyle>
            <a:lvl1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None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</a:lstStyle>
          <a:p>
            <a:pPr lvl="0" eaLnBrk="1" latinLnBrk="0" hangingPunct="1"/>
            <a:endParaRPr kumimoji="0" lang="en-US" dirty="0"/>
          </a:p>
        </p:txBody>
      </p:sp>
      <p:sp>
        <p:nvSpPr>
          <p:cNvPr id="9" name="Date Placeholder 1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Enforce%20Report%20April%202013.pptx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 smtClean="0"/>
              <a:t>EXECUTIVE OFFICER’S REPORT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686800" cy="5181600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</p:txBody>
      </p:sp>
      <p:pic>
        <p:nvPicPr>
          <p:cNvPr id="7" name="Picture 6" descr="CVFPB_logo_update3"/>
          <p:cNvPicPr preferRelativeResize="0">
            <a:picLocks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/>
          <p:nvPr userDrawn="1"/>
        </p:nvSpPr>
        <p:spPr>
          <a:xfrm>
            <a:off x="178025" y="137565"/>
            <a:ext cx="7986839" cy="930584"/>
          </a:xfrm>
          <a:custGeom>
            <a:avLst/>
            <a:gdLst>
              <a:gd name="connsiteX0" fmla="*/ 0 w 7986839"/>
              <a:gd name="connsiteY0" fmla="*/ 930584 h 930584"/>
              <a:gd name="connsiteX1" fmla="*/ 0 w 7986839"/>
              <a:gd name="connsiteY1" fmla="*/ 0 h 930584"/>
              <a:gd name="connsiteX2" fmla="*/ 7986839 w 7986839"/>
              <a:gd name="connsiteY2" fmla="*/ 0 h 93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86839" h="930584">
                <a:moveTo>
                  <a:pt x="0" y="930584"/>
                </a:moveTo>
                <a:lnTo>
                  <a:pt x="0" y="0"/>
                </a:lnTo>
                <a:lnTo>
                  <a:pt x="7986839" y="0"/>
                </a:lnTo>
              </a:path>
            </a:pathLst>
          </a:cu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553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52400" y="6581001"/>
            <a:ext cx="533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Central Valley Flood Protection Board Meeting – </a:t>
            </a:r>
            <a:r>
              <a:rPr lang="en-US" sz="1200" baseline="0" dirty="0" smtClean="0">
                <a:solidFill>
                  <a:schemeClr val="accent1"/>
                </a:solidFill>
              </a:rPr>
              <a:t> Executive Officer Report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11" name="Rectangle 10">
            <a:hlinkClick r:id="rId15" action="ppaction://hlinkpres?slideindex=1&amp;slidetitle="/>
          </p:cNvPr>
          <p:cNvSpPr/>
          <p:nvPr userDrawn="1"/>
        </p:nvSpPr>
        <p:spPr>
          <a:xfrm>
            <a:off x="7391400" y="6550223"/>
            <a:ext cx="1143000" cy="30777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ENFORCE</a:t>
            </a:r>
            <a:endParaRPr lang="en-US" sz="14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0" sz="4500" b="1" u="none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Blue Highway" pitchFamily="2" charset="0"/>
          <a:ea typeface="+mj-ea"/>
          <a:cs typeface="+mj-cs"/>
        </a:defRPr>
      </a:lvl1pPr>
    </p:titleStyle>
    <p:bodyStyle>
      <a:lvl1pPr marL="651510" indent="-514350" algn="l" rtl="0" eaLnBrk="1" latinLnBrk="0" hangingPunct="1">
        <a:spcBef>
          <a:spcPct val="20000"/>
        </a:spcBef>
        <a:buClr>
          <a:schemeClr val="tx1"/>
        </a:buClr>
        <a:buSzPct val="65000"/>
        <a:buFont typeface="+mj-lt"/>
        <a:buAutoNum type="arabicParenR"/>
        <a:defRPr kumimoji="0"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1042416" indent="-457200" algn="l" rtl="0" eaLnBrk="1" latinLnBrk="0" hangingPunct="1">
        <a:spcBef>
          <a:spcPct val="20000"/>
        </a:spcBef>
        <a:buClr>
          <a:schemeClr val="tx1">
            <a:lumMod val="65000"/>
          </a:schemeClr>
        </a:buClr>
        <a:buSzPct val="80000"/>
        <a:buFont typeface="+mj-lt"/>
        <a:buAutoNum type="arabicParenR"/>
        <a:defRPr kumimoji="0" sz="2400" kern="1200">
          <a:solidFill>
            <a:schemeClr val="tx1">
              <a:lumMod val="65000"/>
            </a:schemeClr>
          </a:solidFill>
          <a:latin typeface="Calibri" pitchFamily="34" charset="0"/>
          <a:ea typeface="+mn-ea"/>
          <a:cs typeface="+mn-cs"/>
        </a:defRPr>
      </a:lvl2pPr>
      <a:lvl3pPr marL="1362456" indent="-457200" algn="l" rtl="0" eaLnBrk="1" latinLnBrk="0" hangingPunct="1">
        <a:spcBef>
          <a:spcPct val="20000"/>
        </a:spcBef>
        <a:buClr>
          <a:schemeClr val="tx1"/>
        </a:buClr>
        <a:buSzPct val="95000"/>
        <a:buFont typeface="+mj-lt"/>
        <a:buAutoNum type="arabicPeriod"/>
        <a:defRPr kumimoji="0" sz="2200" kern="1200">
          <a:solidFill>
            <a:schemeClr val="tx1">
              <a:lumMod val="50000"/>
            </a:schemeClr>
          </a:solidFill>
          <a:latin typeface="Calibri" pitchFamily="34" charset="0"/>
          <a:ea typeface="+mn-ea"/>
          <a:cs typeface="+mn-cs"/>
        </a:defRPr>
      </a:lvl3pPr>
      <a:lvl4pPr marL="1627632" indent="-457200" algn="l" rtl="0" eaLnBrk="1" latinLnBrk="0" hangingPunct="1">
        <a:spcBef>
          <a:spcPct val="20000"/>
        </a:spcBef>
        <a:buClr>
          <a:schemeClr val="tx1"/>
        </a:buClr>
        <a:buSzPct val="100000"/>
        <a:buFont typeface="+mj-lt"/>
        <a:buAutoNum type="arabicParenR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819656" indent="-457200" algn="l" rtl="0" eaLnBrk="1" latinLnBrk="0" hangingPunct="1">
        <a:spcBef>
          <a:spcPct val="20000"/>
        </a:spcBef>
        <a:buClr>
          <a:schemeClr val="tx1"/>
        </a:buClr>
        <a:buFont typeface="+mj-lt"/>
        <a:buAutoNum type="arabicParenR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AGENDA ITEM NO. </a:t>
            </a:r>
            <a:r>
              <a:rPr lang="en-US" cap="none" dirty="0" smtClean="0"/>
              <a:t>4</a:t>
            </a: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>April 5, </a:t>
            </a:r>
            <a:r>
              <a:rPr lang="en-US" cap="none" dirty="0" smtClean="0"/>
              <a:t>2013</a:t>
            </a:r>
            <a:endParaRPr lang="en-US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OFFICER’S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81600"/>
          </a:xfrm>
        </p:spPr>
        <p:txBody>
          <a:bodyPr tIns="91440">
            <a:normAutofit/>
          </a:bodyPr>
          <a:lstStyle/>
          <a:p>
            <a:pPr marL="574675" indent="-438150">
              <a:spcBef>
                <a:spcPts val="1400"/>
              </a:spcBef>
              <a:buNone/>
            </a:pPr>
            <a:r>
              <a:rPr lang="en-US" sz="1900" b="1" dirty="0" smtClean="0"/>
              <a:t>Personnel</a:t>
            </a:r>
          </a:p>
          <a:p>
            <a:pPr marL="574675" indent="-438150">
              <a:spcBef>
                <a:spcPts val="1400"/>
              </a:spcBef>
              <a:buNone/>
            </a:pPr>
            <a:r>
              <a:rPr lang="en-US" sz="1900" b="1" dirty="0" smtClean="0"/>
              <a:t>Response to Prio</a:t>
            </a:r>
            <a:r>
              <a:rPr lang="en-US" sz="1900" b="1" dirty="0" smtClean="0"/>
              <a:t>r Inquiries</a:t>
            </a:r>
            <a:endParaRPr lang="en-US" sz="1900" b="1" dirty="0" smtClean="0"/>
          </a:p>
          <a:p>
            <a:pPr marL="574675" indent="-438150">
              <a:spcBef>
                <a:spcPts val="1400"/>
              </a:spcBef>
              <a:buNone/>
            </a:pPr>
            <a:r>
              <a:rPr lang="en-US" sz="1900" b="1" dirty="0" smtClean="0"/>
              <a:t>Flood System </a:t>
            </a:r>
            <a:r>
              <a:rPr lang="en-US" sz="1900" b="1" dirty="0" smtClean="0"/>
              <a:t>Improvement Projects</a:t>
            </a:r>
          </a:p>
          <a:p>
            <a:pPr marL="457200" indent="-169863">
              <a:spcBef>
                <a:spcPts val="200"/>
              </a:spcBef>
              <a:buClr>
                <a:srgbClr val="FFC000"/>
              </a:buClr>
            </a:pPr>
            <a:r>
              <a:rPr lang="en-US" sz="1900" dirty="0" smtClean="0"/>
              <a:t>Sacramento Area Flood Control Agency (SAFCA)</a:t>
            </a:r>
          </a:p>
          <a:p>
            <a:pPr marL="457200" indent="-169863">
              <a:spcBef>
                <a:spcPts val="200"/>
              </a:spcBef>
              <a:buClr>
                <a:srgbClr val="FFC000"/>
              </a:buClr>
            </a:pPr>
            <a:r>
              <a:rPr lang="en-US" sz="1900" dirty="0" smtClean="0"/>
              <a:t>Sutter Butte Flood Control Agency (SBFCA)</a:t>
            </a:r>
          </a:p>
          <a:p>
            <a:pPr marL="457200" indent="-169863">
              <a:spcBef>
                <a:spcPts val="200"/>
              </a:spcBef>
              <a:buClr>
                <a:srgbClr val="FFC000"/>
              </a:buClr>
            </a:pPr>
            <a:r>
              <a:rPr lang="en-US" sz="1900" dirty="0" smtClean="0"/>
              <a:t>Three Rivers Levee Improvement Authority (TRLIA)</a:t>
            </a:r>
          </a:p>
          <a:p>
            <a:pPr marL="457200" indent="-169863">
              <a:spcBef>
                <a:spcPts val="200"/>
              </a:spcBef>
              <a:buClr>
                <a:srgbClr val="FFC000"/>
              </a:buClr>
            </a:pPr>
            <a:r>
              <a:rPr lang="en-US" sz="1900" dirty="0" smtClean="0"/>
              <a:t>West </a:t>
            </a:r>
            <a:r>
              <a:rPr lang="en-US" sz="1900" dirty="0" smtClean="0"/>
              <a:t>Sacramento  Area Flood Control Agency (WSAFCA</a:t>
            </a:r>
            <a:r>
              <a:rPr lang="en-US" sz="1900" dirty="0" smtClean="0"/>
              <a:t>)</a:t>
            </a:r>
            <a:endParaRPr lang="en-US" sz="1900" dirty="0" smtClean="0"/>
          </a:p>
          <a:p>
            <a:pPr marL="457200" indent="-169863">
              <a:spcBef>
                <a:spcPts val="200"/>
              </a:spcBef>
              <a:buClr>
                <a:srgbClr val="FFC000"/>
              </a:buClr>
            </a:pPr>
            <a:r>
              <a:rPr lang="en-US" sz="1900" dirty="0" smtClean="0"/>
              <a:t>Reclamation </a:t>
            </a:r>
            <a:r>
              <a:rPr lang="en-US" sz="1900" dirty="0" smtClean="0"/>
              <a:t>District 17 (RD 17)</a:t>
            </a:r>
          </a:p>
          <a:p>
            <a:pPr marL="457200" indent="-169863">
              <a:spcBef>
                <a:spcPts val="200"/>
              </a:spcBef>
              <a:buClr>
                <a:srgbClr val="FFC000"/>
              </a:buClr>
            </a:pPr>
            <a:r>
              <a:rPr lang="en-US" sz="1900" dirty="0" smtClean="0"/>
              <a:t>Folsom Dam Modifications – Joint Federal Project </a:t>
            </a:r>
            <a:endParaRPr lang="en-US" sz="1900" dirty="0" smtClean="0"/>
          </a:p>
          <a:p>
            <a:pPr marL="574675" indent="-438150">
              <a:spcBef>
                <a:spcPts val="1400"/>
              </a:spcBef>
              <a:buNone/>
            </a:pPr>
            <a:r>
              <a:rPr lang="en-US" sz="1900" b="1" dirty="0" smtClean="0"/>
              <a:t>Bridge </a:t>
            </a:r>
            <a:r>
              <a:rPr lang="en-US" sz="1900" b="1" dirty="0" smtClean="0"/>
              <a:t>Applications</a:t>
            </a:r>
            <a:endParaRPr lang="en-US" sz="1900" b="1" dirty="0" smtClean="0"/>
          </a:p>
          <a:p>
            <a:pPr marL="574675" indent="-438150">
              <a:spcBef>
                <a:spcPts val="1400"/>
              </a:spcBef>
              <a:buNone/>
            </a:pPr>
            <a:r>
              <a:rPr lang="en-US" sz="1900" b="1" dirty="0" smtClean="0"/>
              <a:t>Enforcement </a:t>
            </a:r>
            <a:r>
              <a:rPr lang="en-US" sz="1900" b="1" dirty="0" smtClean="0"/>
              <a:t>Report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11" name="Group 10"/>
          <p:cNvGrpSpPr>
            <a:grpSpLocks noChangeAspect="1"/>
          </p:cNvGrpSpPr>
          <p:nvPr/>
        </p:nvGrpSpPr>
        <p:grpSpPr>
          <a:xfrm>
            <a:off x="1524000" y="1371600"/>
            <a:ext cx="137160" cy="205740"/>
            <a:chOff x="381000" y="1219200"/>
            <a:chExt cx="381000" cy="304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12" name="Straight Connector 11"/>
            <p:cNvCxnSpPr/>
            <p:nvPr/>
          </p:nvCxnSpPr>
          <p:spPr>
            <a:xfrm>
              <a:off x="381000" y="1371600"/>
              <a:ext cx="152400" cy="1524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533400" y="1219200"/>
              <a:ext cx="228600" cy="3048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>
            <a:grpSpLocks noChangeAspect="1"/>
          </p:cNvGrpSpPr>
          <p:nvPr/>
        </p:nvGrpSpPr>
        <p:grpSpPr>
          <a:xfrm>
            <a:off x="3215640" y="1851660"/>
            <a:ext cx="137160" cy="205740"/>
            <a:chOff x="381000" y="1219200"/>
            <a:chExt cx="381000" cy="304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36" name="Straight Connector 35"/>
            <p:cNvCxnSpPr/>
            <p:nvPr/>
          </p:nvCxnSpPr>
          <p:spPr>
            <a:xfrm>
              <a:off x="381000" y="1371600"/>
              <a:ext cx="152400" cy="1524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533400" y="1219200"/>
              <a:ext cx="228600" cy="3048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>
            <a:grpSpLocks noChangeAspect="1"/>
          </p:cNvGrpSpPr>
          <p:nvPr/>
        </p:nvGrpSpPr>
        <p:grpSpPr>
          <a:xfrm>
            <a:off x="4191000" y="2308860"/>
            <a:ext cx="137160" cy="205740"/>
            <a:chOff x="381000" y="1219200"/>
            <a:chExt cx="381000" cy="304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24" name="Straight Connector 23"/>
            <p:cNvCxnSpPr/>
            <p:nvPr/>
          </p:nvCxnSpPr>
          <p:spPr>
            <a:xfrm>
              <a:off x="381000" y="1371600"/>
              <a:ext cx="152400" cy="1524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33400" y="1219200"/>
              <a:ext cx="228600" cy="3048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>
            <a:grpSpLocks noChangeAspect="1"/>
          </p:cNvGrpSpPr>
          <p:nvPr/>
        </p:nvGrpSpPr>
        <p:grpSpPr>
          <a:xfrm>
            <a:off x="2453640" y="4671060"/>
            <a:ext cx="137160" cy="205740"/>
            <a:chOff x="381000" y="1219200"/>
            <a:chExt cx="381000" cy="304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27" name="Straight Connector 26"/>
            <p:cNvCxnSpPr/>
            <p:nvPr/>
          </p:nvCxnSpPr>
          <p:spPr>
            <a:xfrm>
              <a:off x="381000" y="1371600"/>
              <a:ext cx="152400" cy="1524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533400" y="1219200"/>
              <a:ext cx="228600" cy="3048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>
            <a:grpSpLocks noChangeAspect="1"/>
          </p:cNvGrpSpPr>
          <p:nvPr/>
        </p:nvGrpSpPr>
        <p:grpSpPr>
          <a:xfrm>
            <a:off x="2590800" y="5181600"/>
            <a:ext cx="137160" cy="205740"/>
            <a:chOff x="381000" y="1219200"/>
            <a:chExt cx="381000" cy="304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30" name="Straight Connector 29"/>
            <p:cNvCxnSpPr/>
            <p:nvPr/>
          </p:nvCxnSpPr>
          <p:spPr>
            <a:xfrm>
              <a:off x="381000" y="1371600"/>
              <a:ext cx="152400" cy="1524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533400" y="1219200"/>
              <a:ext cx="228600" cy="3048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 descr="CVFPB_logo_update3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133600"/>
            <a:ext cx="3839768" cy="3804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4791</TotalTime>
  <Words>73</Words>
  <Application>Microsoft Office PowerPoint</Application>
  <PresentationFormat>On-screen Show (4:3)</PresentationFormat>
  <Paragraphs>19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AGENDA ITEM NO. 4  April 5, 2013</vt:lpstr>
      <vt:lpstr>EXECUTIVE OFFICER’S REPORT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nmoricz</dc:creator>
  <cp:lastModifiedBy>nmoricz</cp:lastModifiedBy>
  <cp:revision>502</cp:revision>
  <dcterms:created xsi:type="dcterms:W3CDTF">2010-03-04T17:56:25Z</dcterms:created>
  <dcterms:modified xsi:type="dcterms:W3CDTF">2013-04-04T21:34:26Z</dcterms:modified>
</cp:coreProperties>
</file>