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93" r:id="rId3"/>
    <p:sldId id="294" r:id="rId4"/>
    <p:sldId id="295" r:id="rId5"/>
    <p:sldId id="297" r:id="rId6"/>
    <p:sldId id="298" r:id="rId7"/>
    <p:sldId id="28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E6FF"/>
    <a:srgbClr val="FF00FF"/>
    <a:srgbClr val="820000"/>
    <a:srgbClr val="004A82"/>
    <a:srgbClr val="996633"/>
    <a:srgbClr val="532476"/>
    <a:srgbClr val="FFE497"/>
    <a:srgbClr val="DCC5ED"/>
    <a:srgbClr val="03187F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400DD-9E1F-47BE-B9DD-7180311EF892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05D83-1514-4086-A668-3BE4368AB9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85478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FDB1EA0-47C7-4CEE-8CB5-FFFCA7020C63}" type="datetimeFigureOut">
              <a:rPr lang="en-US" smtClean="0"/>
              <a:pPr/>
              <a:t>9/12/2013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A1BCFE-8DEC-415F-9950-CB51D84C6D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891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7715-CBF2-4C06-ADE0-FDEE1BDCE86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89D32-BA3A-41C3-AF09-9DB13E4F4B5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229600" cy="37338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0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Title Placeholder 21"/>
          <p:cNvSpPr txBox="1">
            <a:spLocks/>
          </p:cNvSpPr>
          <p:nvPr userDrawn="1"/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Blue Highway" pitchFamily="2" charset="0"/>
              <a:ea typeface="+mj-ea"/>
              <a:cs typeface="+mj-cs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600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52400" y="6629400"/>
            <a:ext cx="8763000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4800" y="304800"/>
            <a:ext cx="7620000" cy="8382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000" b="1" dirty="0">
                <a:latin typeface="Calibri" pitchFamily="34" charset="0"/>
              </a:rPr>
              <a:t/>
            </a:r>
            <a:br>
              <a:rPr lang="en-US" altLang="en-US" sz="4000" b="1" dirty="0">
                <a:latin typeface="Calibri" pitchFamily="34" charset="0"/>
              </a:rPr>
            </a:br>
            <a:endParaRPr lang="en-US" altLang="en-US" sz="4000" b="1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81000" y="2362200"/>
            <a:ext cx="8305800" cy="3429000"/>
          </a:xfrm>
          <a:prstGeom prst="rect">
            <a:avLst/>
          </a:prstGeom>
          <a:solidFill>
            <a:schemeClr val="accent2">
              <a:lumMod val="50000"/>
              <a:alpha val="5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1800" dirty="0">
              <a:latin typeface="Calibri" pitchFamily="34" charset="0"/>
            </a:endParaRPr>
          </a:p>
        </p:txBody>
      </p:sp>
      <p:sp>
        <p:nvSpPr>
          <p:cNvPr id="5" name="Freeform 5"/>
          <p:cNvSpPr>
            <a:spLocks noChangeArrowheads="1"/>
          </p:cNvSpPr>
          <p:nvPr/>
        </p:nvSpPr>
        <p:spPr bwMode="auto">
          <a:xfrm>
            <a:off x="228600" y="2286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381000" y="2133600"/>
            <a:ext cx="8321675" cy="0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200" i="1" dirty="0">
                <a:latin typeface="Garamond" pitchFamily="18" charset="0"/>
              </a:rPr>
              <a:t>Central Valley Flood Protection Board Meeting – Agenda Item No. </a:t>
            </a:r>
            <a:r>
              <a:rPr lang="en-US" altLang="en-US" sz="1200" i="1" dirty="0" smtClean="0">
                <a:latin typeface="Garamond" pitchFamily="18" charset="0"/>
              </a:rPr>
              <a:t>8</a:t>
            </a:r>
            <a:endParaRPr lang="en-US" altLang="en-US" sz="1200" i="1" dirty="0">
              <a:latin typeface="Garamond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7818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fld id="{1FB973E5-D437-4106-8FBC-D84C508B6EC8}" type="slidenum">
              <a:rPr lang="en-US" altLang="en-US" sz="1200">
                <a:latin typeface="Garamond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‹#›</a:t>
            </a:fld>
            <a:endParaRPr lang="en-US" altLang="en-US" sz="1200" dirty="0">
              <a:latin typeface="Garamond" pitchFamily="18" charset="0"/>
            </a:endParaRPr>
          </a:p>
        </p:txBody>
      </p:sp>
      <p:pic>
        <p:nvPicPr>
          <p:cNvPr id="9" name="Picture 10" descr="CVFPB_logo_update3"/>
          <p:cNvPicPr preferRelativeResize="0"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7086600" y="6583680"/>
            <a:ext cx="9144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MOU</a:t>
            </a:r>
            <a:endParaRPr lang="en-US" sz="1400" b="1" dirty="0">
              <a:ln w="11430"/>
              <a:solidFill>
                <a:srgbClr val="00B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583680" y="6583680"/>
            <a:ext cx="4572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SR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7909560" y="6583680"/>
            <a:ext cx="762000" cy="30777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LD1</a:t>
            </a:r>
            <a:endParaRPr lang="en-US" sz="1400" b="1" dirty="0">
              <a:ln w="11430"/>
              <a:solidFill>
                <a:srgbClr val="FF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85000"/>
                  </a:schemeClr>
                </a:solidFill>
                <a:latin typeface="Calibri" pitchFamily="34" charset="0"/>
              </a:defRPr>
            </a:lvl2pPr>
            <a:lvl3pPr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75000"/>
                  </a:schemeClr>
                </a:solidFill>
                <a:latin typeface="Calibri" pitchFamily="34" charset="0"/>
              </a:defRPr>
            </a:lvl3pPr>
            <a:lvl4pPr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65000"/>
                  </a:schemeClr>
                </a:solidFill>
                <a:latin typeface="Calibri" pitchFamily="34" charset="0"/>
              </a:defRPr>
            </a:lvl4pPr>
            <a:lvl5pPr>
              <a:buClr>
                <a:srgbClr val="D00028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>
                    <a:lumMod val="50000"/>
                  </a:schemeClr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2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10540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buClr>
                <a:srgbClr val="FFFF00"/>
              </a:buClr>
              <a:buSzPct val="80000"/>
              <a:buFont typeface="Wingdings" pitchFamily="2" charset="2"/>
              <a:buChar char="§"/>
              <a:defRPr sz="2200">
                <a:latin typeface="Calibri" pitchFamily="34" charset="0"/>
              </a:defRPr>
            </a:lvl1pPr>
            <a:lvl2pPr>
              <a:spcBef>
                <a:spcPts val="1200"/>
              </a:spcBef>
              <a:buClr>
                <a:srgbClr val="FFC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2"/>
                </a:solidFill>
                <a:latin typeface="Calibri" pitchFamily="34" charset="0"/>
              </a:defRPr>
            </a:lvl2pPr>
            <a:lvl3pPr>
              <a:spcBef>
                <a:spcPts val="1200"/>
              </a:spcBef>
              <a:buClr>
                <a:srgbClr val="FF66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4"/>
                </a:solidFill>
                <a:latin typeface="Calibri" pitchFamily="34" charset="0"/>
              </a:defRPr>
            </a:lvl3pPr>
            <a:lvl4pPr>
              <a:spcBef>
                <a:spcPts val="1200"/>
              </a:spcBef>
              <a:buClr>
                <a:srgbClr val="FF0000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5"/>
                </a:solidFill>
                <a:latin typeface="Calibri" pitchFamily="34" charset="0"/>
              </a:defRPr>
            </a:lvl4pPr>
            <a:lvl5pPr>
              <a:spcBef>
                <a:spcPts val="12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accent6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105401"/>
          </a:xfrm>
          <a:solidFill>
            <a:srgbClr val="03187F">
              <a:alpha val="50000"/>
            </a:srgbClr>
          </a:solidFill>
        </p:spPr>
        <p:txBody>
          <a:bodyPr vert="horz">
            <a:normAutofit/>
          </a:bodyPr>
          <a:lstStyle>
            <a:lvl1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None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algn="l" rtl="0" eaLnBrk="1" latinLnBrk="0" hangingPunct="1">
              <a:spcBef>
                <a:spcPts val="1200"/>
              </a:spcBef>
              <a:buSzPct val="80000"/>
              <a:buFont typeface="Wingdings" pitchFamily="2" charset="2"/>
              <a:buChar char="§"/>
              <a:defRPr kumimoji="0" lang="en-US" sz="2200" kern="1200" dirty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5029200" cy="30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553200"/>
            <a:ext cx="457200" cy="304800"/>
          </a:xfrm>
          <a:prstGeom prst="rect">
            <a:avLst/>
          </a:prstGeom>
        </p:spPr>
        <p:txBody>
          <a:bodyPr/>
          <a:lstStyle/>
          <a:p>
            <a:fld id="{9F1FB2E3-2BB6-40B9-8235-D524E987E6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CVFPB%20Strategic%20Plan%2006%2019%2013%20v2jsp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CVFPB%20Draft%20Governance%20Principles%2006%2019%2013.pdf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620000" cy="792162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8600" y="1295400"/>
            <a:ext cx="8686800" cy="5181600"/>
          </a:xfrm>
          <a:prstGeom prst="rect">
            <a:avLst/>
          </a:prstGeom>
          <a:solidFill>
            <a:srgbClr val="03187F">
              <a:alpha val="70000"/>
            </a:srgbClr>
          </a:solidFill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7" name="Picture 6" descr="CVFPB_logo_update3"/>
          <p:cNvPicPr preferRelativeResize="0">
            <a:picLocks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2393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 userDrawn="1"/>
        </p:nvSpPr>
        <p:spPr>
          <a:xfrm>
            <a:off x="178025" y="137565"/>
            <a:ext cx="7986839" cy="930584"/>
          </a:xfrm>
          <a:custGeom>
            <a:avLst/>
            <a:gdLst>
              <a:gd name="connsiteX0" fmla="*/ 0 w 7986839"/>
              <a:gd name="connsiteY0" fmla="*/ 930584 h 930584"/>
              <a:gd name="connsiteX1" fmla="*/ 0 w 7986839"/>
              <a:gd name="connsiteY1" fmla="*/ 0 h 930584"/>
              <a:gd name="connsiteX2" fmla="*/ 7986839 w 7986839"/>
              <a:gd name="connsiteY2" fmla="*/ 0 h 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86839" h="930584">
                <a:moveTo>
                  <a:pt x="0" y="930584"/>
                </a:moveTo>
                <a:lnTo>
                  <a:pt x="0" y="0"/>
                </a:lnTo>
                <a:lnTo>
                  <a:pt x="7986839" y="0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6553200"/>
            <a:ext cx="88392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15" action="ppaction://hlinkfile"/>
          </p:cNvPr>
          <p:cNvSpPr/>
          <p:nvPr userDrawn="1"/>
        </p:nvSpPr>
        <p:spPr>
          <a:xfrm>
            <a:off x="70104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Scope of Work</a:t>
            </a:r>
            <a:endParaRPr lang="en-US" sz="14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" y="6581001"/>
            <a:ext cx="533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CVFPB Executive Committee Meeting – Agenda Item No. 8A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" name="Rectangle 10">
            <a:hlinkClick r:id="rId16" action="ppaction://hlinkfile"/>
          </p:cNvPr>
          <p:cNvSpPr/>
          <p:nvPr userDrawn="1"/>
        </p:nvSpPr>
        <p:spPr>
          <a:xfrm>
            <a:off x="5334000" y="6553200"/>
            <a:ext cx="1447800" cy="30777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1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Strategic Plan</a:t>
            </a:r>
            <a:endParaRPr lang="en-US" sz="14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500" b="1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Blue Highway" pitchFamily="2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2209800"/>
            <a:ext cx="8229600" cy="3810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PROPOSAL BY LRI Inc. for helping</a:t>
            </a:r>
            <a:b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3800" dirty="0" smtClean="0">
                <a:solidFill>
                  <a:schemeClr val="tx1"/>
                </a:solidFill>
                <a:latin typeface="Calibri" pitchFamily="34" charset="0"/>
              </a:rPr>
              <a:t>THE  CVFPB translate The strategic plan into an implementation plan</a:t>
            </a: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Calibri" pitchFamily="34" charset="0"/>
              </a:rPr>
              <a:t>SEPTEMBER 13, </a:t>
            </a: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2013</a:t>
            </a:r>
            <a:endParaRPr lang="en-US" sz="3200" b="1" cap="none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304800"/>
            <a:ext cx="7620000" cy="762000"/>
          </a:xfrm>
          <a:noFill/>
        </p:spPr>
        <p:txBody>
          <a:bodyPr>
            <a:normAutofit/>
          </a:bodyPr>
          <a:lstStyle/>
          <a:p>
            <a:pPr marL="0" indent="0" algn="ctr" eaLnBrk="1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ue Highway" pitchFamily="2" charset="0"/>
                <a:cs typeface="Arial" pitchFamily="34" charset="0"/>
              </a:rPr>
              <a:t>Central Valley Flood Protection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CVFPB Mission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	</a:t>
            </a:r>
            <a:r>
              <a:rPr lang="en-US" sz="2000" u="sng" dirty="0" smtClean="0">
                <a:solidFill>
                  <a:srgbClr val="FFC000"/>
                </a:solidFill>
              </a:rPr>
              <a:t>To reduce the risk of catastrophic flooding to people and property within the California Central Valley, through: </a:t>
            </a:r>
          </a:p>
          <a:p>
            <a:pPr marL="457200" lvl="0" indent="-320675">
              <a:spcBef>
                <a:spcPts val="1600"/>
              </a:spcBef>
            </a:pPr>
            <a:r>
              <a:rPr lang="en-US" sz="2000" dirty="0" smtClean="0"/>
              <a:t>Adopting, monitoring and overseeing the implementation of the Central Valley Flood Protection Plan.</a:t>
            </a:r>
          </a:p>
          <a:p>
            <a:pPr marL="457200" indent="-320675">
              <a:spcBef>
                <a:spcPts val="1600"/>
              </a:spcBef>
            </a:pPr>
            <a:r>
              <a:rPr lang="en-US" sz="2000" dirty="0" smtClean="0"/>
              <a:t>Providing oversight of existing flood risk reduction facilities. </a:t>
            </a:r>
          </a:p>
          <a:p>
            <a:pPr marL="457200" indent="-320675">
              <a:spcBef>
                <a:spcPts val="1600"/>
              </a:spcBef>
            </a:pPr>
            <a:r>
              <a:rPr lang="en-US" sz="2000" dirty="0" smtClean="0"/>
              <a:t>Evaluating and approving new flood protection facilities.</a:t>
            </a:r>
          </a:p>
          <a:p>
            <a:pPr marL="457200" indent="-320675">
              <a:spcBef>
                <a:spcPts val="1600"/>
              </a:spcBef>
            </a:pPr>
            <a:r>
              <a:rPr lang="en-US" sz="2000" dirty="0" smtClean="0"/>
              <a:t>Being consistent, timely and effective in fulfilling our permitting and enforcement authorities.</a:t>
            </a:r>
          </a:p>
          <a:p>
            <a:pPr marL="457200" indent="-320675">
              <a:spcBef>
                <a:spcPts val="1600"/>
              </a:spcBef>
            </a:pPr>
            <a:r>
              <a:rPr lang="en-US" sz="2000" dirty="0" smtClean="0"/>
              <a:t>Providing a forum for public participation and inter-agency coordination between federal, state, and local agencies and stakeholders.</a:t>
            </a:r>
          </a:p>
          <a:p>
            <a:pPr marL="457200" indent="-320675">
              <a:spcBef>
                <a:spcPts val="1600"/>
              </a:spcBef>
            </a:pPr>
            <a:r>
              <a:rPr lang="en-US" sz="2000" dirty="0" smtClean="0"/>
              <a:t>Taking an integrated approach to flood protection for the purpose of public safety, economic stability, and environmental stewardship.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Overall Goal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	</a:t>
            </a:r>
          </a:p>
          <a:p>
            <a:pPr marL="401638" lvl="0" indent="-265113"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	</a:t>
            </a:r>
          </a:p>
          <a:p>
            <a:pPr marL="401638" lvl="0" indent="-265113">
              <a:spcBef>
                <a:spcPts val="2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	</a:t>
            </a:r>
            <a:r>
              <a:rPr lang="en-US" sz="2000" u="sng" dirty="0" smtClean="0">
                <a:solidFill>
                  <a:srgbClr val="FFC000"/>
                </a:solidFill>
              </a:rPr>
              <a:t>To develop implementation plans for the strategies identified as “high priority” in the CVFPB’s Strategic Plan.  The specific objectives of implementation planning includes:</a:t>
            </a:r>
          </a:p>
          <a:p>
            <a:pPr marL="401638" indent="-265113">
              <a:spcBef>
                <a:spcPts val="1600"/>
              </a:spcBef>
            </a:pPr>
            <a:r>
              <a:rPr lang="en-US" sz="2000" dirty="0" smtClean="0"/>
              <a:t>Defining tasks associated with each “high priority” strategy.</a:t>
            </a:r>
          </a:p>
          <a:p>
            <a:pPr marL="401638" indent="-265113">
              <a:spcBef>
                <a:spcPts val="1600"/>
              </a:spcBef>
            </a:pPr>
            <a:r>
              <a:rPr lang="en-US" sz="2000" dirty="0" smtClean="0"/>
              <a:t>Determining accountability for each task – who, what, and when.</a:t>
            </a:r>
          </a:p>
          <a:p>
            <a:pPr marL="401638" indent="-265113">
              <a:spcBef>
                <a:spcPts val="1600"/>
              </a:spcBef>
            </a:pPr>
            <a:r>
              <a:rPr lang="en-US" sz="2000" dirty="0" smtClean="0"/>
              <a:t>Quantifying the level of resources required for each strategy – and whether those resources are in place or not (and if not, the budget for acquiring them).</a:t>
            </a:r>
          </a:p>
          <a:p>
            <a:pPr marL="401638" indent="-265113">
              <a:spcBef>
                <a:spcPts val="1600"/>
              </a:spcBef>
            </a:pPr>
            <a:r>
              <a:rPr lang="en-US" sz="2000" dirty="0" smtClean="0"/>
              <a:t>Deciding on metrics for measuring successful completion of each task or strategy.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467600" cy="762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1"/>
                </a:solidFill>
              </a:rPr>
              <a:t>Scope of Work (Next Steps)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257800"/>
          </a:xfrm>
        </p:spPr>
        <p:txBody>
          <a:bodyPr>
            <a:noAutofit/>
          </a:bodyPr>
          <a:lstStyle/>
          <a:p>
            <a:pPr marL="401638" lvl="0" indent="-265113">
              <a:spcBef>
                <a:spcPts val="200"/>
              </a:spcBef>
              <a:buNone/>
            </a:pPr>
            <a:r>
              <a:rPr lang="en-US" sz="2000" u="sng" dirty="0" smtClean="0">
                <a:solidFill>
                  <a:srgbClr val="FFC000"/>
                </a:solidFill>
              </a:rPr>
              <a:t>The following steps will be used for implementation of  the Strategic Plan:</a:t>
            </a:r>
          </a:p>
          <a:p>
            <a:pPr marL="457200" indent="-320675">
              <a:spcBef>
                <a:spcPts val="15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Determine the list of high priority strategies </a:t>
            </a:r>
            <a:r>
              <a:rPr lang="en-US" sz="2000" dirty="0" smtClean="0"/>
              <a:t>– through the full Board and Executive Committee desired outcomes and priority strategies will be developed as well as those who need to be engaged to complete the tasks</a:t>
            </a:r>
          </a:p>
          <a:p>
            <a:pPr marL="457200" indent="-320675">
              <a:spcBef>
                <a:spcPts val="15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Develop a detailed work plan </a:t>
            </a:r>
            <a:r>
              <a:rPr lang="en-US" sz="2000" dirty="0" smtClean="0"/>
              <a:t>– define detailed work plan schedules</a:t>
            </a:r>
          </a:p>
          <a:p>
            <a:pPr marL="457200" indent="-320675">
              <a:spcBef>
                <a:spcPts val="15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Facilitate work group meetings </a:t>
            </a:r>
            <a:r>
              <a:rPr lang="en-US" sz="2000" dirty="0" smtClean="0"/>
              <a:t>– convene various work groups composed of Board members and Board staff to develop detailed implementation plans for all high priority strategies and provide synopsis of results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(assumes 8 different groups meeting 3 times to develop plans)</a:t>
            </a:r>
          </a:p>
          <a:p>
            <a:pPr marL="457200" indent="-320675">
              <a:spcBef>
                <a:spcPts val="15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Develop implementation plans </a:t>
            </a:r>
            <a:r>
              <a:rPr lang="en-US" sz="2000" dirty="0" smtClean="0"/>
              <a:t>– draft implementation planning documents 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(based on Step 3)</a:t>
            </a:r>
          </a:p>
          <a:p>
            <a:pPr marL="457200" indent="-320675">
              <a:spcBef>
                <a:spcPts val="15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FF00"/>
                </a:solidFill>
              </a:rPr>
              <a:t>Facilitate consensus </a:t>
            </a:r>
            <a:r>
              <a:rPr lang="en-US" sz="2000" dirty="0" smtClean="0"/>
              <a:t>– facilitate discussions with full Board and Executive Committee  to build consensus around the draft implementation plan and finalize the plan based on feedback.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Estimated Project Budget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62000" y="2057400"/>
          <a:ext cx="7728014" cy="3671636"/>
        </p:xfrm>
        <a:graphic>
          <a:graphicData uri="http://schemas.openxmlformats.org/drawingml/2006/table">
            <a:tbl>
              <a:tblPr/>
              <a:tblGrid>
                <a:gridCol w="4108514"/>
                <a:gridCol w="3619500"/>
              </a:tblGrid>
              <a:tr h="533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Step:</a:t>
                      </a:r>
                      <a:endParaRPr lang="en-US" sz="200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Estimated </a:t>
                      </a:r>
                      <a:r>
                        <a:rPr lang="en-US" sz="2000" b="1" dirty="0" smtClean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Consulting </a:t>
                      </a:r>
                      <a:r>
                        <a:rPr lang="en-US" sz="2000" b="1" dirty="0">
                          <a:solidFill>
                            <a:srgbClr val="FFC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time:</a:t>
                      </a:r>
                      <a:endParaRPr lang="en-US" sz="2000" dirty="0">
                        <a:solidFill>
                          <a:srgbClr val="FFC0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36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1. Determine list of high priority strategies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12 hours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0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2. Develop details work plan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6 hours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3. Facilitate work group meetings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96 hours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4. Develop implementation plans 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hours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5. Facilitate consensus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hours</a:t>
                      </a:r>
                      <a:endParaRPr lang="en-US" sz="18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</a:schemeClr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 Time:</a:t>
                      </a:r>
                      <a:endParaRPr lang="en-US" sz="2000" dirty="0">
                        <a:solidFill>
                          <a:schemeClr val="tx1">
                            <a:lumMod val="6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>
                              <a:lumMod val="65000"/>
                            </a:schemeClr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146 hours</a:t>
                      </a:r>
                      <a:endParaRPr lang="en-US" sz="2000" dirty="0">
                        <a:solidFill>
                          <a:schemeClr val="tx1">
                            <a:lumMod val="65000"/>
                          </a:schemeClr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1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Total Cost:</a:t>
                      </a:r>
                      <a:endParaRPr lang="en-US" sz="2000" dirty="0">
                        <a:solidFill>
                          <a:srgbClr val="FFFF00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$43,800</a:t>
                      </a:r>
                      <a:endParaRPr lang="en-US" sz="2000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sz="1400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 smtClean="0"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400" dirty="0" smtClean="0">
              <a:cs typeface="Calibri" pitchFamily="34" charset="0"/>
            </a:endParaRPr>
          </a:p>
          <a:p>
            <a:r>
              <a:rPr lang="en-US" sz="2000" dirty="0" smtClean="0">
                <a:cs typeface="Calibri" pitchFamily="34" charset="0"/>
              </a:rPr>
              <a:t>Board staff recommends that the Board authorize the Executive Officer to work in conjunction with the Department of Water Resources in execution of a contract hiring LRI Inc. to translate the Board’s Strategic Plan into an Implementation Plan.</a:t>
            </a:r>
            <a:endParaRPr lang="en-US" sz="2000" dirty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Staff Recommendation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  <a:solidFill>
            <a:srgbClr val="03187F">
              <a:alpha val="70000"/>
            </a:srgbClr>
          </a:solidFill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4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defRPr/>
            </a:pPr>
            <a:endParaRPr lang="en-US" sz="12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  <a:p>
            <a:pPr eaLnBrk="1" hangingPunct="1">
              <a:spcBef>
                <a:spcPts val="0"/>
              </a:spcBef>
              <a:buNone/>
              <a:tabLst>
                <a:tab pos="2062163" algn="l"/>
              </a:tabLst>
              <a:defRPr/>
            </a:pPr>
            <a:endParaRPr lang="en-US" sz="1100" dirty="0" smtClean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F1FB2E3-2BB6-40B9-8235-D524E987E6E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1905000"/>
            <a:ext cx="1322798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2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7501</TotalTime>
  <Words>280</Words>
  <Application>Microsoft Office PowerPoint</Application>
  <PresentationFormat>On-screen Show (4:3)</PresentationFormat>
  <Paragraphs>98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PROPOSAL BY LRI Inc. for helping THE  CVFPB translate The strategic plan into an implementation plan  SEPTEMBER 13, 2013</vt:lpstr>
      <vt:lpstr>CVFPB Mission</vt:lpstr>
      <vt:lpstr>Overall Goal</vt:lpstr>
      <vt:lpstr>Scope of Work (Next Steps)</vt:lpstr>
      <vt:lpstr>Estimated Project Budget</vt:lpstr>
      <vt:lpstr>Staff Recommendation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nmoricz</dc:creator>
  <cp:lastModifiedBy>jpunia</cp:lastModifiedBy>
  <cp:revision>827</cp:revision>
  <dcterms:created xsi:type="dcterms:W3CDTF">2010-03-04T17:56:25Z</dcterms:created>
  <dcterms:modified xsi:type="dcterms:W3CDTF">2013-09-13T00:09:28Z</dcterms:modified>
</cp:coreProperties>
</file>