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7" r:id="rId5"/>
  </p:sldMasterIdLst>
  <p:notesMasterIdLst>
    <p:notesMasterId r:id="rId23"/>
  </p:notesMasterIdLst>
  <p:handoutMasterIdLst>
    <p:handoutMasterId r:id="rId24"/>
  </p:handoutMasterIdLst>
  <p:sldIdLst>
    <p:sldId id="830" r:id="rId6"/>
    <p:sldId id="1069" r:id="rId7"/>
    <p:sldId id="1085" r:id="rId8"/>
    <p:sldId id="1070" r:id="rId9"/>
    <p:sldId id="1098" r:id="rId10"/>
    <p:sldId id="1089" r:id="rId11"/>
    <p:sldId id="1071" r:id="rId12"/>
    <p:sldId id="1073" r:id="rId13"/>
    <p:sldId id="1074" r:id="rId14"/>
    <p:sldId id="1077" r:id="rId15"/>
    <p:sldId id="1088" r:id="rId16"/>
    <p:sldId id="1086" r:id="rId17"/>
    <p:sldId id="1078" r:id="rId18"/>
    <p:sldId id="1083" r:id="rId19"/>
    <p:sldId id="1087" r:id="rId20"/>
    <p:sldId id="1093" r:id="rId21"/>
    <p:sldId id="1080"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ishik" initials="van" lastIdx="1" clrIdx="0"/>
  <p:cmAuthor id="1" name="Kari D Shively" initials="KDS" lastIdx="8" clrIdx="1"/>
  <p:cmAuthor id="2" name="Michael Mierzwa" initials="mdm" lastIdx="3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80"/>
    <a:srgbClr val="73864A"/>
    <a:srgbClr val="869C56"/>
    <a:srgbClr val="3E6648"/>
    <a:srgbClr val="B8E8E6"/>
    <a:srgbClr val="65A371"/>
    <a:srgbClr val="F1D299"/>
    <a:srgbClr val="FFD347"/>
    <a:srgbClr val="FFFFFF"/>
    <a:srgbClr val="FFE4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45" autoAdjust="0"/>
    <p:restoredTop sz="76689" autoAdjust="0"/>
  </p:normalViewPr>
  <p:slideViewPr>
    <p:cSldViewPr snapToGrid="0">
      <p:cViewPr>
        <p:scale>
          <a:sx n="80" d="100"/>
          <a:sy n="80" d="100"/>
        </p:scale>
        <p:origin x="-67" y="154"/>
      </p:cViewPr>
      <p:guideLst>
        <p:guide orient="horz" pos="3714"/>
        <p:guide pos="5064"/>
      </p:guideLst>
    </p:cSldViewPr>
  </p:slideViewPr>
  <p:outlineViewPr>
    <p:cViewPr>
      <p:scale>
        <a:sx n="33" d="100"/>
        <a:sy n="33" d="100"/>
      </p:scale>
      <p:origin x="0" y="3216"/>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72" d="100"/>
          <a:sy n="72" d="100"/>
        </p:scale>
        <p:origin x="-2880" y="-8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dt" sz="quarter" idx="1"/>
          </p:nvPr>
        </p:nvSpPr>
        <p:spPr bwMode="auto">
          <a:xfrm>
            <a:off x="3970946" y="8"/>
            <a:ext cx="3037839" cy="465139"/>
          </a:xfrm>
          <a:prstGeom prst="rect">
            <a:avLst/>
          </a:prstGeom>
          <a:noFill/>
          <a:ln w="9525">
            <a:noFill/>
            <a:miter lim="800000"/>
            <a:headEnd/>
            <a:tailEnd/>
          </a:ln>
        </p:spPr>
        <p:txBody>
          <a:bodyPr vert="horz" wrap="square" lIns="91444" tIns="45724" rIns="91444" bIns="45724" numCol="1" anchor="t" anchorCtr="0" compatLnSpc="1">
            <a:prstTxWarp prst="textNoShape">
              <a:avLst/>
            </a:prstTxWarp>
          </a:bodyPr>
          <a:lstStyle>
            <a:lvl1pPr algn="r" defTabSz="878916">
              <a:defRPr sz="1300"/>
            </a:lvl1pPr>
          </a:lstStyle>
          <a:p>
            <a:pPr>
              <a:defRPr/>
            </a:pPr>
            <a:r>
              <a:rPr lang="en-US" sz="1200" i="1" dirty="0" smtClean="0">
                <a:solidFill>
                  <a:srgbClr val="3E6648"/>
                </a:solidFill>
                <a:latin typeface="+mn-lt"/>
              </a:rPr>
              <a:t>August 9, 2013</a:t>
            </a:r>
            <a:endParaRPr lang="en-US" sz="1200" i="1" dirty="0">
              <a:solidFill>
                <a:srgbClr val="3E6648"/>
              </a:solidFill>
              <a:latin typeface="+mn-lt"/>
            </a:endParaRPr>
          </a:p>
        </p:txBody>
      </p:sp>
      <p:sp>
        <p:nvSpPr>
          <p:cNvPr id="68612" name="Rectangle 4"/>
          <p:cNvSpPr>
            <a:spLocks noGrp="1" noChangeArrowheads="1"/>
          </p:cNvSpPr>
          <p:nvPr>
            <p:ph type="ftr" sz="quarter" idx="2"/>
          </p:nvPr>
        </p:nvSpPr>
        <p:spPr bwMode="auto">
          <a:xfrm>
            <a:off x="10" y="8829686"/>
            <a:ext cx="3037839" cy="465139"/>
          </a:xfrm>
          <a:prstGeom prst="rect">
            <a:avLst/>
          </a:prstGeom>
          <a:noFill/>
          <a:ln w="9525">
            <a:noFill/>
            <a:miter lim="800000"/>
            <a:headEnd/>
            <a:tailEnd/>
          </a:ln>
        </p:spPr>
        <p:txBody>
          <a:bodyPr vert="horz" wrap="square" lIns="91444" tIns="45724" rIns="91444" bIns="45724" numCol="1" anchor="b" anchorCtr="0" compatLnSpc="1">
            <a:prstTxWarp prst="textNoShape">
              <a:avLst/>
            </a:prstTxWarp>
          </a:bodyPr>
          <a:lstStyle>
            <a:lvl1pPr defTabSz="878916">
              <a:defRPr sz="1300"/>
            </a:lvl1pPr>
          </a:lstStyle>
          <a:p>
            <a:pPr>
              <a:defRPr/>
            </a:pPr>
            <a:r>
              <a:rPr lang="en-US" sz="1200" i="1" dirty="0" smtClean="0">
                <a:solidFill>
                  <a:srgbClr val="3E6648"/>
                </a:solidFill>
                <a:latin typeface="+mn-lt"/>
              </a:rPr>
              <a:t>Flood Risk Awareness Presentation to CVFPB</a:t>
            </a:r>
            <a:endParaRPr lang="en-US" sz="1200" i="1" dirty="0">
              <a:solidFill>
                <a:srgbClr val="3E6648"/>
              </a:solidFill>
              <a:latin typeface="+mn-lt"/>
            </a:endParaRPr>
          </a:p>
        </p:txBody>
      </p:sp>
      <p:sp>
        <p:nvSpPr>
          <p:cNvPr id="68613" name="Rectangle 5"/>
          <p:cNvSpPr>
            <a:spLocks noGrp="1" noChangeArrowheads="1"/>
          </p:cNvSpPr>
          <p:nvPr>
            <p:ph type="sldNum" sz="quarter" idx="3"/>
          </p:nvPr>
        </p:nvSpPr>
        <p:spPr bwMode="auto">
          <a:xfrm>
            <a:off x="3970946" y="8829686"/>
            <a:ext cx="3037839" cy="465139"/>
          </a:xfrm>
          <a:prstGeom prst="rect">
            <a:avLst/>
          </a:prstGeom>
          <a:noFill/>
          <a:ln w="9525">
            <a:noFill/>
            <a:miter lim="800000"/>
            <a:headEnd/>
            <a:tailEnd/>
          </a:ln>
        </p:spPr>
        <p:txBody>
          <a:bodyPr vert="horz" wrap="square" lIns="91444" tIns="45724" rIns="91444" bIns="45724" numCol="1" anchor="b" anchorCtr="0" compatLnSpc="1">
            <a:prstTxWarp prst="textNoShape">
              <a:avLst/>
            </a:prstTxWarp>
          </a:bodyPr>
          <a:lstStyle>
            <a:lvl1pPr algn="r" defTabSz="878916">
              <a:defRPr sz="1300"/>
            </a:lvl1pPr>
          </a:lstStyle>
          <a:p>
            <a:pPr>
              <a:defRPr/>
            </a:pPr>
            <a:fld id="{59A3DCCF-F14A-4CC3-9C45-2B7E8A0E313A}" type="slidenum">
              <a:rPr lang="en-US" sz="1200" i="1">
                <a:solidFill>
                  <a:srgbClr val="3E6648"/>
                </a:solidFill>
                <a:latin typeface="+mn-lt"/>
              </a:rPr>
              <a:pPr>
                <a:defRPr/>
              </a:pPr>
              <a:t>‹#›</a:t>
            </a:fld>
            <a:endParaRPr lang="en-US" sz="1200" i="1" dirty="0">
              <a:solidFill>
                <a:srgbClr val="3E6648"/>
              </a:solidFill>
              <a:latin typeface="+mn-lt"/>
            </a:endParaRPr>
          </a:p>
        </p:txBody>
      </p:sp>
      <p:pic>
        <p:nvPicPr>
          <p:cNvPr id="6" name="Picture 5" descr="FloodSAFE logo cropped.bmp"/>
          <p:cNvPicPr/>
          <p:nvPr/>
        </p:nvPicPr>
        <p:blipFill>
          <a:blip r:embed="rId2" cstate="print">
            <a:extLst>
              <a:ext uri="{28A0092B-C50C-407E-A947-70E740481C1C}">
                <a14:useLocalDpi xmlns:a14="http://schemas.microsoft.com/office/drawing/2010/main" xmlns="" val="0"/>
              </a:ext>
            </a:extLst>
          </a:blip>
          <a:stretch>
            <a:fillRect/>
          </a:stretch>
        </p:blipFill>
        <p:spPr>
          <a:xfrm>
            <a:off x="117595" y="80718"/>
            <a:ext cx="1396606" cy="315899"/>
          </a:xfrm>
          <a:prstGeom prst="rect">
            <a:avLst/>
          </a:prstGeom>
          <a:noFill/>
          <a:ln w="9525">
            <a:noFill/>
            <a:miter lim="800000"/>
            <a:headEnd/>
            <a:tailEnd/>
          </a:ln>
        </p:spPr>
      </p:pic>
    </p:spTree>
    <p:extLst>
      <p:ext uri="{BB962C8B-B14F-4D97-AF65-F5344CB8AC3E}">
        <p14:creationId xmlns:p14="http://schemas.microsoft.com/office/powerpoint/2010/main" xmlns="" val="247126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0" y="8"/>
            <a:ext cx="3037839" cy="465139"/>
          </a:xfrm>
          <a:prstGeom prst="rect">
            <a:avLst/>
          </a:prstGeom>
          <a:noFill/>
          <a:ln w="9525">
            <a:noFill/>
            <a:miter lim="800000"/>
            <a:headEnd/>
            <a:tailEnd/>
          </a:ln>
        </p:spPr>
        <p:txBody>
          <a:bodyPr vert="horz" wrap="square" lIns="88779" tIns="44389" rIns="88779" bIns="44389" numCol="1" anchor="t" anchorCtr="0" compatLnSpc="1">
            <a:prstTxWarp prst="textNoShape">
              <a:avLst/>
            </a:prstTxWarp>
          </a:bodyPr>
          <a:lstStyle>
            <a:lvl1pPr defTabSz="885307">
              <a:defRPr sz="1300"/>
            </a:lvl1pPr>
          </a:lstStyle>
          <a:p>
            <a:pPr>
              <a:defRPr/>
            </a:pPr>
            <a:endParaRPr lang="en-US" dirty="0"/>
          </a:p>
        </p:txBody>
      </p:sp>
      <p:sp>
        <p:nvSpPr>
          <p:cNvPr id="14339" name="Rectangle 3"/>
          <p:cNvSpPr>
            <a:spLocks noGrp="1" noChangeArrowheads="1"/>
          </p:cNvSpPr>
          <p:nvPr>
            <p:ph type="dt" idx="1"/>
          </p:nvPr>
        </p:nvSpPr>
        <p:spPr bwMode="auto">
          <a:xfrm>
            <a:off x="3970946" y="8"/>
            <a:ext cx="3037839" cy="465139"/>
          </a:xfrm>
          <a:prstGeom prst="rect">
            <a:avLst/>
          </a:prstGeom>
          <a:noFill/>
          <a:ln w="9525">
            <a:noFill/>
            <a:miter lim="800000"/>
            <a:headEnd/>
            <a:tailEnd/>
          </a:ln>
        </p:spPr>
        <p:txBody>
          <a:bodyPr vert="horz" wrap="square" lIns="88779" tIns="44389" rIns="88779" bIns="44389" numCol="1" anchor="t" anchorCtr="0" compatLnSpc="1">
            <a:prstTxWarp prst="textNoShape">
              <a:avLst/>
            </a:prstTxWarp>
          </a:bodyPr>
          <a:lstStyle>
            <a:lvl1pPr algn="r" defTabSz="885307">
              <a:defRPr sz="1300"/>
            </a:lvl1pPr>
          </a:lstStyle>
          <a:p>
            <a:pPr>
              <a:defRPr/>
            </a:pPr>
            <a:fld id="{6ADAC922-EDB8-47E6-BDD2-3D7D6C646E2C}" type="datetimeFigureOut">
              <a:rPr lang="en-US"/>
              <a:pPr>
                <a:defRPr/>
              </a:pPr>
              <a:t>8/8/2013</a:t>
            </a:fld>
            <a:endParaRPr lang="en-US" dirty="0"/>
          </a:p>
        </p:txBody>
      </p:sp>
      <p:sp>
        <p:nvSpPr>
          <p:cNvPr id="922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040" y="4414844"/>
            <a:ext cx="5608320" cy="4184648"/>
          </a:xfrm>
          <a:prstGeom prst="rect">
            <a:avLst/>
          </a:prstGeom>
          <a:noFill/>
          <a:ln w="9525">
            <a:noFill/>
            <a:miter lim="800000"/>
            <a:headEnd/>
            <a:tailEnd/>
          </a:ln>
        </p:spPr>
        <p:txBody>
          <a:bodyPr vert="horz" wrap="square" lIns="88779" tIns="44389" rIns="88779" bIns="443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10" y="8829686"/>
            <a:ext cx="3037839" cy="465139"/>
          </a:xfrm>
          <a:prstGeom prst="rect">
            <a:avLst/>
          </a:prstGeom>
          <a:noFill/>
          <a:ln w="9525">
            <a:noFill/>
            <a:miter lim="800000"/>
            <a:headEnd/>
            <a:tailEnd/>
          </a:ln>
        </p:spPr>
        <p:txBody>
          <a:bodyPr vert="horz" wrap="square" lIns="88779" tIns="44389" rIns="88779" bIns="44389" numCol="1" anchor="b" anchorCtr="0" compatLnSpc="1">
            <a:prstTxWarp prst="textNoShape">
              <a:avLst/>
            </a:prstTxWarp>
          </a:bodyPr>
          <a:lstStyle>
            <a:lvl1pPr defTabSz="885307">
              <a:defRPr sz="1300"/>
            </a:lvl1pPr>
          </a:lstStyle>
          <a:p>
            <a:pPr>
              <a:defRPr/>
            </a:pPr>
            <a:endParaRPr lang="en-US" dirty="0"/>
          </a:p>
        </p:txBody>
      </p:sp>
      <p:sp>
        <p:nvSpPr>
          <p:cNvPr id="14343" name="Rectangle 7"/>
          <p:cNvSpPr>
            <a:spLocks noGrp="1" noChangeArrowheads="1"/>
          </p:cNvSpPr>
          <p:nvPr>
            <p:ph type="sldNum" sz="quarter" idx="5"/>
          </p:nvPr>
        </p:nvSpPr>
        <p:spPr bwMode="auto">
          <a:xfrm>
            <a:off x="3970946" y="8829686"/>
            <a:ext cx="3037839" cy="465139"/>
          </a:xfrm>
          <a:prstGeom prst="rect">
            <a:avLst/>
          </a:prstGeom>
          <a:noFill/>
          <a:ln w="9525">
            <a:noFill/>
            <a:miter lim="800000"/>
            <a:headEnd/>
            <a:tailEnd/>
          </a:ln>
        </p:spPr>
        <p:txBody>
          <a:bodyPr vert="horz" wrap="square" lIns="88779" tIns="44389" rIns="88779" bIns="44389" numCol="1" anchor="b" anchorCtr="0" compatLnSpc="1">
            <a:prstTxWarp prst="textNoShape">
              <a:avLst/>
            </a:prstTxWarp>
          </a:bodyPr>
          <a:lstStyle>
            <a:lvl1pPr algn="r" defTabSz="885307">
              <a:defRPr sz="1300"/>
            </a:lvl1pPr>
          </a:lstStyle>
          <a:p>
            <a:pPr>
              <a:defRPr/>
            </a:pPr>
            <a:fld id="{8DF36491-83CC-4D76-AE8E-C51FEE91ACE2}" type="slidenum">
              <a:rPr lang="en-US"/>
              <a:pPr>
                <a:defRPr/>
              </a:pPr>
              <a:t>‹#›</a:t>
            </a:fld>
            <a:endParaRPr lang="en-US" dirty="0"/>
          </a:p>
        </p:txBody>
      </p:sp>
    </p:spTree>
    <p:extLst>
      <p:ext uri="{BB962C8B-B14F-4D97-AF65-F5344CB8AC3E}">
        <p14:creationId xmlns:p14="http://schemas.microsoft.com/office/powerpoint/2010/main" xmlns="" val="374023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ema.gov/national-flood-insurance-program/community-rating-syst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2</a:t>
            </a:fld>
            <a:endParaRPr lang="en-US" dirty="0"/>
          </a:p>
        </p:txBody>
      </p:sp>
    </p:spTree>
    <p:extLst>
      <p:ext uri="{BB962C8B-B14F-4D97-AF65-F5344CB8AC3E}">
        <p14:creationId xmlns:p14="http://schemas.microsoft.com/office/powerpoint/2010/main" xmlns="" val="214772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3</a:t>
            </a:fld>
            <a:endParaRPr lang="en-US" dirty="0"/>
          </a:p>
        </p:txBody>
      </p:sp>
    </p:spTree>
    <p:extLst>
      <p:ext uri="{BB962C8B-B14F-4D97-AF65-F5344CB8AC3E}">
        <p14:creationId xmlns:p14="http://schemas.microsoft.com/office/powerpoint/2010/main" xmlns="" val="214772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Orange dots=existing</a:t>
            </a:r>
            <a:r>
              <a:rPr lang="en-US" baseline="0" dirty="0" smtClean="0"/>
              <a:t> projects; green=future rollout</a:t>
            </a:r>
          </a:p>
          <a:p>
            <a:r>
              <a:rPr lang="en-US" dirty="0" smtClean="0"/>
              <a:t>To date, three pilot projects have been launched in Frankfort and Franklin County, KY, Harrisburg, PA,</a:t>
            </a:r>
          </a:p>
          <a:p>
            <a:r>
              <a:rPr lang="en-US" dirty="0" smtClean="0"/>
              <a:t>and Nashville, TN, with two additional pilots planned for Orange Beach, AL and  Columbus, OH. </a:t>
            </a:r>
          </a:p>
          <a:p>
            <a:endParaRPr lang="en-US" dirty="0" smtClean="0"/>
          </a:p>
          <a:p>
            <a:r>
              <a:rPr lang="en-US" dirty="0" smtClean="0"/>
              <a:t>A national rollout of the initiative is planned for fall 2013, which will open enrollment to all interested communities</a:t>
            </a:r>
          </a:p>
          <a:p>
            <a:r>
              <a:rPr lang="en-US" dirty="0" smtClean="0"/>
              <a:t>nationwide.</a:t>
            </a:r>
          </a:p>
          <a:p>
            <a:r>
              <a:rPr lang="en-US" dirty="0" smtClean="0"/>
              <a:t>(source: Silver Jackets newsletter, July 2013, pg. 3</a:t>
            </a:r>
          </a:p>
          <a:p>
            <a:endParaRPr lang="en-US" dirty="0" smtClean="0"/>
          </a:p>
          <a:p>
            <a:endParaRPr lang="en-US" dirty="0" smtClean="0"/>
          </a:p>
          <a:p>
            <a:r>
              <a:rPr lang="en-US" dirty="0" smtClean="0"/>
              <a:t>From FEMA website:</a:t>
            </a:r>
          </a:p>
          <a:p>
            <a:r>
              <a:rPr lang="en-US" dirty="0" smtClean="0"/>
              <a:t>FEMA and </a:t>
            </a:r>
            <a:r>
              <a:rPr lang="en-US" dirty="0" smtClean="0">
                <a:hlinkClick r:id="" action="ppaction://hlinkfile"/>
              </a:rPr>
              <a:t>seven other federal agencies</a:t>
            </a:r>
            <a:r>
              <a:rPr lang="en-US" dirty="0" smtClean="0"/>
              <a:t> developed the “Know Your Line: Be Flood Aware” initiative to improve the public’s awareness of flood risk and encourage them to take action to reduce it. The initiative helps communities showcase their local flooding history and motivate their residents to take action by posting high water mark signs in prominent places to show how high flood waters have risen in the past.</a:t>
            </a:r>
          </a:p>
          <a:p>
            <a:r>
              <a:rPr lang="en-US" dirty="0" smtClean="0"/>
              <a:t>Communities are encouraged to hold a high profile event to announce the initiative, followed by supporting outreach to remind residents of their flood risk over time and prompt them to take steps to reduce it.</a:t>
            </a:r>
          </a:p>
          <a:p>
            <a:r>
              <a:rPr lang="en-US" b="1" dirty="0" smtClean="0"/>
              <a:t>Flexible Tools and Materials</a:t>
            </a:r>
            <a:endParaRPr lang="en-US" dirty="0" smtClean="0"/>
          </a:p>
          <a:p>
            <a:r>
              <a:rPr lang="en-US" dirty="0" smtClean="0"/>
              <a:t>FEMA and its partners developed tools, templates, and other materials that communities can customize to launch their own Know Your Line initiative. This flexibility allows communities to choose materials and outreach tactics that work best for them.</a:t>
            </a:r>
          </a:p>
          <a:p>
            <a:r>
              <a:rPr lang="en-US" b="1" dirty="0" smtClean="0"/>
              <a:t>Benefits of Community Participation</a:t>
            </a:r>
            <a:endParaRPr lang="en-US" dirty="0" smtClean="0"/>
          </a:p>
          <a:p>
            <a:r>
              <a:rPr lang="en-US" dirty="0" smtClean="0"/>
              <a:t>Communities that launch their own Know Your Line initiative:</a:t>
            </a:r>
          </a:p>
          <a:p>
            <a:r>
              <a:rPr lang="en-US" dirty="0" smtClean="0"/>
              <a:t>Underscore their commitment to the well-being of residents and the local business community</a:t>
            </a:r>
          </a:p>
          <a:p>
            <a:r>
              <a:rPr lang="en-US" dirty="0" smtClean="0"/>
              <a:t>Galvanize their community to take steps now to reduce the often devastating impact of floods</a:t>
            </a:r>
          </a:p>
          <a:p>
            <a:r>
              <a:rPr lang="en-US" dirty="0" smtClean="0"/>
              <a:t>Can receive </a:t>
            </a:r>
            <a:r>
              <a:rPr lang="en-US" dirty="0" smtClean="0">
                <a:hlinkClick r:id="rId3"/>
              </a:rPr>
              <a:t>Community Rating System Rating (CRS)</a:t>
            </a:r>
            <a:r>
              <a:rPr lang="en-US" dirty="0" smtClean="0"/>
              <a:t> points to reduce the cost of flood insurance</a:t>
            </a:r>
          </a:p>
          <a:p>
            <a:r>
              <a:rPr lang="en-US" dirty="0" smtClean="0"/>
              <a:t>Can put existing applicable Federal and state mitigation assistance funds to work</a:t>
            </a:r>
          </a:p>
          <a:p>
            <a:endParaRPr lang="en-US" dirty="0" smtClean="0"/>
          </a:p>
          <a:p>
            <a:endParaRPr lang="en-US" dirty="0" smtClean="0"/>
          </a:p>
          <a:p>
            <a:r>
              <a:rPr lang="en-US" b="1" dirty="0" smtClean="0"/>
              <a:t>Participating Federal Agencies</a:t>
            </a:r>
            <a:endParaRPr lang="en-US" dirty="0" smtClean="0"/>
          </a:p>
          <a:p>
            <a:r>
              <a:rPr lang="en-US" dirty="0" smtClean="0"/>
              <a:t>FEMA</a:t>
            </a:r>
          </a:p>
          <a:p>
            <a:r>
              <a:rPr lang="en-US" dirty="0" smtClean="0"/>
              <a:t>National Oceanic and Atmospheric Administration</a:t>
            </a:r>
          </a:p>
          <a:p>
            <a:r>
              <a:rPr lang="en-US" dirty="0" smtClean="0"/>
              <a:t>National Park Service</a:t>
            </a:r>
          </a:p>
          <a:p>
            <a:r>
              <a:rPr lang="en-US" dirty="0" smtClean="0"/>
              <a:t>U.S. Army Corps of Engineers</a:t>
            </a:r>
          </a:p>
          <a:p>
            <a:r>
              <a:rPr lang="en-US" dirty="0" smtClean="0"/>
              <a:t>U.S. Department of Agriculture, Natural Resources Conservation Service</a:t>
            </a:r>
          </a:p>
          <a:p>
            <a:r>
              <a:rPr lang="en-US" dirty="0" smtClean="0"/>
              <a:t>U.S. Department of Housing and Urban Development</a:t>
            </a:r>
          </a:p>
          <a:p>
            <a:r>
              <a:rPr lang="en-US" dirty="0" smtClean="0"/>
              <a:t>U.S. Geological Survey</a:t>
            </a:r>
          </a:p>
          <a:p>
            <a:r>
              <a:rPr lang="en-US" dirty="0" smtClean="0"/>
              <a:t>U.S. Small Business Administration</a:t>
            </a:r>
          </a:p>
          <a:p>
            <a:r>
              <a:rPr lang="en-US" dirty="0" smtClean="0"/>
              <a:t>Last Updated: 07/12/2013 - 12:14</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Wingdings" pitchFamily="2" charset="2"/>
              <a:buNone/>
            </a:pPr>
            <a:endParaRPr lang="en-US" b="0"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p:nvPicPr>
        <p:blipFill>
          <a:blip r:embed="rId3" cstate="print"/>
          <a:stretch>
            <a:fillRect/>
          </a:stretch>
        </p:blipFill>
        <p:spPr>
          <a:xfrm>
            <a:off x="152400" y="1523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1" name="Rectangle 20"/>
          <p:cNvSpPr/>
          <p:nvPr/>
        </p:nvSpPr>
        <p:spPr>
          <a:xfrm>
            <a:off x="1493252" y="1625681"/>
            <a:ext cx="7650747" cy="1041400"/>
          </a:xfrm>
          <a:prstGeom prst="rect">
            <a:avLst/>
          </a:prstGeom>
          <a:solidFill>
            <a:srgbClr val="E7A614"/>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p:nvPicPr>
        <p:blipFill rotWithShape="1">
          <a:blip r:embed="rId4" cstate="print"/>
          <a:srcRect b="365"/>
          <a:stretch/>
        </p:blipFill>
        <p:spPr>
          <a:xfrm>
            <a:off x="-9338" y="1625681"/>
            <a:ext cx="1502591" cy="1048940"/>
          </a:xfrm>
          <a:prstGeom prst="rect">
            <a:avLst/>
          </a:prstGeom>
        </p:spPr>
      </p:pic>
      <p:sp>
        <p:nvSpPr>
          <p:cNvPr id="2" name="Title 1"/>
          <p:cNvSpPr>
            <a:spLocks noGrp="1"/>
          </p:cNvSpPr>
          <p:nvPr>
            <p:ph type="ctrTitle"/>
          </p:nvPr>
        </p:nvSpPr>
        <p:spPr>
          <a:xfrm>
            <a:off x="1493253" y="1646713"/>
            <a:ext cx="7650747" cy="962485"/>
          </a:xfrm>
        </p:spPr>
        <p:txBody>
          <a:bodyPr anchor="b"/>
          <a:lstStyle>
            <a:lvl1pPr>
              <a:defRPr sz="4400" b="1">
                <a:solidFill>
                  <a:schemeClr val="tx1"/>
                </a:solidFill>
                <a:effectLst/>
                <a:latin typeface="+mj-lt"/>
              </a:defRPr>
            </a:lvl1pPr>
          </a:lstStyle>
          <a:p>
            <a:endParaRPr lang="en-US" dirty="0"/>
          </a:p>
        </p:txBody>
      </p:sp>
      <p:pic>
        <p:nvPicPr>
          <p:cNvPr id="13" name="Picture 12" descr="Footer white.png"/>
          <p:cNvPicPr>
            <a:picLocks noChangeAspect="1"/>
          </p:cNvPicPr>
          <p:nvPr/>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
        <p:nvSpPr>
          <p:cNvPr id="6" name="TextBox 5"/>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
        <p:nvSpPr>
          <p:cNvPr id="7" name="TextBox 6"/>
          <p:cNvSpPr txBox="1"/>
          <p:nvPr userDrawn="1"/>
        </p:nvSpPr>
        <p:spPr>
          <a:xfrm>
            <a:off x="7689986" y="6540698"/>
            <a:ext cx="776504" cy="246221"/>
          </a:xfrm>
          <a:prstGeom prst="rect">
            <a:avLst/>
          </a:prstGeom>
          <a:noFill/>
        </p:spPr>
        <p:txBody>
          <a:bodyPr wrap="square" rtlCol="0">
            <a:spAutoFit/>
          </a:bodyPr>
          <a:lstStyle/>
          <a:p>
            <a:r>
              <a:rPr lang="en-US" sz="1000" dirty="0" smtClean="0">
                <a:latin typeface="+mn-lt"/>
              </a:rPr>
              <a:t>8/9/13</a:t>
            </a:r>
            <a:endParaRPr lang="en-US" sz="1000" dirty="0">
              <a:latin typeface="+mn-lt"/>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
        <p:nvSpPr>
          <p:cNvPr id="3" name="TextBox 2"/>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
        <p:nvSpPr>
          <p:cNvPr id="4" name="TextBox 3"/>
          <p:cNvSpPr txBox="1"/>
          <p:nvPr userDrawn="1"/>
        </p:nvSpPr>
        <p:spPr>
          <a:xfrm>
            <a:off x="7689986" y="6540698"/>
            <a:ext cx="776504" cy="246221"/>
          </a:xfrm>
          <a:prstGeom prst="rect">
            <a:avLst/>
          </a:prstGeom>
          <a:noFill/>
        </p:spPr>
        <p:txBody>
          <a:bodyPr wrap="square" rtlCol="0">
            <a:spAutoFit/>
          </a:bodyPr>
          <a:lstStyle/>
          <a:p>
            <a:r>
              <a:rPr lang="en-US" sz="1000" dirty="0" smtClean="0">
                <a:latin typeface="+mn-lt"/>
              </a:rPr>
              <a:t>8/9/13</a:t>
            </a:r>
            <a:endParaRPr lang="en-US" sz="1000" dirty="0">
              <a:latin typeface="+mn-lt"/>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4" name="Group 17"/>
          <p:cNvGrpSpPr/>
          <p:nvPr userDrawn="1"/>
        </p:nvGrpSpPr>
        <p:grpSpPr>
          <a:xfrm>
            <a:off x="-9337" y="379512"/>
            <a:ext cx="9153337" cy="515038"/>
            <a:chOff x="-9337" y="379512"/>
            <a:chExt cx="9153337" cy="515038"/>
          </a:xfrm>
        </p:grpSpPr>
        <p:sp>
          <p:nvSpPr>
            <p:cNvPr id="5" name="Rectangle 4"/>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6" name="Picture 5" descr="FloodSafeGreenArt.png"/>
            <p:cNvPicPr>
              <a:picLocks noChangeAspect="1"/>
            </p:cNvPicPr>
            <p:nvPr userDrawn="1"/>
          </p:nvPicPr>
          <p:blipFill>
            <a:blip r:embed="rId2" cstate="print"/>
            <a:stretch>
              <a:fillRect/>
            </a:stretch>
          </p:blipFill>
          <p:spPr>
            <a:xfrm>
              <a:off x="-9337" y="379512"/>
              <a:ext cx="1142999" cy="515038"/>
            </a:xfrm>
            <a:prstGeom prst="rect">
              <a:avLst/>
            </a:prstGeom>
          </p:spPr>
        </p:pic>
      </p:grpSp>
      <p:sp>
        <p:nvSpPr>
          <p:cNvPr id="10" name="Title 1"/>
          <p:cNvSpPr>
            <a:spLocks noGrp="1"/>
          </p:cNvSpPr>
          <p:nvPr>
            <p:ph type="title"/>
          </p:nvPr>
        </p:nvSpPr>
        <p:spPr>
          <a:xfrm>
            <a:off x="1143483" y="367740"/>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
        <p:nvSpPr>
          <p:cNvPr id="7" name="TextBox 6"/>
          <p:cNvSpPr txBox="1"/>
          <p:nvPr userDrawn="1"/>
        </p:nvSpPr>
        <p:spPr>
          <a:xfrm>
            <a:off x="7689986" y="6540698"/>
            <a:ext cx="776504" cy="246221"/>
          </a:xfrm>
          <a:prstGeom prst="rect">
            <a:avLst/>
          </a:prstGeom>
          <a:noFill/>
        </p:spPr>
        <p:txBody>
          <a:bodyPr wrap="square" rtlCol="0">
            <a:spAutoFit/>
          </a:bodyPr>
          <a:lstStyle/>
          <a:p>
            <a:r>
              <a:rPr lang="en-US" sz="1000" dirty="0" smtClean="0">
                <a:latin typeface="+mn-lt"/>
              </a:rPr>
              <a:t>8/9/13</a:t>
            </a:r>
            <a:endParaRPr lang="en-US" sz="1000" dirty="0">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65100" y="1142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Box 3"/>
          <p:cNvSpPr txBox="1"/>
          <p:nvPr/>
        </p:nvSpPr>
        <p:spPr>
          <a:xfrm>
            <a:off x="1539942" y="4275433"/>
            <a:ext cx="3870258" cy="338554"/>
          </a:xfrm>
          <a:prstGeom prst="rect">
            <a:avLst/>
          </a:prstGeom>
          <a:noFill/>
        </p:spPr>
        <p:txBody>
          <a:bodyPr wrap="square">
            <a:spAutoFit/>
          </a:bodyPr>
          <a:lstStyle/>
          <a:p>
            <a:pPr algn="l">
              <a:defRPr/>
            </a:pPr>
            <a:fld id="{1990DCFD-68BC-754E-9E63-7438ACE75BAE}" type="datetime4">
              <a:rPr lang="en-US" sz="1600" b="0" i="0" smtClean="0">
                <a:solidFill>
                  <a:srgbClr val="477F80"/>
                </a:solidFill>
                <a:latin typeface="+mj-lt"/>
                <a:cs typeface="Tahoma" pitchFamily="34" charset="0"/>
              </a:rPr>
              <a:pPr algn="l">
                <a:defRPr/>
              </a:pPr>
              <a:t>August 8, 2013</a:t>
            </a:fld>
            <a:endParaRPr lang="en-US" sz="1600" b="0" i="0" dirty="0">
              <a:solidFill>
                <a:srgbClr val="477F80"/>
              </a:solidFill>
              <a:latin typeface="+mj-lt"/>
              <a:cs typeface="Tahoma" pitchFamily="34" charset="0"/>
            </a:endParaRPr>
          </a:p>
        </p:txBody>
      </p:sp>
      <p:sp>
        <p:nvSpPr>
          <p:cNvPr id="21" name="Rectangle 20"/>
          <p:cNvSpPr/>
          <p:nvPr userDrawn="1"/>
        </p:nvSpPr>
        <p:spPr>
          <a:xfrm>
            <a:off x="1493252" y="1864342"/>
            <a:ext cx="7650747" cy="677071"/>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userDrawn="1"/>
        </p:nvPicPr>
        <p:blipFill>
          <a:blip r:embed="rId4" cstate="print"/>
          <a:stretch>
            <a:fillRect/>
          </a:stretch>
        </p:blipFill>
        <p:spPr>
          <a:xfrm>
            <a:off x="-9338" y="1864342"/>
            <a:ext cx="1502591" cy="677071"/>
          </a:xfrm>
          <a:prstGeom prst="rect">
            <a:avLst/>
          </a:prstGeom>
        </p:spPr>
      </p:pic>
      <p:sp>
        <p:nvSpPr>
          <p:cNvPr id="2" name="Title 1"/>
          <p:cNvSpPr>
            <a:spLocks noGrp="1"/>
          </p:cNvSpPr>
          <p:nvPr userDrawn="1">
            <p:ph type="ctrTitle"/>
          </p:nvPr>
        </p:nvSpPr>
        <p:spPr>
          <a:xfrm>
            <a:off x="1493253" y="1646713"/>
            <a:ext cx="8806295" cy="962485"/>
          </a:xfrm>
        </p:spPr>
        <p:txBody>
          <a:bodyPr anchor="b"/>
          <a:lstStyle>
            <a:lvl1pPr>
              <a:defRPr sz="4400" b="1">
                <a:solidFill>
                  <a:schemeClr val="tx1"/>
                </a:solidFill>
                <a:effectLst/>
                <a:latin typeface="+mj-lt"/>
              </a:defRPr>
            </a:lvl1pPr>
          </a:lstStyle>
          <a:p>
            <a:endParaRPr lang="en-US" dirty="0"/>
          </a:p>
        </p:txBody>
      </p:sp>
      <p:pic>
        <p:nvPicPr>
          <p:cNvPr id="13" name="Picture 12" descr="Footer white.png"/>
          <p:cNvPicPr>
            <a:picLocks noChangeAspect="1"/>
          </p:cNvPicPr>
          <p:nvPr userDrawn="1"/>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chemeClr val="tx1"/>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7332" y="0"/>
            <a:ext cx="9136668" cy="995218"/>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0" y="379512"/>
            <a:ext cx="9144000"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6" cstate="print"/>
            <a:stretch>
              <a:fillRect/>
            </a:stretch>
          </p:blipFill>
          <p:spPr>
            <a:xfrm>
              <a:off x="-9337" y="379512"/>
              <a:ext cx="1142999" cy="515038"/>
            </a:xfrm>
            <a:prstGeom prst="rect">
              <a:avLst/>
            </a:prstGeom>
          </p:spPr>
        </p:pic>
      </p:grpSp>
      <p:sp>
        <p:nvSpPr>
          <p:cNvPr id="9" name="Rectangle 8"/>
          <p:cNvSpPr/>
          <p:nvPr/>
        </p:nvSpPr>
        <p:spPr>
          <a:xfrm>
            <a:off x="11875" y="5841242"/>
            <a:ext cx="9132125" cy="101675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7" cstate="print"/>
          <a:stretch>
            <a:fillRect/>
          </a:stretch>
        </p:blipFill>
        <p:spPr>
          <a:xfrm>
            <a:off x="8153400" y="5998892"/>
            <a:ext cx="762000" cy="762000"/>
          </a:xfrm>
          <a:prstGeom prst="rect">
            <a:avLst/>
          </a:prstGeom>
        </p:spPr>
      </p:pic>
      <p:pic>
        <p:nvPicPr>
          <p:cNvPr id="14" name="Picture 13" descr="FloodSafe-Logo.png"/>
          <p:cNvPicPr>
            <a:picLocks noChangeAspect="1"/>
          </p:cNvPicPr>
          <p:nvPr/>
        </p:nvPicPr>
        <p:blipFill>
          <a:blip r:embed="rId8" cstate="print"/>
          <a:stretch>
            <a:fillRect/>
          </a:stretch>
        </p:blipFill>
        <p:spPr>
          <a:xfrm>
            <a:off x="152400" y="6191000"/>
            <a:ext cx="1391296" cy="590550"/>
          </a:xfrm>
          <a:prstGeom prst="rect">
            <a:avLst/>
          </a:prstGeom>
        </p:spPr>
      </p:pic>
      <p:pic>
        <p:nvPicPr>
          <p:cNvPr id="19" name="Picture 18" descr="Footer white.png"/>
          <p:cNvPicPr>
            <a:picLocks noChangeAspect="1"/>
          </p:cNvPicPr>
          <p:nvPr/>
        </p:nvPicPr>
        <p:blipFill>
          <a:blip r:embed="rId9" cstate="print"/>
          <a:stretch>
            <a:fillRect/>
          </a:stretch>
        </p:blipFill>
        <p:spPr>
          <a:xfrm>
            <a:off x="1676400" y="6191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1" r:id="rId4"/>
  </p:sldLayoutIdLst>
  <p:hf hdr="0" ftr="0" dt="0"/>
  <p:txStyles>
    <p:titleStyle>
      <a:lvl1pPr algn="l" rtl="0" eaLnBrk="0" fontAlgn="base" hangingPunct="0">
        <a:spcBef>
          <a:spcPct val="0"/>
        </a:spcBef>
        <a:spcAft>
          <a:spcPct val="0"/>
        </a:spcAft>
        <a:defRPr lang="en-US" sz="3600" b="1" kern="1200">
          <a:solidFill>
            <a:schemeClr val="tx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userDrawn="1"/>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6" cstate="print"/>
            <a:stretch>
              <a:fillRect/>
            </a:stretch>
          </p:blipFill>
          <p:spPr>
            <a:xfrm>
              <a:off x="-9337" y="379512"/>
              <a:ext cx="1142999" cy="515038"/>
            </a:xfrm>
            <a:prstGeom prst="rect">
              <a:avLst/>
            </a:prstGeom>
          </p:spPr>
        </p:pic>
      </p:grpSp>
      <p:sp>
        <p:nvSpPr>
          <p:cNvPr id="12" name="Rectangle 11"/>
          <p:cNvSpPr/>
          <p:nvPr userDrawn="1"/>
        </p:nvSpPr>
        <p:spPr>
          <a:xfrm>
            <a:off x="0" y="5733872"/>
            <a:ext cx="9144000" cy="1124128"/>
          </a:xfrm>
          <a:prstGeom prst="rect">
            <a:avLst/>
          </a:prstGeom>
          <a:solidFill>
            <a:schemeClr val="bg1">
              <a:alpha val="51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9" name="Rectangle 8"/>
          <p:cNvSpPr/>
          <p:nvPr userDrawn="1"/>
        </p:nvSpPr>
        <p:spPr>
          <a:xfrm>
            <a:off x="0" y="5733872"/>
            <a:ext cx="9144000" cy="112412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userDrawn="1"/>
        </p:nvPicPr>
        <p:blipFill>
          <a:blip r:embed="rId7" cstate="print"/>
          <a:stretch>
            <a:fillRect/>
          </a:stretch>
        </p:blipFill>
        <p:spPr>
          <a:xfrm>
            <a:off x="8153400" y="5903892"/>
            <a:ext cx="762000" cy="762000"/>
          </a:xfrm>
          <a:prstGeom prst="rect">
            <a:avLst/>
          </a:prstGeom>
        </p:spPr>
      </p:pic>
      <p:pic>
        <p:nvPicPr>
          <p:cNvPr id="14" name="Picture 13" descr="FloodSafe-Logo.png"/>
          <p:cNvPicPr>
            <a:picLocks noChangeAspect="1"/>
          </p:cNvPicPr>
          <p:nvPr userDrawn="1"/>
        </p:nvPicPr>
        <p:blipFill>
          <a:blip r:embed="rId8" cstate="print"/>
          <a:stretch>
            <a:fillRect/>
          </a:stretch>
        </p:blipFill>
        <p:spPr>
          <a:xfrm>
            <a:off x="152400" y="6096000"/>
            <a:ext cx="1391296" cy="590550"/>
          </a:xfrm>
          <a:prstGeom prst="rect">
            <a:avLst/>
          </a:prstGeom>
        </p:spPr>
      </p:pic>
      <p:pic>
        <p:nvPicPr>
          <p:cNvPr id="19" name="Picture 18" descr="Footer white.png"/>
          <p:cNvPicPr>
            <a:picLocks noChangeAspect="1"/>
          </p:cNvPicPr>
          <p:nvPr userDrawn="1"/>
        </p:nvPicPr>
        <p:blipFill>
          <a:blip r:embed="rId9" cstate="print"/>
          <a:stretch>
            <a:fillRect/>
          </a:stretch>
        </p:blipFill>
        <p:spPr>
          <a:xfrm>
            <a:off x="1676400" y="6096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Lst>
  <p:txStyles>
    <p:titleStyle>
      <a:lvl1pPr algn="l" rtl="0" eaLnBrk="0" fontAlgn="base" hangingPunct="0">
        <a:spcBef>
          <a:spcPct val="0"/>
        </a:spcBef>
        <a:spcAft>
          <a:spcPct val="0"/>
        </a:spcAft>
        <a:defRPr lang="en-US" sz="3600" b="1" kern="1200">
          <a:solidFill>
            <a:schemeClr val="tx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mailto:Maria.Lorenzo-Lee@water.ca.gov" TargetMode="External"/><Relationship Id="rId2" Type="http://schemas.openxmlformats.org/officeDocument/2006/relationships/hyperlink" Target="mailto:Michael.Mierzwa@water.ca.gov" TargetMode="External"/><Relationship Id="rId1" Type="http://schemas.openxmlformats.org/officeDocument/2006/relationships/slideLayout" Target="../slideLayouts/slideLayout3.xml"/><Relationship Id="rId5" Type="http://schemas.openxmlformats.org/officeDocument/2006/relationships/hyperlink" Target="mailto:ckuo@water.ca.gov" TargetMode="External"/><Relationship Id="rId4" Type="http://schemas.openxmlformats.org/officeDocument/2006/relationships/hyperlink" Target="mailto:Jim.Eto@water.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08191" y="3562598"/>
            <a:ext cx="6137097" cy="2412428"/>
          </a:xfrm>
        </p:spPr>
        <p:txBody>
          <a:bodyPr/>
          <a:lstStyle/>
          <a:p>
            <a:r>
              <a:rPr lang="en-US" sz="2600" b="1" dirty="0" smtClean="0">
                <a:solidFill>
                  <a:schemeClr val="tx1">
                    <a:lumMod val="65000"/>
                    <a:lumOff val="35000"/>
                  </a:schemeClr>
                </a:solidFill>
              </a:rPr>
              <a:t>Central Valley Flood Protection Board</a:t>
            </a:r>
          </a:p>
          <a:p>
            <a:r>
              <a:rPr lang="en-US" sz="2600" dirty="0" smtClean="0">
                <a:solidFill>
                  <a:schemeClr val="tx1">
                    <a:lumMod val="65000"/>
                    <a:lumOff val="35000"/>
                  </a:schemeClr>
                </a:solidFill>
              </a:rPr>
              <a:t>August 9, 2013</a:t>
            </a:r>
          </a:p>
          <a:p>
            <a:r>
              <a:rPr lang="en-US" sz="1800" dirty="0" smtClean="0">
                <a:solidFill>
                  <a:schemeClr val="tx1">
                    <a:lumMod val="65000"/>
                    <a:lumOff val="35000"/>
                  </a:schemeClr>
                </a:solidFill>
              </a:rPr>
              <a:t>Presented by: </a:t>
            </a:r>
          </a:p>
          <a:p>
            <a:r>
              <a:rPr lang="en-US" sz="2400" dirty="0" smtClean="0">
                <a:solidFill>
                  <a:schemeClr val="tx1">
                    <a:lumMod val="65000"/>
                    <a:lumOff val="35000"/>
                  </a:schemeClr>
                </a:solidFill>
              </a:rPr>
              <a:t>Michael Mierzwa</a:t>
            </a:r>
          </a:p>
          <a:p>
            <a:r>
              <a:rPr lang="en-US" sz="2400" dirty="0" smtClean="0">
                <a:solidFill>
                  <a:schemeClr val="tx1">
                    <a:lumMod val="65000"/>
                    <a:lumOff val="35000"/>
                  </a:schemeClr>
                </a:solidFill>
              </a:rPr>
              <a:t>California Department of Water Resources</a:t>
            </a:r>
          </a:p>
        </p:txBody>
      </p:sp>
      <p:sp>
        <p:nvSpPr>
          <p:cNvPr id="2" name="Title 1"/>
          <p:cNvSpPr>
            <a:spLocks noGrp="1"/>
          </p:cNvSpPr>
          <p:nvPr>
            <p:ph type="ctrTitle"/>
          </p:nvPr>
        </p:nvSpPr>
        <p:spPr>
          <a:xfrm>
            <a:off x="1488082" y="1884032"/>
            <a:ext cx="7655918" cy="548527"/>
          </a:xfrm>
        </p:spPr>
        <p:txBody>
          <a:bodyPr anchor="t"/>
          <a:lstStyle/>
          <a:p>
            <a:pPr algn="ctr">
              <a:spcBef>
                <a:spcPts val="1800"/>
              </a:spcBef>
            </a:pPr>
            <a:r>
              <a:rPr lang="en-US" sz="2800" dirty="0" smtClean="0"/>
              <a:t>DWR’s Involvement in Flood Risk Notification</a:t>
            </a:r>
            <a:r>
              <a:rPr lang="en-US" sz="1400" dirty="0" smtClean="0"/>
              <a:t>              </a:t>
            </a:r>
            <a:br>
              <a:rPr lang="en-US" sz="1400" dirty="0" smtClean="0"/>
            </a:br>
            <a:r>
              <a:rPr lang="en-US" sz="1400" dirty="0"/>
              <a:t> </a:t>
            </a:r>
            <a:r>
              <a:rPr lang="en-US" sz="1400" dirty="0" smtClean="0"/>
              <a:t>                      </a:t>
            </a:r>
            <a:endParaRPr lang="en-US" sz="3200" b="0" dirty="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NFIP in California</a:t>
            </a:r>
            <a:endParaRPr lang="en-US" dirty="0"/>
          </a:p>
        </p:txBody>
      </p:sp>
      <p:sp>
        <p:nvSpPr>
          <p:cNvPr id="3" name="TextBox 2"/>
          <p:cNvSpPr txBox="1"/>
          <p:nvPr/>
        </p:nvSpPr>
        <p:spPr>
          <a:xfrm>
            <a:off x="1137920" y="1377950"/>
            <a:ext cx="4358005" cy="3093154"/>
          </a:xfrm>
          <a:prstGeom prst="rect">
            <a:avLst/>
          </a:prstGeom>
          <a:noFill/>
        </p:spPr>
        <p:txBody>
          <a:bodyPr wrap="square" rtlCol="0">
            <a:spAutoFit/>
          </a:bodyPr>
          <a:lstStyle/>
          <a:p>
            <a:r>
              <a:rPr lang="en-US" b="1" dirty="0" smtClean="0"/>
              <a:t>National Flood Insurance Program (NFIP):</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Administered by the Federal Emergency Management Agency </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Property owners in participating communities can purchase insurance </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525 NFIP (approximately 99 percent)  participating communities in California</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255,378 flood insurance policies </a:t>
            </a:r>
            <a:br>
              <a:rPr lang="en-US" dirty="0" smtClean="0">
                <a:solidFill>
                  <a:schemeClr val="dk1"/>
                </a:solidFill>
                <a:latin typeface="+mn-lt"/>
              </a:rPr>
            </a:br>
            <a:r>
              <a:rPr lang="en-US" dirty="0" smtClean="0">
                <a:solidFill>
                  <a:schemeClr val="dk1"/>
                </a:solidFill>
                <a:latin typeface="+mn-lt"/>
              </a:rPr>
              <a:t>(4th largest policy count nationwide)</a:t>
            </a:r>
            <a:endParaRPr lang="en-US" dirty="0">
              <a:solidFill>
                <a:schemeClr val="dk1"/>
              </a:solidFill>
              <a:latin typeface="+mn-lt"/>
            </a:endParaRPr>
          </a:p>
        </p:txBody>
      </p:sp>
      <p:pic>
        <p:nvPicPr>
          <p:cNvPr id="5122" name="Picture 2" descr="http://www.switchreports.com/wp-content/uploads/2013/01/piggybank.jpeg"/>
          <p:cNvPicPr>
            <a:picLocks noChangeAspect="1" noChangeArrowheads="1"/>
          </p:cNvPicPr>
          <p:nvPr/>
        </p:nvPicPr>
        <p:blipFill>
          <a:blip r:embed="rId3" cstate="print"/>
          <a:srcRect/>
          <a:stretch>
            <a:fillRect/>
          </a:stretch>
        </p:blipFill>
        <p:spPr bwMode="auto">
          <a:xfrm>
            <a:off x="5768975" y="1482725"/>
            <a:ext cx="3152333" cy="3657600"/>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nikkib\Documents\Floodsafe fact sheets\SSIA Implementation fact sheets-winter 2012\drafts received\layout files\potential photos for FloodER\4_2006_BlackRascalCreek_2_NearMerced.bmp"/>
          <p:cNvPicPr>
            <a:picLocks noChangeAspect="1" noChangeArrowheads="1"/>
          </p:cNvPicPr>
          <p:nvPr/>
        </p:nvPicPr>
        <p:blipFill>
          <a:blip r:embed="rId3" cstate="print"/>
          <a:srcRect/>
          <a:stretch>
            <a:fillRect/>
          </a:stretch>
        </p:blipFill>
        <p:spPr bwMode="auto">
          <a:xfrm>
            <a:off x="5243975" y="981075"/>
            <a:ext cx="2170078" cy="1628775"/>
          </a:xfrm>
          <a:prstGeom prst="rect">
            <a:avLst/>
          </a:prstGeom>
          <a:noFill/>
          <a:effectLst>
            <a:outerShdw blurRad="50800" dist="38100" dir="2700000" algn="tl" rotWithShape="0">
              <a:prstClr val="black">
                <a:alpha val="40000"/>
              </a:prstClr>
            </a:outerShdw>
          </a:effectLst>
        </p:spPr>
      </p:pic>
      <p:pic>
        <p:nvPicPr>
          <p:cNvPr id="3076" name="Picture 4" descr="C:\Users\nikkib\Documents\Photos and video\Flood photos from Photo Lab_nov 2010\AG's Office flood pix\White Paper\sac leveeb-30-24 copy.jpg"/>
          <p:cNvPicPr>
            <a:picLocks noChangeAspect="1" noChangeArrowheads="1"/>
          </p:cNvPicPr>
          <p:nvPr/>
        </p:nvPicPr>
        <p:blipFill>
          <a:blip r:embed="rId4" cstate="print"/>
          <a:srcRect/>
          <a:stretch>
            <a:fillRect/>
          </a:stretch>
        </p:blipFill>
        <p:spPr bwMode="auto">
          <a:xfrm>
            <a:off x="6172199" y="2054225"/>
            <a:ext cx="2447925" cy="1631950"/>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NFIP in California: Flood Facts</a:t>
            </a:r>
            <a:endParaRPr lang="en-US" dirty="0"/>
          </a:p>
        </p:txBody>
      </p:sp>
      <p:sp>
        <p:nvSpPr>
          <p:cNvPr id="3" name="TextBox 2"/>
          <p:cNvSpPr txBox="1"/>
          <p:nvPr/>
        </p:nvSpPr>
        <p:spPr>
          <a:xfrm>
            <a:off x="1066800" y="1612900"/>
            <a:ext cx="3829050" cy="3093154"/>
          </a:xfrm>
          <a:prstGeom prst="rect">
            <a:avLst/>
          </a:prstGeom>
          <a:noFill/>
        </p:spPr>
        <p:txBody>
          <a:bodyPr wrap="square" rtlCol="0">
            <a:spAutoFit/>
          </a:bodyPr>
          <a:lstStyle/>
          <a:p>
            <a:pPr marL="274320" indent="-274320" fontAlgn="auto">
              <a:spcBef>
                <a:spcPts val="0"/>
              </a:spcBef>
              <a:spcAft>
                <a:spcPts val="600"/>
              </a:spcAft>
              <a:buFont typeface="Arial" pitchFamily="34" charset="0"/>
              <a:buChar char="•"/>
              <a:defRPr/>
            </a:pPr>
            <a:r>
              <a:rPr lang="en-US" dirty="0" smtClean="0">
                <a:solidFill>
                  <a:schemeClr val="dk1"/>
                </a:solidFill>
                <a:latin typeface="+mn-lt"/>
              </a:rPr>
              <a:t>Nearly $500 million paid to 44,820 flood insurance claims since 1978 (California)</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190,000 parcels are protected by Central Valley levees</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96,000 NFIP policies protected by project levees</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Approximately 53% of parcels in Central Valley currently covered by flood insurance</a:t>
            </a:r>
          </a:p>
        </p:txBody>
      </p:sp>
      <p:pic>
        <p:nvPicPr>
          <p:cNvPr id="3075" name="Picture 3" descr="C:\Users\nikkib\Documents\Photos and video\Flood photos from Photo Lab_nov 2010\97 Flood Images (revised)\San Joaquin River\1_7_97_9445_6.jpg"/>
          <p:cNvPicPr>
            <a:picLocks noChangeAspect="1" noChangeArrowheads="1"/>
          </p:cNvPicPr>
          <p:nvPr/>
        </p:nvPicPr>
        <p:blipFill>
          <a:blip r:embed="rId5" cstate="print"/>
          <a:srcRect/>
          <a:stretch>
            <a:fillRect/>
          </a:stretch>
        </p:blipFill>
        <p:spPr bwMode="auto">
          <a:xfrm>
            <a:off x="5280026" y="3435351"/>
            <a:ext cx="2833034" cy="1746250"/>
          </a:xfrm>
          <a:prstGeom prst="rect">
            <a:avLst/>
          </a:prstGeom>
          <a:noFill/>
          <a:effectLst>
            <a:outerShdw blurRad="50800" dist="38100" dir="2700000" algn="tl" rotWithShape="0">
              <a:prstClr val="black">
                <a:alpha val="40000"/>
              </a:prstClr>
            </a:outerShdw>
          </a:effectLst>
        </p:spPr>
      </p:pic>
      <p:pic>
        <p:nvPicPr>
          <p:cNvPr id="3077" name="Picture 5" descr="C:\Users\nikkib\Documents\Photos and video\Flood photos from Photo Lab_nov 2010\Flood Slide show\97flood057 copy.jpg"/>
          <p:cNvPicPr>
            <a:picLocks noChangeAspect="1" noChangeArrowheads="1"/>
          </p:cNvPicPr>
          <p:nvPr/>
        </p:nvPicPr>
        <p:blipFill>
          <a:blip r:embed="rId6" cstate="print"/>
          <a:srcRect/>
          <a:stretch>
            <a:fillRect/>
          </a:stretch>
        </p:blipFill>
        <p:spPr bwMode="auto">
          <a:xfrm>
            <a:off x="6686593" y="4543424"/>
            <a:ext cx="2162132" cy="1422231"/>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CRS Premium Discounts</a:t>
            </a:r>
            <a:endParaRPr lang="en-US" dirty="0"/>
          </a:p>
        </p:txBody>
      </p:sp>
      <p:sp>
        <p:nvSpPr>
          <p:cNvPr id="6" name="Rectangle 4"/>
          <p:cNvSpPr>
            <a:spLocks noChangeArrowheads="1"/>
          </p:cNvSpPr>
          <p:nvPr/>
        </p:nvSpPr>
        <p:spPr bwMode="auto">
          <a:xfrm>
            <a:off x="6172200" y="1447800"/>
            <a:ext cx="22860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75000"/>
              <a:buFont typeface="Monotype Sorts" pitchFamily="2" charset="2"/>
              <a:buChar char=" "/>
            </a:pPr>
            <a:endParaRPr lang="en-US" sz="2800" u="none" dirty="0">
              <a:solidFill>
                <a:schemeClr val="tx1"/>
              </a:solidFill>
              <a:effectLst>
                <a:outerShdw blurRad="38100" dist="38100" dir="2700000" algn="tl">
                  <a:srgbClr val="010199"/>
                </a:outerShdw>
              </a:effectLst>
            </a:endParaRPr>
          </a:p>
        </p:txBody>
      </p:sp>
      <p:graphicFrame>
        <p:nvGraphicFramePr>
          <p:cNvPr id="8" name="Table 7"/>
          <p:cNvGraphicFramePr>
            <a:graphicFrameLocks noGrp="1"/>
          </p:cNvGraphicFramePr>
          <p:nvPr/>
        </p:nvGraphicFramePr>
        <p:xfrm>
          <a:off x="1152524" y="1019175"/>
          <a:ext cx="7058025" cy="5140960"/>
        </p:xfrm>
        <a:graphic>
          <a:graphicData uri="http://schemas.openxmlformats.org/drawingml/2006/table">
            <a:tbl>
              <a:tblPr firstRow="1" bandRow="1">
                <a:tableStyleId>{5C22544A-7EE6-4342-B048-85BDC9FD1C3A}</a:tableStyleId>
              </a:tblPr>
              <a:tblGrid>
                <a:gridCol w="902062"/>
                <a:gridCol w="1901811"/>
                <a:gridCol w="2127076"/>
                <a:gridCol w="2127076"/>
              </a:tblGrid>
              <a:tr h="358140">
                <a:tc>
                  <a:txBody>
                    <a:bodyPr/>
                    <a:lstStyle/>
                    <a:p>
                      <a:pPr algn="ctr"/>
                      <a:r>
                        <a:rPr lang="en-US" sz="1600" dirty="0" smtClean="0"/>
                        <a:t>Class</a:t>
                      </a:r>
                      <a:endParaRPr lang="en-US" sz="1600" dirty="0"/>
                    </a:p>
                  </a:txBody>
                  <a:tcPr/>
                </a:tc>
                <a:tc>
                  <a:txBody>
                    <a:bodyPr/>
                    <a:lstStyle/>
                    <a:p>
                      <a:pPr algn="r"/>
                      <a:r>
                        <a:rPr lang="en-US" sz="1600" dirty="0" smtClean="0"/>
                        <a:t>Points</a:t>
                      </a:r>
                    </a:p>
                  </a:txBody>
                  <a:tcPr/>
                </a:tc>
                <a:tc>
                  <a:txBody>
                    <a:bodyPr/>
                    <a:lstStyle/>
                    <a:p>
                      <a:pPr algn="r"/>
                      <a:r>
                        <a:rPr lang="en-US" sz="1600" dirty="0" smtClean="0"/>
                        <a:t>Premium Reduction SFHA</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Premium Reduction</a:t>
                      </a:r>
                      <a:br>
                        <a:rPr lang="en-US" sz="1600" dirty="0" smtClean="0"/>
                      </a:br>
                      <a:r>
                        <a:rPr lang="en-US" sz="1600" dirty="0" smtClean="0"/>
                        <a:t>Non-SFHA**</a:t>
                      </a:r>
                      <a:endParaRPr lang="en-US" sz="1600" dirty="0"/>
                    </a:p>
                  </a:txBody>
                  <a:tcPr/>
                </a:tc>
              </a:tr>
              <a:tr h="370840">
                <a:tc>
                  <a:txBody>
                    <a:bodyPr/>
                    <a:lstStyle/>
                    <a:p>
                      <a:pPr algn="ctr"/>
                      <a:r>
                        <a:rPr lang="en-US" sz="1600" dirty="0" smtClean="0"/>
                        <a:t>1</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4,500+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45%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tc>
              </a:tr>
              <a:tr h="370840">
                <a:tc>
                  <a:txBody>
                    <a:bodyPr/>
                    <a:lstStyle/>
                    <a:p>
                      <a:pPr algn="ctr"/>
                      <a:r>
                        <a:rPr lang="en-US" sz="1600" dirty="0" smtClean="0"/>
                        <a:t>2</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4,000-4,499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40%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tc>
              </a:tr>
              <a:tr h="370840">
                <a:tc>
                  <a:txBody>
                    <a:bodyPr/>
                    <a:lstStyle/>
                    <a:p>
                      <a:pPr algn="ctr"/>
                      <a:r>
                        <a:rPr lang="en-US" sz="1600" dirty="0" smtClean="0"/>
                        <a:t>3</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3,500-3,999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35%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tc>
              </a:tr>
              <a:tr h="370840">
                <a:tc>
                  <a:txBody>
                    <a:bodyPr/>
                    <a:lstStyle/>
                    <a:p>
                      <a:pPr algn="ctr"/>
                      <a:r>
                        <a:rPr lang="en-US" sz="1600" dirty="0" smtClean="0"/>
                        <a:t>4</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3,000-3,499</a:t>
                      </a:r>
                    </a:p>
                  </a:txBody>
                  <a:tcPr/>
                </a:tc>
                <a:tc>
                  <a:txBody>
                    <a:bodyPr/>
                    <a:lstStyle/>
                    <a:p>
                      <a:pPr marL="342900" indent="-342900" algn="r">
                        <a:spcBef>
                          <a:spcPct val="10000"/>
                        </a:spcBef>
                        <a:buClr>
                          <a:schemeClr val="hlink"/>
                        </a:buClr>
                        <a:buSzPct val="75000"/>
                        <a:buFont typeface="Monotype Sorts" pitchFamily="2" charset="2"/>
                        <a:buNone/>
                      </a:pPr>
                      <a:r>
                        <a:rPr lang="en-US" sz="1600" dirty="0" smtClean="0"/>
                        <a:t>30%</a:t>
                      </a:r>
                      <a:endParaRPr lang="en-US" sz="1600" dirty="0"/>
                    </a:p>
                  </a:txBody>
                  <a:tcPr/>
                </a:tc>
                <a:tc>
                  <a:txBody>
                    <a:bodyPr/>
                    <a:lstStyle/>
                    <a:p>
                      <a:pPr marL="342900" indent="-342900" algn="r">
                        <a:spcBef>
                          <a:spcPct val="10000"/>
                        </a:spcBef>
                        <a:buClr>
                          <a:schemeClr val="hlink"/>
                        </a:buClr>
                        <a:buSzPct val="75000"/>
                        <a:buFont typeface="Monotype Sorts" pitchFamily="2" charset="2"/>
                        <a:buNone/>
                      </a:pPr>
                      <a:r>
                        <a:rPr lang="en-US" sz="1600" dirty="0" smtClean="0"/>
                        <a:t>10%</a:t>
                      </a:r>
                      <a:endParaRPr lang="en-US" sz="1600" dirty="0"/>
                    </a:p>
                  </a:txBody>
                  <a:tcPr/>
                </a:tc>
              </a:tr>
              <a:tr h="370840">
                <a:tc>
                  <a:txBody>
                    <a:bodyPr/>
                    <a:lstStyle/>
                    <a:p>
                      <a:pPr algn="ctr"/>
                      <a:r>
                        <a:rPr lang="en-US" sz="1600" dirty="0" smtClean="0"/>
                        <a:t>5</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2,500-2,999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25%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tc>
              </a:tr>
              <a:tr h="370840">
                <a:tc>
                  <a:txBody>
                    <a:bodyPr/>
                    <a:lstStyle/>
                    <a:p>
                      <a:pPr algn="ctr"/>
                      <a:r>
                        <a:rPr lang="en-US" sz="1600" dirty="0" smtClean="0"/>
                        <a:t>6</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2,000-2,499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20%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tc>
              </a:tr>
              <a:tr h="370840">
                <a:tc>
                  <a:txBody>
                    <a:bodyPr/>
                    <a:lstStyle/>
                    <a:p>
                      <a:pPr algn="ctr"/>
                      <a:r>
                        <a:rPr lang="en-US" sz="1600" dirty="0" smtClean="0"/>
                        <a:t>7</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1,500-1,999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5%</a:t>
                      </a:r>
                    </a:p>
                  </a:txBody>
                  <a:tcPr/>
                </a:tc>
              </a:tr>
              <a:tr h="370840">
                <a:tc>
                  <a:txBody>
                    <a:bodyPr/>
                    <a:lstStyle/>
                    <a:p>
                      <a:pPr algn="ctr"/>
                      <a:r>
                        <a:rPr lang="en-US" sz="1600" dirty="0" smtClean="0"/>
                        <a:t>8</a:t>
                      </a:r>
                      <a:endParaRPr lang="en-US" sz="1600" dirty="0"/>
                    </a:p>
                  </a:txBody>
                  <a:tcPr/>
                </a:tc>
                <a:tc>
                  <a:txBody>
                    <a:bodyPr/>
                    <a:lstStyle/>
                    <a:p>
                      <a:pPr algn="r"/>
                      <a:r>
                        <a:rPr lang="en-US" sz="1600" dirty="0" smtClean="0"/>
                        <a:t>1,000-1,499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5%</a:t>
                      </a:r>
                    </a:p>
                  </a:txBody>
                  <a:tcPr/>
                </a:tc>
              </a:tr>
              <a:tr h="370840">
                <a:tc>
                  <a:txBody>
                    <a:bodyPr/>
                    <a:lstStyle/>
                    <a:p>
                      <a:pPr algn="ctr"/>
                      <a:r>
                        <a:rPr lang="en-US" sz="1600" dirty="0" smtClean="0"/>
                        <a:t>9</a:t>
                      </a:r>
                      <a:endParaRPr lang="en-US" sz="1600" dirty="0"/>
                    </a:p>
                  </a:txBody>
                  <a:tcPr/>
                </a:tc>
                <a:tc>
                  <a:txBody>
                    <a:bodyPr/>
                    <a:lstStyle/>
                    <a:p>
                      <a:pPr algn="r"/>
                      <a:r>
                        <a:rPr lang="en-US" sz="1600" dirty="0" smtClean="0"/>
                        <a:t>500-999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5%</a:t>
                      </a:r>
                    </a:p>
                  </a:txBody>
                  <a:tcPr/>
                </a:tc>
              </a:tr>
              <a:tr h="370840">
                <a:tc>
                  <a:txBody>
                    <a:bodyPr/>
                    <a:lstStyle/>
                    <a:p>
                      <a:pPr algn="ctr"/>
                      <a:r>
                        <a:rPr lang="en-US" sz="1600" dirty="0" smtClean="0"/>
                        <a:t>10</a:t>
                      </a:r>
                      <a:endParaRPr lang="en-US" sz="1600" dirty="0"/>
                    </a:p>
                  </a:txBody>
                  <a:tcPr/>
                </a:tc>
                <a:tc>
                  <a:txBody>
                    <a:bodyPr/>
                    <a:lstStyle/>
                    <a:p>
                      <a:pPr algn="r"/>
                      <a:r>
                        <a:rPr lang="en-US" sz="1600" dirty="0" smtClean="0"/>
                        <a:t>0-499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0</a:t>
                      </a:r>
                    </a:p>
                  </a:txBody>
                  <a:tcPr/>
                </a:tc>
              </a:tr>
              <a:tr h="370840">
                <a:tc gridSpan="4">
                  <a:txBody>
                    <a:bodyPr/>
                    <a:lstStyle/>
                    <a:p>
                      <a:r>
                        <a:rPr lang="en-US" sz="1000" dirty="0" smtClean="0"/>
                        <a:t>*Special Flood Hazard Area</a:t>
                      </a:r>
                      <a:br>
                        <a:rPr lang="en-US" sz="1000" dirty="0" smtClean="0"/>
                      </a:br>
                      <a:r>
                        <a:rPr lang="en-US" sz="1000" dirty="0" smtClean="0"/>
                        <a:t>**Preferred Risk Policies are available only in B, C, and X Zones for properties that are shown to have a minimal risk of flood damage. The Preferred Risk Policy does not receive premium rate credits under the CRS because it already has a lower premium than other policies. The CRS credit for AR and A99 Zones are based on non-Special Flood Hazard Areas (non-SFHAs) (B, C, and X Zones). Credits are: classes 1-6, 10% and classes 7-9, 5%. Premium reductions are subject to change.</a:t>
                      </a:r>
                      <a:endParaRPr lang="en-US" sz="1000" dirty="0"/>
                    </a:p>
                  </a:txBody>
                  <a:tcPr/>
                </a:tc>
                <a:tc hMerge="1">
                  <a:txBody>
                    <a:bodyPr/>
                    <a:lstStyle/>
                    <a:p>
                      <a:pPr algn="r"/>
                      <a:endParaRPr lang="en-US" sz="1600" dirty="0" smtClean="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68" y="362338"/>
            <a:ext cx="8023469" cy="533400"/>
          </a:xfrm>
        </p:spPr>
        <p:txBody>
          <a:bodyPr/>
          <a:lstStyle/>
          <a:p>
            <a:r>
              <a:rPr lang="en-US" dirty="0" smtClean="0"/>
              <a:t>Overview of Community Rating System</a:t>
            </a:r>
            <a:endParaRPr lang="en-US" dirty="0"/>
          </a:p>
        </p:txBody>
      </p:sp>
      <p:sp>
        <p:nvSpPr>
          <p:cNvPr id="3" name="TextBox 2"/>
          <p:cNvSpPr txBox="1"/>
          <p:nvPr/>
        </p:nvSpPr>
        <p:spPr>
          <a:xfrm>
            <a:off x="279400" y="1762492"/>
            <a:ext cx="2921000" cy="3370153"/>
          </a:xfrm>
          <a:prstGeom prst="rect">
            <a:avLst/>
          </a:prstGeom>
          <a:noFill/>
        </p:spPr>
        <p:txBody>
          <a:bodyPr wrap="square" rtlCol="0">
            <a:spAutoFit/>
          </a:bodyPr>
          <a:lstStyle/>
          <a:p>
            <a:r>
              <a:rPr lang="en-US" dirty="0" smtClean="0">
                <a:latin typeface="+mn-lt"/>
              </a:rPr>
              <a:t>Goals of the CRS:</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Reduce flood damage to insurable property;</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Strengthen and support the insurance aspects of the NFIP, and</a:t>
            </a:r>
          </a:p>
          <a:p>
            <a:pPr marL="274320" indent="-274320" fontAlgn="auto">
              <a:spcBef>
                <a:spcPts val="0"/>
              </a:spcBef>
              <a:spcAft>
                <a:spcPts val="600"/>
              </a:spcAft>
              <a:buFont typeface="Arial" pitchFamily="34" charset="0"/>
              <a:buChar char="•"/>
              <a:defRPr/>
            </a:pPr>
            <a:r>
              <a:rPr lang="en-US" dirty="0" smtClean="0">
                <a:solidFill>
                  <a:schemeClr val="dk1"/>
                </a:solidFill>
                <a:latin typeface="+mn-lt"/>
              </a:rPr>
              <a:t>Encourage a comprehensive approach to floodplain management.</a:t>
            </a:r>
          </a:p>
          <a:p>
            <a:pPr>
              <a:buFont typeface="Arial" pitchFamily="34" charset="0"/>
              <a:buChar char="•"/>
            </a:pPr>
            <a:endParaRPr lang="en-US" dirty="0" smtClean="0">
              <a:latin typeface="+mn-lt"/>
            </a:endParaRPr>
          </a:p>
        </p:txBody>
      </p:sp>
      <p:graphicFrame>
        <p:nvGraphicFramePr>
          <p:cNvPr id="6" name="Object 2"/>
          <p:cNvGraphicFramePr>
            <a:graphicFrameLocks noChangeAspect="1"/>
          </p:cNvGraphicFramePr>
          <p:nvPr>
            <p:extLst>
              <p:ext uri="{D42A27DB-BD31-4B8C-83A1-F6EECF244321}">
                <p14:modId xmlns="" xmlns:p14="http://schemas.microsoft.com/office/powerpoint/2010/main" val="1441263528"/>
              </p:ext>
            </p:extLst>
          </p:nvPr>
        </p:nvGraphicFramePr>
        <p:xfrm>
          <a:off x="2890838" y="1482725"/>
          <a:ext cx="6246812" cy="3844925"/>
        </p:xfrm>
        <a:graphic>
          <a:graphicData uri="http://schemas.openxmlformats.org/presentationml/2006/ole">
            <p:oleObj spid="_x0000_s1027" name="Worksheet" r:id="rId4" imgW="8488657" imgH="5532228" progId="Excel.Sheet.8">
              <p:embed/>
            </p:oleObj>
          </a:graphicData>
        </a:graphic>
      </p:graphicFrame>
      <p:grpSp>
        <p:nvGrpSpPr>
          <p:cNvPr id="7" name="Group 6"/>
          <p:cNvGrpSpPr/>
          <p:nvPr/>
        </p:nvGrpSpPr>
        <p:grpSpPr>
          <a:xfrm>
            <a:off x="5943363" y="1880311"/>
            <a:ext cx="3261983" cy="3641013"/>
            <a:chOff x="3873819" y="1712912"/>
            <a:chExt cx="4404680" cy="4916488"/>
          </a:xfrm>
        </p:grpSpPr>
        <p:sp>
          <p:nvSpPr>
            <p:cNvPr id="8" name="Rectangle 3"/>
            <p:cNvSpPr>
              <a:spLocks noChangeArrowheads="1"/>
            </p:cNvSpPr>
            <p:nvPr/>
          </p:nvSpPr>
          <p:spPr bwMode="auto">
            <a:xfrm>
              <a:off x="3962400" y="6096000"/>
              <a:ext cx="12954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lnSpc>
                  <a:spcPct val="90000"/>
                </a:lnSpc>
                <a:spcAft>
                  <a:spcPts val="600"/>
                </a:spcAft>
                <a:buClr>
                  <a:schemeClr val="tx1"/>
                </a:buClr>
                <a:buFont typeface="Wingdings" pitchFamily="2" charset="2"/>
                <a:buNone/>
                <a:defRPr/>
              </a:pPr>
              <a:r>
                <a:rPr lang="en-US" b="1" dirty="0">
                  <a:latin typeface="+mn-lt"/>
                </a:rPr>
                <a:t>Class</a:t>
              </a:r>
            </a:p>
          </p:txBody>
        </p:sp>
        <p:sp>
          <p:nvSpPr>
            <p:cNvPr id="9" name="Text Box 4"/>
            <p:cNvSpPr txBox="1">
              <a:spLocks noChangeArrowheads="1"/>
            </p:cNvSpPr>
            <p:nvPr/>
          </p:nvSpPr>
          <p:spPr bwMode="auto">
            <a:xfrm>
              <a:off x="3873819" y="1712912"/>
              <a:ext cx="4404680" cy="976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Aft>
                  <a:spcPts val="600"/>
                </a:spcAft>
                <a:defRPr/>
              </a:pPr>
              <a:r>
                <a:rPr lang="en-US" b="1" dirty="0">
                  <a:latin typeface="+mn-lt"/>
                </a:rPr>
                <a:t>California:  </a:t>
              </a:r>
              <a:r>
                <a:rPr lang="en-US" b="1" dirty="0" smtClean="0">
                  <a:latin typeface="+mn-lt"/>
                </a:rPr>
                <a:t>86 CRS communities </a:t>
              </a:r>
              <a:endParaRPr lang="en-US" b="1" dirty="0">
                <a:latin typeface="+mn-lt"/>
              </a:endParaRPr>
            </a:p>
            <a:p>
              <a:pPr algn="ctr" eaLnBrk="0" hangingPunct="0">
                <a:spcAft>
                  <a:spcPts val="600"/>
                </a:spcAft>
                <a:defRPr/>
              </a:pPr>
              <a:r>
                <a:rPr lang="en-US" b="1" dirty="0">
                  <a:latin typeface="+mn-lt"/>
                </a:rPr>
                <a:t>As of </a:t>
              </a:r>
              <a:r>
                <a:rPr lang="en-US" b="1" dirty="0" smtClean="0">
                  <a:latin typeface="+mn-lt"/>
                </a:rPr>
                <a:t>August 2, 2013</a:t>
              </a:r>
              <a:endParaRPr lang="en-US" b="1" dirty="0">
                <a:latin typeface="+mn-lt"/>
              </a:endParaRPr>
            </a:p>
          </p:txBody>
        </p:sp>
        <p:sp>
          <p:nvSpPr>
            <p:cNvPr id="10" name="Text Box 8"/>
            <p:cNvSpPr txBox="1">
              <a:spLocks noChangeArrowheads="1"/>
            </p:cNvSpPr>
            <p:nvPr/>
          </p:nvSpPr>
          <p:spPr bwMode="auto">
            <a:xfrm>
              <a:off x="3997612" y="3622655"/>
              <a:ext cx="3825376" cy="1371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Aft>
                  <a:spcPts val="600"/>
                </a:spcAft>
                <a:defRPr/>
              </a:pPr>
              <a:r>
                <a:rPr lang="en-US" b="1" dirty="0" smtClean="0">
                  <a:latin typeface="+mn-lt"/>
                </a:rPr>
                <a:t>   </a:t>
              </a:r>
              <a:r>
                <a:rPr lang="en-US" sz="1600" b="1" dirty="0" smtClean="0">
                  <a:latin typeface="+mn-lt"/>
                </a:rPr>
                <a:t>City of Sacramento        </a:t>
              </a:r>
              <a:endParaRPr lang="en-US" sz="1600" b="1" dirty="0">
                <a:latin typeface="+mn-lt"/>
              </a:endParaRPr>
            </a:p>
            <a:p>
              <a:pPr algn="ctr" eaLnBrk="0" hangingPunct="0">
                <a:spcAft>
                  <a:spcPts val="600"/>
                </a:spcAft>
                <a:defRPr/>
              </a:pPr>
              <a:r>
                <a:rPr lang="en-US" sz="1600" b="1" dirty="0">
                  <a:latin typeface="+mn-lt"/>
                </a:rPr>
                <a:t>	          </a:t>
              </a:r>
              <a:r>
                <a:rPr lang="en-US" sz="1600" b="1" dirty="0" smtClean="0">
                  <a:latin typeface="+mn-lt"/>
                </a:rPr>
                <a:t>Roseville</a:t>
              </a:r>
            </a:p>
            <a:p>
              <a:pPr algn="ctr" eaLnBrk="0" hangingPunct="0">
                <a:spcAft>
                  <a:spcPts val="600"/>
                </a:spcAft>
                <a:defRPr/>
              </a:pPr>
              <a:r>
                <a:rPr lang="en-US" sz="1600" b="1" dirty="0" smtClean="0">
                  <a:latin typeface="+mn-lt"/>
                </a:rPr>
                <a:t>Sacramento Co.</a:t>
              </a:r>
              <a:endParaRPr lang="en-US" sz="1600" b="1" dirty="0">
                <a:latin typeface="+mn-lt"/>
              </a:endParaRPr>
            </a:p>
          </p:txBody>
        </p:sp>
        <p:sp>
          <p:nvSpPr>
            <p:cNvPr id="11" name="Line 9"/>
            <p:cNvSpPr>
              <a:spLocks noChangeShapeType="1"/>
            </p:cNvSpPr>
            <p:nvPr/>
          </p:nvSpPr>
          <p:spPr bwMode="auto">
            <a:xfrm>
              <a:off x="4558419" y="4094791"/>
              <a:ext cx="0" cy="77887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a:off x="7113136" y="4495800"/>
              <a:ext cx="0" cy="762000"/>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3" name="Line 9"/>
          <p:cNvSpPr>
            <a:spLocks noChangeShapeType="1"/>
          </p:cNvSpPr>
          <p:nvPr/>
        </p:nvSpPr>
        <p:spPr bwMode="auto">
          <a:xfrm>
            <a:off x="7302413" y="4252480"/>
            <a:ext cx="0" cy="231831"/>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CRS Covers:</a:t>
            </a:r>
            <a:endParaRPr 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92745" y="1181100"/>
            <a:ext cx="3032180" cy="4686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1066800" y="1261569"/>
            <a:ext cx="4811486" cy="2870016"/>
          </a:xfrm>
          <a:prstGeom prst="rect">
            <a:avLst/>
          </a:prstGeom>
        </p:spPr>
        <p:txBody>
          <a:bodyPr wrap="square">
            <a:spAutoFit/>
          </a:bodyPr>
          <a:lstStyle/>
          <a:p>
            <a:pPr marL="457200" indent="-457200">
              <a:spcAft>
                <a:spcPts val="300"/>
              </a:spcAft>
              <a:buFont typeface="Arial" pitchFamily="34" charset="0"/>
              <a:buChar char="•"/>
              <a:defRPr/>
            </a:pPr>
            <a:r>
              <a:rPr lang="en-US" sz="2400" dirty="0" smtClean="0">
                <a:latin typeface="+mn-lt"/>
              </a:rPr>
              <a:t>16% of the state’s NFIP communities</a:t>
            </a:r>
          </a:p>
          <a:p>
            <a:pPr marL="457200" indent="-457200">
              <a:spcAft>
                <a:spcPts val="300"/>
              </a:spcAft>
              <a:buFont typeface="Arial" pitchFamily="34" charset="0"/>
              <a:buChar char="•"/>
              <a:defRPr/>
            </a:pPr>
            <a:r>
              <a:rPr lang="en-US" sz="2400" dirty="0" smtClean="0">
                <a:latin typeface="+mn-lt"/>
              </a:rPr>
              <a:t>67% of the state’s NFIP policies</a:t>
            </a:r>
          </a:p>
          <a:p>
            <a:pPr marL="457200" indent="-457200">
              <a:spcAft>
                <a:spcPts val="300"/>
              </a:spcAft>
              <a:buFont typeface="Arial" pitchFamily="34" charset="0"/>
              <a:buChar char="•"/>
              <a:defRPr/>
            </a:pPr>
            <a:r>
              <a:rPr lang="en-US" sz="2400" dirty="0" smtClean="0">
                <a:latin typeface="+mn-lt"/>
              </a:rPr>
              <a:t>Concentrations:</a:t>
            </a:r>
          </a:p>
          <a:p>
            <a:pPr marL="1314450" lvl="2" indent="-457200">
              <a:spcAft>
                <a:spcPts val="300"/>
              </a:spcAft>
              <a:buFont typeface="Courier New" pitchFamily="49" charset="0"/>
              <a:buChar char="o"/>
              <a:defRPr/>
            </a:pPr>
            <a:r>
              <a:rPr lang="en-US" sz="2400" dirty="0" smtClean="0">
                <a:latin typeface="+mn-lt"/>
              </a:rPr>
              <a:t>Bay Area</a:t>
            </a:r>
          </a:p>
          <a:p>
            <a:pPr marL="1314450" lvl="2" indent="-457200">
              <a:spcAft>
                <a:spcPts val="300"/>
              </a:spcAft>
              <a:buFont typeface="Courier New" pitchFamily="49" charset="0"/>
              <a:buChar char="o"/>
              <a:defRPr/>
            </a:pPr>
            <a:r>
              <a:rPr lang="en-US" sz="2400" dirty="0" smtClean="0">
                <a:latin typeface="+mn-lt"/>
              </a:rPr>
              <a:t>Southern California</a:t>
            </a:r>
          </a:p>
          <a:p>
            <a:pPr marL="457200" indent="-457200">
              <a:spcAft>
                <a:spcPts val="300"/>
              </a:spcAft>
              <a:buFont typeface="Arial" pitchFamily="34" charset="0"/>
              <a:buChar char="•"/>
              <a:defRPr/>
            </a:pPr>
            <a:r>
              <a:rPr lang="en-US" sz="2400" dirty="0" smtClean="0">
                <a:latin typeface="+mn-lt"/>
              </a:rPr>
              <a:t>Southern California Users Group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CRS Benefits: Sacramento and Roseville</a:t>
            </a:r>
            <a:endParaRPr lang="en-US" dirty="0"/>
          </a:p>
        </p:txBody>
      </p:sp>
      <p:graphicFrame>
        <p:nvGraphicFramePr>
          <p:cNvPr id="6" name="Table 5"/>
          <p:cNvGraphicFramePr>
            <a:graphicFrameLocks noGrp="1"/>
          </p:cNvGraphicFramePr>
          <p:nvPr/>
        </p:nvGraphicFramePr>
        <p:xfrm>
          <a:off x="640080" y="1188720"/>
          <a:ext cx="8138160" cy="4130021"/>
        </p:xfrm>
        <a:graphic>
          <a:graphicData uri="http://schemas.openxmlformats.org/drawingml/2006/table">
            <a:tbl>
              <a:tblPr firstRow="1" bandRow="1">
                <a:tableStyleId>{5C22544A-7EE6-4342-B048-85BDC9FD1C3A}</a:tableStyleId>
              </a:tblPr>
              <a:tblGrid>
                <a:gridCol w="2712720"/>
                <a:gridCol w="2712720"/>
                <a:gridCol w="2712720"/>
              </a:tblGrid>
              <a:tr h="415605">
                <a:tc>
                  <a:txBody>
                    <a:bodyPr/>
                    <a:lstStyle/>
                    <a:p>
                      <a:endParaRPr lang="en-US" dirty="0"/>
                    </a:p>
                  </a:txBody>
                  <a:tcPr/>
                </a:tc>
                <a:tc>
                  <a:txBody>
                    <a:bodyPr/>
                    <a:lstStyle/>
                    <a:p>
                      <a:r>
                        <a:rPr lang="en-US" dirty="0" smtClean="0"/>
                        <a:t>City of Sacramento</a:t>
                      </a:r>
                      <a:endParaRPr lang="en-US" dirty="0"/>
                    </a:p>
                  </a:txBody>
                  <a:tcPr/>
                </a:tc>
                <a:tc>
                  <a:txBody>
                    <a:bodyPr/>
                    <a:lstStyle/>
                    <a:p>
                      <a:r>
                        <a:rPr lang="en-US" dirty="0" smtClean="0"/>
                        <a:t>City of Roseville</a:t>
                      </a:r>
                      <a:endParaRPr lang="en-US" dirty="0"/>
                    </a:p>
                  </a:txBody>
                  <a:tcPr/>
                </a:tc>
              </a:tr>
              <a:tr h="614372">
                <a:tc>
                  <a:txBody>
                    <a:bodyPr/>
                    <a:lstStyle/>
                    <a:p>
                      <a:r>
                        <a:rPr lang="en-US" b="1" dirty="0" smtClean="0"/>
                        <a:t>Number of policies </a:t>
                      </a:r>
                      <a:br>
                        <a:rPr lang="en-US" b="1" dirty="0" smtClean="0"/>
                      </a:br>
                      <a:r>
                        <a:rPr lang="en-US" b="1" dirty="0" smtClean="0"/>
                        <a:t>(as of 8/2/13)</a:t>
                      </a:r>
                      <a:endParaRPr lang="en-US" b="1" dirty="0"/>
                    </a:p>
                  </a:txBody>
                  <a:tcPr/>
                </a:tc>
                <a:tc>
                  <a:txBody>
                    <a:bodyPr/>
                    <a:lstStyle/>
                    <a:p>
                      <a:r>
                        <a:rPr lang="en-US" dirty="0" smtClean="0"/>
                        <a:t>46,758</a:t>
                      </a:r>
                      <a:endParaRPr lang="en-US" dirty="0"/>
                    </a:p>
                  </a:txBody>
                  <a:tcPr/>
                </a:tc>
                <a:tc>
                  <a:txBody>
                    <a:bodyPr/>
                    <a:lstStyle/>
                    <a:p>
                      <a:r>
                        <a:rPr lang="en-US" dirty="0" smtClean="0"/>
                        <a:t>356</a:t>
                      </a:r>
                      <a:endParaRPr lang="en-US" dirty="0"/>
                    </a:p>
                  </a:txBody>
                  <a:tcPr/>
                </a:tc>
              </a:tr>
              <a:tr h="614372">
                <a:tc>
                  <a:txBody>
                    <a:bodyPr/>
                    <a:lstStyle/>
                    <a:p>
                      <a:r>
                        <a:rPr lang="en-US" b="1" dirty="0" smtClean="0"/>
                        <a:t>Annual premiums paid</a:t>
                      </a:r>
                      <a:endParaRPr lang="en-US" b="1" dirty="0"/>
                    </a:p>
                  </a:txBody>
                  <a:tcPr/>
                </a:tc>
                <a:tc>
                  <a:txBody>
                    <a:bodyPr/>
                    <a:lstStyle/>
                    <a:p>
                      <a:r>
                        <a:rPr lang="en-US" dirty="0" smtClean="0"/>
                        <a:t>$23,565,964 </a:t>
                      </a:r>
                    </a:p>
                    <a:p>
                      <a:r>
                        <a:rPr lang="en-US" dirty="0" smtClean="0"/>
                        <a:t>(after 25% discount)</a:t>
                      </a:r>
                      <a:endParaRPr lang="en-US" dirty="0"/>
                    </a:p>
                  </a:txBody>
                  <a:tcPr/>
                </a:tc>
                <a:tc>
                  <a:txBody>
                    <a:bodyPr/>
                    <a:lstStyle/>
                    <a:p>
                      <a:r>
                        <a:rPr lang="en-US" dirty="0" smtClean="0"/>
                        <a:t>$215,864 (after 45% discount)</a:t>
                      </a:r>
                      <a:endParaRPr lang="en-US" dirty="0"/>
                    </a:p>
                  </a:txBody>
                  <a:tcPr/>
                </a:tc>
              </a:tr>
              <a:tr h="1128070">
                <a:tc>
                  <a:txBody>
                    <a:bodyPr/>
                    <a:lstStyle/>
                    <a:p>
                      <a:r>
                        <a:rPr lang="en-US" b="1" dirty="0" smtClean="0"/>
                        <a:t>Every 5% premium adjustment saves policy holders a total of </a:t>
                      </a:r>
                      <a:endParaRPr lang="en-US" b="1" dirty="0"/>
                    </a:p>
                  </a:txBody>
                  <a:tcPr/>
                </a:tc>
                <a:tc>
                  <a:txBody>
                    <a:bodyPr/>
                    <a:lstStyle/>
                    <a:p>
                      <a:r>
                        <a:rPr lang="en-US" dirty="0" smtClean="0"/>
                        <a:t>$1,119,917 </a:t>
                      </a:r>
                      <a:endParaRPr lang="en-US" dirty="0"/>
                    </a:p>
                  </a:txBody>
                  <a:tcPr/>
                </a:tc>
                <a:tc>
                  <a:txBody>
                    <a:bodyPr/>
                    <a:lstStyle/>
                    <a:p>
                      <a:r>
                        <a:rPr lang="en-US" dirty="0" smtClean="0"/>
                        <a:t>$92,339</a:t>
                      </a:r>
                      <a:endParaRPr lang="en-US" dirty="0"/>
                    </a:p>
                  </a:txBody>
                  <a:tcPr/>
                </a:tc>
              </a:tr>
              <a:tr h="1306186">
                <a:tc>
                  <a:txBody>
                    <a:bodyPr/>
                    <a:lstStyle/>
                    <a:p>
                      <a:r>
                        <a:rPr lang="en-US" b="1" dirty="0" smtClean="0"/>
                        <a:t>Class and reduction (savings)</a:t>
                      </a:r>
                      <a:endParaRPr lang="en-US" b="1" dirty="0"/>
                    </a:p>
                  </a:txBody>
                  <a:tcPr/>
                </a:tc>
                <a:tc>
                  <a:txBody>
                    <a:bodyPr/>
                    <a:lstStyle/>
                    <a:p>
                      <a:r>
                        <a:rPr lang="en-US" dirty="0" smtClean="0"/>
                        <a:t>Class 5 qualifies for 25% reduction ($5,599,585 annually)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 1 qualifies for 45% reduction ($831,051 annually)</a:t>
                      </a:r>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Local Notification Efforts</a:t>
            </a:r>
            <a:endParaRPr lang="en-US" dirty="0"/>
          </a:p>
        </p:txBody>
      </p:sp>
      <p:sp>
        <p:nvSpPr>
          <p:cNvPr id="3" name="TextBox 2"/>
          <p:cNvSpPr txBox="1"/>
          <p:nvPr/>
        </p:nvSpPr>
        <p:spPr>
          <a:xfrm>
            <a:off x="492124" y="1806575"/>
            <a:ext cx="3432175" cy="1800493"/>
          </a:xfrm>
          <a:prstGeom prst="rect">
            <a:avLst/>
          </a:prstGeom>
          <a:noFill/>
        </p:spPr>
        <p:txBody>
          <a:bodyPr wrap="square" rtlCol="0">
            <a:spAutoFit/>
          </a:bodyPr>
          <a:lstStyle/>
          <a:p>
            <a:pPr marL="274320" indent="-274320" fontAlgn="auto">
              <a:spcBef>
                <a:spcPts val="0"/>
              </a:spcBef>
              <a:spcAft>
                <a:spcPts val="600"/>
              </a:spcAft>
              <a:buFont typeface="Arial" pitchFamily="34" charset="0"/>
              <a:buChar char="•"/>
              <a:defRPr/>
            </a:pPr>
            <a:r>
              <a:rPr lang="en-US" sz="2400" dirty="0" smtClean="0">
                <a:solidFill>
                  <a:schemeClr val="dk1"/>
                </a:solidFill>
                <a:latin typeface="+mn-lt"/>
              </a:rPr>
              <a:t>Mailers</a:t>
            </a:r>
          </a:p>
          <a:p>
            <a:pPr marL="274320" indent="-274320" fontAlgn="auto">
              <a:spcBef>
                <a:spcPts val="0"/>
              </a:spcBef>
              <a:spcAft>
                <a:spcPts val="600"/>
              </a:spcAft>
              <a:buFont typeface="Arial" pitchFamily="34" charset="0"/>
              <a:buChar char="•"/>
              <a:defRPr/>
            </a:pPr>
            <a:r>
              <a:rPr lang="en-US" sz="2400" dirty="0" smtClean="0">
                <a:solidFill>
                  <a:schemeClr val="dk1"/>
                </a:solidFill>
                <a:latin typeface="+mn-lt"/>
              </a:rPr>
              <a:t>Newsletters</a:t>
            </a:r>
          </a:p>
          <a:p>
            <a:pPr marL="274320" indent="-274320" fontAlgn="auto">
              <a:spcBef>
                <a:spcPts val="0"/>
              </a:spcBef>
              <a:spcAft>
                <a:spcPts val="600"/>
              </a:spcAft>
              <a:buFont typeface="Arial" pitchFamily="34" charset="0"/>
              <a:buChar char="•"/>
              <a:defRPr/>
            </a:pPr>
            <a:r>
              <a:rPr lang="en-US" sz="2400" dirty="0" smtClean="0">
                <a:solidFill>
                  <a:schemeClr val="dk1"/>
                </a:solidFill>
                <a:latin typeface="+mn-lt"/>
              </a:rPr>
              <a:t>Texting flood alerts</a:t>
            </a:r>
          </a:p>
          <a:p>
            <a:pPr marL="274320" indent="-274320" fontAlgn="auto">
              <a:spcBef>
                <a:spcPts val="0"/>
              </a:spcBef>
              <a:spcAft>
                <a:spcPts val="600"/>
              </a:spcAft>
              <a:buFont typeface="Arial" pitchFamily="34" charset="0"/>
              <a:buChar char="•"/>
              <a:defRPr/>
            </a:pPr>
            <a:r>
              <a:rPr lang="en-US" sz="2400" dirty="0" smtClean="0">
                <a:solidFill>
                  <a:schemeClr val="dk1"/>
                </a:solidFill>
                <a:latin typeface="+mn-lt"/>
              </a:rPr>
              <a:t>Websites</a:t>
            </a:r>
          </a:p>
        </p:txBody>
      </p:sp>
      <p:pic>
        <p:nvPicPr>
          <p:cNvPr id="32772" name="Picture 4"/>
          <p:cNvPicPr>
            <a:picLocks noChangeAspect="1" noChangeArrowheads="1"/>
          </p:cNvPicPr>
          <p:nvPr/>
        </p:nvPicPr>
        <p:blipFill>
          <a:blip r:embed="rId3" cstate="print"/>
          <a:srcRect l="24929" t="16297" r="26143" b="3029"/>
          <a:stretch>
            <a:fillRect/>
          </a:stretch>
        </p:blipFill>
        <p:spPr bwMode="auto">
          <a:xfrm>
            <a:off x="3522346" y="870585"/>
            <a:ext cx="2214605" cy="22821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773" name="Picture 5"/>
          <p:cNvPicPr>
            <a:picLocks noChangeAspect="1" noChangeArrowheads="1"/>
          </p:cNvPicPr>
          <p:nvPr/>
        </p:nvPicPr>
        <p:blipFill>
          <a:blip r:embed="rId4" cstate="print"/>
          <a:srcRect l="13643" t="15943" r="13286" b="3257"/>
          <a:stretch>
            <a:fillRect/>
          </a:stretch>
        </p:blipFill>
        <p:spPr bwMode="auto">
          <a:xfrm>
            <a:off x="6208395" y="1005840"/>
            <a:ext cx="2778508" cy="192024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771" name="Picture 3"/>
          <p:cNvPicPr>
            <a:picLocks noChangeAspect="1" noChangeArrowheads="1"/>
          </p:cNvPicPr>
          <p:nvPr/>
        </p:nvPicPr>
        <p:blipFill>
          <a:blip r:embed="rId5" cstate="print"/>
          <a:srcRect t="16286" r="64071" b="10114"/>
          <a:stretch>
            <a:fillRect/>
          </a:stretch>
        </p:blipFill>
        <p:spPr bwMode="auto">
          <a:xfrm>
            <a:off x="3830956" y="3217545"/>
            <a:ext cx="2142593" cy="2743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774" name="Picture 6" descr="C:\Users\nikkib\Documents\FloodSAFE presentations_speaker training\20130809 flood risk awareness presentation to CVFPB Mierzwa\local agency outreach\ARFCD_newsletter-FinalVersion_Page_1.jpg"/>
          <p:cNvPicPr>
            <a:picLocks noChangeAspect="1" noChangeArrowheads="1"/>
          </p:cNvPicPr>
          <p:nvPr/>
        </p:nvPicPr>
        <p:blipFill>
          <a:blip r:embed="rId6" cstate="print"/>
          <a:srcRect/>
          <a:stretch>
            <a:fillRect/>
          </a:stretch>
        </p:blipFill>
        <p:spPr bwMode="auto">
          <a:xfrm>
            <a:off x="7200901" y="3457575"/>
            <a:ext cx="1766455" cy="2286000"/>
          </a:xfrm>
          <a:prstGeom prst="rect">
            <a:avLst/>
          </a:prstGeom>
          <a:noFill/>
          <a:effectLst>
            <a:outerShdw blurRad="50800" dist="38100" dir="2700000" algn="tl" rotWithShape="0">
              <a:prstClr val="black">
                <a:alpha val="40000"/>
              </a:prstClr>
            </a:outerShdw>
          </a:effectLst>
        </p:spPr>
      </p:pic>
      <p:pic>
        <p:nvPicPr>
          <p:cNvPr id="32775" name="Picture 7" descr="C:\Users\nikkib\Documents\FloodSAFE presentations_speaker training\20130809 flood risk awareness presentation to CVFPB Mierzwa\local agency outreach\2012.4.4 Updated SAFCA Newsletter_Page_1.jpg"/>
          <p:cNvPicPr>
            <a:picLocks noChangeAspect="1" noChangeArrowheads="1"/>
          </p:cNvPicPr>
          <p:nvPr/>
        </p:nvPicPr>
        <p:blipFill>
          <a:blip r:embed="rId7" cstate="print"/>
          <a:srcRect/>
          <a:stretch>
            <a:fillRect/>
          </a:stretch>
        </p:blipFill>
        <p:spPr bwMode="auto">
          <a:xfrm>
            <a:off x="5648326" y="2638425"/>
            <a:ext cx="1766455" cy="2286000"/>
          </a:xfrm>
          <a:prstGeom prst="rect">
            <a:avLst/>
          </a:prstGeom>
          <a:noFill/>
          <a:effectLst>
            <a:outerShdw blurRad="50800" dist="38100" dir="2700000" algn="tl" rotWithShape="0">
              <a:prstClr val="black">
                <a:alpha val="40000"/>
              </a:prstClr>
            </a:outerShdw>
          </a:effectLst>
        </p:spPr>
      </p:pic>
      <p:sp>
        <p:nvSpPr>
          <p:cNvPr id="9" name="TextBox 8"/>
          <p:cNvSpPr txBox="1"/>
          <p:nvPr/>
        </p:nvSpPr>
        <p:spPr>
          <a:xfrm>
            <a:off x="434974" y="5105399"/>
            <a:ext cx="3124200" cy="954107"/>
          </a:xfrm>
          <a:prstGeom prst="rect">
            <a:avLst/>
          </a:prstGeom>
          <a:noFill/>
        </p:spPr>
        <p:txBody>
          <a:bodyPr wrap="square" rtlCol="0">
            <a:spAutoFit/>
          </a:bodyPr>
          <a:lstStyle/>
          <a:p>
            <a:r>
              <a:rPr lang="en-US" sz="1400" b="1" dirty="0" smtClean="0">
                <a:latin typeface="+mn-lt"/>
              </a:rPr>
              <a:t>Sources</a:t>
            </a:r>
            <a:r>
              <a:rPr lang="en-US" sz="1400" dirty="0" smtClean="0">
                <a:latin typeface="+mn-lt"/>
              </a:rPr>
              <a:t>: American River Flood Control District, City of Sacramento, SAFCA, Sacramento County, Santa Clara Valley Water District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graphicFrame>
        <p:nvGraphicFramePr>
          <p:cNvPr id="4" name="Table 3"/>
          <p:cNvGraphicFramePr>
            <a:graphicFrameLocks noGrp="1"/>
          </p:cNvGraphicFramePr>
          <p:nvPr/>
        </p:nvGraphicFramePr>
        <p:xfrm>
          <a:off x="393699" y="1396999"/>
          <a:ext cx="8483601" cy="4041774"/>
        </p:xfrm>
        <a:graphic>
          <a:graphicData uri="http://schemas.openxmlformats.org/drawingml/2006/table">
            <a:tbl>
              <a:tblPr firstRow="1" bandRow="1">
                <a:tableStyleId>{5C22544A-7EE6-4342-B048-85BDC9FD1C3A}</a:tableStyleId>
              </a:tblPr>
              <a:tblGrid>
                <a:gridCol w="2827867"/>
                <a:gridCol w="1934634"/>
                <a:gridCol w="3721100"/>
              </a:tblGrid>
              <a:tr h="467590">
                <a:tc>
                  <a:txBody>
                    <a:bodyPr/>
                    <a:lstStyle/>
                    <a:p>
                      <a:r>
                        <a:rPr lang="en-US" dirty="0" smtClean="0"/>
                        <a:t>Program</a:t>
                      </a:r>
                      <a:endParaRPr lang="en-US" dirty="0"/>
                    </a:p>
                  </a:txBody>
                  <a:tcPr/>
                </a:tc>
                <a:tc>
                  <a:txBody>
                    <a:bodyPr/>
                    <a:lstStyle/>
                    <a:p>
                      <a:r>
                        <a:rPr lang="en-US" dirty="0" smtClean="0"/>
                        <a:t>Contact Name</a:t>
                      </a:r>
                      <a:endParaRPr lang="en-US" dirty="0"/>
                    </a:p>
                  </a:txBody>
                  <a:tcPr/>
                </a:tc>
                <a:tc>
                  <a:txBody>
                    <a:bodyPr/>
                    <a:lstStyle/>
                    <a:p>
                      <a:r>
                        <a:rPr lang="en-US" dirty="0" smtClean="0"/>
                        <a:t>Email</a:t>
                      </a:r>
                      <a:r>
                        <a:rPr lang="en-US" baseline="0" dirty="0" smtClean="0"/>
                        <a:t> and Phone Number</a:t>
                      </a:r>
                      <a:endParaRPr lang="en-US" dirty="0"/>
                    </a:p>
                  </a:txBody>
                  <a:tcPr/>
                </a:tc>
              </a:tr>
              <a:tr h="807074">
                <a:tc>
                  <a:txBody>
                    <a:bodyPr/>
                    <a:lstStyle/>
                    <a:p>
                      <a:r>
                        <a:rPr lang="en-US" dirty="0" smtClean="0"/>
                        <a:t>Chief, FloodSAFE Program Management Office</a:t>
                      </a:r>
                      <a:endParaRPr lang="en-US" dirty="0"/>
                    </a:p>
                  </a:txBody>
                  <a:tcPr/>
                </a:tc>
                <a:tc>
                  <a:txBody>
                    <a:bodyPr/>
                    <a:lstStyle/>
                    <a:p>
                      <a:r>
                        <a:rPr lang="en-US" dirty="0" smtClean="0"/>
                        <a:t>Michael Mierzwa</a:t>
                      </a:r>
                      <a:endParaRPr lang="en-US" dirty="0"/>
                    </a:p>
                  </a:txBody>
                  <a:tcPr/>
                </a:tc>
                <a:tc>
                  <a:txBody>
                    <a:bodyPr/>
                    <a:lstStyle/>
                    <a:p>
                      <a:pPr algn="l">
                        <a:buNone/>
                      </a:pPr>
                      <a:r>
                        <a:rPr lang="en-US" dirty="0" smtClean="0">
                          <a:hlinkClick r:id="rId2"/>
                        </a:rPr>
                        <a:t>Michael.Mierzwa@water.ca.gov</a:t>
                      </a:r>
                      <a:endParaRPr lang="en-US" dirty="0" smtClean="0"/>
                    </a:p>
                    <a:p>
                      <a:pPr algn="l">
                        <a:buNone/>
                      </a:pPr>
                      <a:r>
                        <a:rPr lang="en-US" dirty="0" smtClean="0"/>
                        <a:t>916-574-0645</a:t>
                      </a:r>
                    </a:p>
                  </a:txBody>
                  <a:tcPr/>
                </a:tc>
              </a:tr>
              <a:tr h="1152962">
                <a:tc>
                  <a:txBody>
                    <a:bodyPr/>
                    <a:lstStyle/>
                    <a:p>
                      <a:r>
                        <a:rPr lang="en-US" dirty="0" smtClean="0"/>
                        <a:t>California Flood Preparedness Week and High Water Mark Initiative</a:t>
                      </a:r>
                      <a:endParaRPr lang="en-US" dirty="0"/>
                    </a:p>
                  </a:txBody>
                  <a:tcPr/>
                </a:tc>
                <a:tc>
                  <a:txBody>
                    <a:bodyPr/>
                    <a:lstStyle/>
                    <a:p>
                      <a:r>
                        <a:rPr lang="en-US" dirty="0" smtClean="0"/>
                        <a:t>Maria Lorenzo-Lee</a:t>
                      </a:r>
                      <a:endParaRPr lang="en-US" dirty="0"/>
                    </a:p>
                  </a:txBody>
                  <a:tcPr/>
                </a:tc>
                <a:tc>
                  <a:txBody>
                    <a:bodyPr/>
                    <a:lstStyle/>
                    <a:p>
                      <a:pPr algn="l"/>
                      <a:r>
                        <a:rPr lang="en-US" dirty="0" smtClean="0">
                          <a:hlinkClick r:id="rId3"/>
                        </a:rPr>
                        <a:t>Maria.Lorenzo-Lee@water.ca.gov</a:t>
                      </a:r>
                      <a:endParaRPr lang="en-US" dirty="0" smtClean="0"/>
                    </a:p>
                    <a:p>
                      <a:pPr algn="l"/>
                      <a:r>
                        <a:rPr lang="en-US" dirty="0" smtClean="0"/>
                        <a:t>916-574-0625</a:t>
                      </a:r>
                      <a:endParaRPr lang="en-US" dirty="0"/>
                    </a:p>
                  </a:txBody>
                  <a:tcPr/>
                </a:tc>
              </a:tr>
              <a:tr h="807074">
                <a:tc>
                  <a:txBody>
                    <a:bodyPr/>
                    <a:lstStyle/>
                    <a:p>
                      <a:r>
                        <a:rPr lang="en-US" baseline="0" dirty="0" smtClean="0"/>
                        <a:t>DWR’s </a:t>
                      </a:r>
                      <a:r>
                        <a:rPr lang="en-US" dirty="0" smtClean="0"/>
                        <a:t>Community</a:t>
                      </a:r>
                      <a:r>
                        <a:rPr lang="en-US" baseline="0" dirty="0" smtClean="0"/>
                        <a:t> Rating System Coordinator</a:t>
                      </a:r>
                      <a:endParaRPr lang="en-US" dirty="0"/>
                    </a:p>
                  </a:txBody>
                  <a:tcPr/>
                </a:tc>
                <a:tc>
                  <a:txBody>
                    <a:bodyPr/>
                    <a:lstStyle/>
                    <a:p>
                      <a:r>
                        <a:rPr lang="en-US" dirty="0" smtClean="0"/>
                        <a:t>Jim Eto</a:t>
                      </a:r>
                      <a:endParaRPr lang="en-US" dirty="0"/>
                    </a:p>
                  </a:txBody>
                  <a:tcPr/>
                </a:tc>
                <a:tc>
                  <a:txBody>
                    <a:bodyPr/>
                    <a:lstStyle/>
                    <a:p>
                      <a:pPr algn="l"/>
                      <a:r>
                        <a:rPr lang="en-US" dirty="0" smtClean="0">
                          <a:hlinkClick r:id="rId4"/>
                        </a:rPr>
                        <a:t>Jim.Eto@water.ca.gov</a:t>
                      </a:r>
                      <a:endParaRPr lang="en-US" dirty="0" smtClean="0"/>
                    </a:p>
                    <a:p>
                      <a:pPr algn="l"/>
                      <a:r>
                        <a:rPr lang="en-US" dirty="0" smtClean="0"/>
                        <a:t>916-574-1409</a:t>
                      </a:r>
                      <a:endParaRPr lang="en-US" dirty="0"/>
                    </a:p>
                  </a:txBody>
                  <a:tcPr/>
                </a:tc>
              </a:tr>
              <a:tr h="807074">
                <a:tc>
                  <a:txBody>
                    <a:bodyPr/>
                    <a:lstStyle/>
                    <a:p>
                      <a:r>
                        <a:rPr lang="en-US" dirty="0" smtClean="0"/>
                        <a:t>Flood Risk Notification Program</a:t>
                      </a:r>
                      <a:endParaRPr lang="en-US" dirty="0"/>
                    </a:p>
                  </a:txBody>
                  <a:tcPr/>
                </a:tc>
                <a:tc>
                  <a:txBody>
                    <a:bodyPr/>
                    <a:lstStyle/>
                    <a:p>
                      <a:r>
                        <a:rPr lang="en-US" dirty="0" smtClean="0"/>
                        <a:t>Christina Kuo</a:t>
                      </a:r>
                    </a:p>
                  </a:txBody>
                  <a:tcPr/>
                </a:tc>
                <a:tc>
                  <a:txBody>
                    <a:bodyPr/>
                    <a:lstStyle/>
                    <a:p>
                      <a:pPr algn="l">
                        <a:buNone/>
                      </a:pPr>
                      <a:r>
                        <a:rPr lang="en-US" dirty="0" smtClean="0">
                          <a:hlinkClick r:id="rId5"/>
                        </a:rPr>
                        <a:t>Christina.Kuo@water.ca.gov</a:t>
                      </a:r>
                      <a:endParaRPr lang="en-US" dirty="0" smtClean="0"/>
                    </a:p>
                    <a:p>
                      <a:pPr algn="l">
                        <a:buNone/>
                      </a:pPr>
                      <a:r>
                        <a:rPr lang="en-US" dirty="0" smtClean="0"/>
                        <a:t>916-574-1414 </a:t>
                      </a: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DWR Briefs the Board</a:t>
            </a:r>
            <a:endParaRPr lang="en-US" dirty="0"/>
          </a:p>
        </p:txBody>
      </p:sp>
      <p:graphicFrame>
        <p:nvGraphicFramePr>
          <p:cNvPr id="3" name="Table 2"/>
          <p:cNvGraphicFramePr>
            <a:graphicFrameLocks noGrp="1"/>
          </p:cNvGraphicFramePr>
          <p:nvPr/>
        </p:nvGraphicFramePr>
        <p:xfrm>
          <a:off x="1181100" y="1092200"/>
          <a:ext cx="7035800" cy="4800600"/>
        </p:xfrm>
        <a:graphic>
          <a:graphicData uri="http://schemas.openxmlformats.org/drawingml/2006/table">
            <a:tbl>
              <a:tblPr firstRow="1" bandRow="1">
                <a:tableStyleId>{5C22544A-7EE6-4342-B048-85BDC9FD1C3A}</a:tableStyleId>
              </a:tblPr>
              <a:tblGrid>
                <a:gridCol w="7035800"/>
              </a:tblGrid>
              <a:tr h="427370">
                <a:tc>
                  <a:txBody>
                    <a:bodyPr/>
                    <a:lstStyle/>
                    <a:p>
                      <a:r>
                        <a:rPr lang="en-US" sz="2000" dirty="0" smtClean="0">
                          <a:solidFill>
                            <a:schemeClr val="tx1"/>
                          </a:solidFill>
                        </a:rPr>
                        <a:t>Past Presentations</a:t>
                      </a:r>
                      <a:endParaRPr lang="en-US" sz="2000" dirty="0">
                        <a:solidFill>
                          <a:schemeClr val="tx1"/>
                        </a:solidFill>
                      </a:endParaRPr>
                    </a:p>
                  </a:txBody>
                  <a:tcPr>
                    <a:solidFill>
                      <a:schemeClr val="tx2">
                        <a:lumMod val="40000"/>
                        <a:lumOff val="60000"/>
                      </a:schemeClr>
                    </a:solidFill>
                  </a:tcPr>
                </a:tc>
              </a:tr>
              <a:tr h="4373230">
                <a:tc>
                  <a:txBody>
                    <a:bodyPr/>
                    <a:lstStyle/>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Proposed Urban Level of Flood Protection Criteria</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2012 Inspection and Local Maintaining Agency Report</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Central Valley Floodplain Evaluation and Delineation Program</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Regional Flood Management Planning activities (Kim Floyd)</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Folsom Dam Modification Project update</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California’s Flood Future Report</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Basin-Wide Feasibility Study Progress Update</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Periodic Inspections Results</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Atmospheric River-Based Design Storm for Flood Planning</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dk1"/>
                          </a:solidFill>
                          <a:latin typeface="+mn-lt"/>
                          <a:ea typeface="+mn-ea"/>
                          <a:cs typeface="+mn-cs"/>
                        </a:rPr>
                        <a:t>Central Valley Integrated Flood Management Study and Proposed Feasibility Cost Sharing Agreement Amendment (Board, USACE, DWR)</a:t>
                      </a:r>
                      <a:endParaRPr lang="en-US" sz="1800" kern="1200" dirty="0">
                        <a:solidFill>
                          <a:schemeClr val="dk1"/>
                        </a:solidFill>
                        <a:latin typeface="+mn-lt"/>
                        <a:ea typeface="+mn-ea"/>
                        <a:cs typeface="+mn-cs"/>
                      </a:endParaRPr>
                    </a:p>
                  </a:txBody>
                  <a:tcPr>
                    <a:solidFill>
                      <a:schemeClr val="bg1"/>
                    </a:solidFill>
                  </a:tcPr>
                </a:tc>
              </a:tr>
            </a:tbl>
          </a:graphicData>
        </a:graphic>
      </p:graphicFrame>
    </p:spTree>
    <p:extLst>
      <p:ext uri="{BB962C8B-B14F-4D97-AF65-F5344CB8AC3E}">
        <p14:creationId xmlns:p14="http://schemas.microsoft.com/office/powerpoint/2010/main" xmlns="" val="276653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DWR Briefs the Board</a:t>
            </a:r>
            <a:endParaRPr lang="en-US" dirty="0"/>
          </a:p>
        </p:txBody>
      </p:sp>
      <p:graphicFrame>
        <p:nvGraphicFramePr>
          <p:cNvPr id="3" name="Table 2"/>
          <p:cNvGraphicFramePr>
            <a:graphicFrameLocks noGrp="1"/>
          </p:cNvGraphicFramePr>
          <p:nvPr/>
        </p:nvGraphicFramePr>
        <p:xfrm>
          <a:off x="1143000" y="1066800"/>
          <a:ext cx="7086600" cy="4909596"/>
        </p:xfrm>
        <a:graphic>
          <a:graphicData uri="http://schemas.openxmlformats.org/drawingml/2006/table">
            <a:tbl>
              <a:tblPr firstRow="1" bandRow="1">
                <a:tableStyleId>{5C22544A-7EE6-4342-B048-85BDC9FD1C3A}</a:tableStyleId>
              </a:tblPr>
              <a:tblGrid>
                <a:gridCol w="7086600"/>
              </a:tblGrid>
              <a:tr h="355107">
                <a:tc>
                  <a:txBody>
                    <a:bodyPr/>
                    <a:lstStyle/>
                    <a:p>
                      <a:r>
                        <a:rPr lang="en-US" sz="2000" dirty="0" smtClean="0">
                          <a:solidFill>
                            <a:schemeClr val="tx1"/>
                          </a:solidFill>
                        </a:rPr>
                        <a:t>Today’s Presentation</a:t>
                      </a:r>
                      <a:endParaRPr lang="en-US" sz="2000" dirty="0">
                        <a:solidFill>
                          <a:schemeClr val="tx1"/>
                        </a:solidFill>
                      </a:endParaRPr>
                    </a:p>
                  </a:txBody>
                  <a:tcPr>
                    <a:solidFill>
                      <a:schemeClr val="tx2">
                        <a:lumMod val="40000"/>
                        <a:lumOff val="60000"/>
                      </a:schemeClr>
                    </a:solidFill>
                  </a:tcPr>
                </a:tc>
              </a:tr>
              <a:tr h="641925">
                <a:tc>
                  <a:txBody>
                    <a:bodyPr/>
                    <a:lstStyle/>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b="1" kern="1200" dirty="0" smtClean="0">
                          <a:solidFill>
                            <a:schemeClr val="dk1"/>
                          </a:solidFill>
                          <a:latin typeface="+mn-lt"/>
                          <a:ea typeface="+mn-ea"/>
                          <a:cs typeface="+mn-cs"/>
                        </a:rPr>
                        <a:t>DWR’s Involvement in Flood Risk Notification </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None/>
                        <a:tabLst/>
                        <a:defRPr/>
                      </a:pPr>
                      <a:endParaRPr lang="en-US" sz="1800" b="1" kern="1200" dirty="0">
                        <a:solidFill>
                          <a:schemeClr val="dk1"/>
                        </a:solidFill>
                        <a:latin typeface="+mn-lt"/>
                        <a:ea typeface="+mn-ea"/>
                        <a:cs typeface="+mn-cs"/>
                      </a:endParaRPr>
                    </a:p>
                  </a:txBody>
                  <a:tcPr>
                    <a:solidFill>
                      <a:schemeClr val="bg1"/>
                    </a:solidFill>
                  </a:tcPr>
                </a:tc>
              </a:tr>
              <a:tr h="355107">
                <a:tc>
                  <a:txBody>
                    <a:bodyPr/>
                    <a:lstStyle/>
                    <a:p>
                      <a:r>
                        <a:rPr lang="en-US" sz="2000" b="1" dirty="0" smtClean="0">
                          <a:solidFill>
                            <a:schemeClr val="tx1"/>
                          </a:solidFill>
                        </a:rPr>
                        <a:t>Future Presentations</a:t>
                      </a:r>
                      <a:endParaRPr lang="en-US" sz="2000" b="1" dirty="0">
                        <a:solidFill>
                          <a:schemeClr val="tx1"/>
                        </a:solidFill>
                      </a:endParaRPr>
                    </a:p>
                  </a:txBody>
                  <a:tcPr>
                    <a:solidFill>
                      <a:schemeClr val="tx2">
                        <a:lumMod val="40000"/>
                        <a:lumOff val="60000"/>
                      </a:schemeClr>
                    </a:solidFill>
                  </a:tcPr>
                </a:tc>
              </a:tr>
              <a:tr h="3400836">
                <a:tc>
                  <a:txBody>
                    <a:bodyPr/>
                    <a:lstStyle/>
                    <a:p>
                      <a:pPr marL="274320" indent="-274320">
                        <a:spcAft>
                          <a:spcPts val="600"/>
                        </a:spcAft>
                        <a:buFont typeface="Arial" pitchFamily="34" charset="0"/>
                        <a:buChar char="•"/>
                      </a:pPr>
                      <a:r>
                        <a:rPr lang="en-US" dirty="0" smtClean="0">
                          <a:solidFill>
                            <a:schemeClr val="tx1">
                              <a:lumMod val="50000"/>
                              <a:lumOff val="50000"/>
                            </a:schemeClr>
                          </a:solidFill>
                        </a:rPr>
                        <a:t>Flood system hydrology and hydraulics </a:t>
                      </a:r>
                      <a:r>
                        <a:rPr lang="en-US" baseline="0" dirty="0" smtClean="0">
                          <a:solidFill>
                            <a:schemeClr val="tx1">
                              <a:lumMod val="50000"/>
                              <a:lumOff val="50000"/>
                            </a:schemeClr>
                          </a:solidFill>
                        </a:rPr>
                        <a:t>update</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mn-lt"/>
                          <a:ea typeface="+mn-ea"/>
                          <a:cs typeface="+mn-cs"/>
                        </a:rPr>
                        <a:t>Mapping activities and notification</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mn-lt"/>
                          <a:ea typeface="+mn-ea"/>
                          <a:cs typeface="+mn-cs"/>
                        </a:rPr>
                        <a:t>Pre-season readiness briefings</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mn-lt"/>
                          <a:ea typeface="+mn-ea"/>
                          <a:cs typeface="+mn-cs"/>
                        </a:rPr>
                        <a:t>Flood system O&amp;M: Flood system preparedness evaluation</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mn-lt"/>
                          <a:ea typeface="+mn-ea"/>
                          <a:cs typeface="+mn-cs"/>
                        </a:rPr>
                        <a:t>Permitting approaches</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mn-lt"/>
                          <a:ea typeface="+mn-ea"/>
                          <a:cs typeface="+mn-cs"/>
                        </a:rPr>
                        <a:t>Annual inspection/LMA reporting</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Calibri" pitchFamily="34" charset="0"/>
                          <a:ea typeface="+mn-ea"/>
                          <a:cs typeface="+mn-cs"/>
                        </a:rPr>
                        <a:t>FloodSAFE Annual Accomplishments</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Calibri" pitchFamily="34" charset="0"/>
                          <a:ea typeface="+mn-ea"/>
                          <a:cs typeface="+mn-cs"/>
                        </a:rPr>
                        <a:t>Central Valley Flood Protection Plan Update</a:t>
                      </a:r>
                    </a:p>
                    <a:p>
                      <a:pPr marL="274320" marR="0" lvl="0" indent="-27432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800" kern="1200" dirty="0" smtClean="0">
                          <a:solidFill>
                            <a:schemeClr val="tx1">
                              <a:lumMod val="50000"/>
                              <a:lumOff val="50000"/>
                            </a:schemeClr>
                          </a:solidFill>
                          <a:latin typeface="Calibri" pitchFamily="34" charset="0"/>
                          <a:ea typeface="+mn-ea"/>
                          <a:cs typeface="+mn-cs"/>
                        </a:rPr>
                        <a:t>Flood system O&amp;M: Rehabilitation and structural</a:t>
                      </a:r>
                      <a:r>
                        <a:rPr lang="en-US" sz="1800" kern="1200" baseline="0" dirty="0" smtClean="0">
                          <a:solidFill>
                            <a:schemeClr val="tx1">
                              <a:lumMod val="50000"/>
                              <a:lumOff val="50000"/>
                            </a:schemeClr>
                          </a:solidFill>
                          <a:latin typeface="Calibri" pitchFamily="34" charset="0"/>
                          <a:ea typeface="+mn-ea"/>
                          <a:cs typeface="+mn-cs"/>
                        </a:rPr>
                        <a:t> replacement</a:t>
                      </a:r>
                      <a:endParaRPr lang="en-US" sz="1800" kern="1200" dirty="0" smtClean="0">
                        <a:solidFill>
                          <a:schemeClr val="tx1">
                            <a:lumMod val="50000"/>
                            <a:lumOff val="50000"/>
                          </a:schemeClr>
                        </a:solidFill>
                        <a:latin typeface="Calibri" pitchFamily="34" charset="0"/>
                        <a:ea typeface="+mn-ea"/>
                        <a:cs typeface="+mn-cs"/>
                      </a:endParaRPr>
                    </a:p>
                  </a:txBody>
                  <a:tcPr>
                    <a:solidFill>
                      <a:schemeClr val="bg1"/>
                    </a:solidFill>
                  </a:tcPr>
                </a:tc>
              </a:tr>
            </a:tbl>
          </a:graphicData>
        </a:graphic>
      </p:graphicFrame>
    </p:spTree>
    <p:extLst>
      <p:ext uri="{BB962C8B-B14F-4D97-AF65-F5344CB8AC3E}">
        <p14:creationId xmlns:p14="http://schemas.microsoft.com/office/powerpoint/2010/main" xmlns="" val="2766535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Risk Awareness Programs</a:t>
            </a:r>
            <a:endParaRPr lang="en-US" dirty="0"/>
          </a:p>
        </p:txBody>
      </p:sp>
      <p:sp>
        <p:nvSpPr>
          <p:cNvPr id="3" name="TextBox 2"/>
          <p:cNvSpPr txBox="1"/>
          <p:nvPr/>
        </p:nvSpPr>
        <p:spPr>
          <a:xfrm>
            <a:off x="1152525" y="1590675"/>
            <a:ext cx="4943475" cy="3077766"/>
          </a:xfrm>
          <a:prstGeom prst="rect">
            <a:avLst/>
          </a:prstGeom>
          <a:noFill/>
        </p:spPr>
        <p:txBody>
          <a:bodyPr wrap="square" rtlCol="0">
            <a:spAutoFit/>
          </a:bodyPr>
          <a:lstStyle/>
          <a:p>
            <a:pPr indent="-27432">
              <a:spcAft>
                <a:spcPts val="1200"/>
              </a:spcAft>
              <a:buFont typeface="Arial" pitchFamily="34" charset="0"/>
              <a:buChar char="•"/>
              <a:tabLst>
                <a:tab pos="274320" algn="l"/>
              </a:tabLst>
            </a:pPr>
            <a:r>
              <a:rPr lang="en-US" sz="2400" dirty="0" smtClean="0">
                <a:latin typeface="+mn-lt"/>
              </a:rPr>
              <a:t>  California Flood Preparedness Week</a:t>
            </a:r>
          </a:p>
          <a:p>
            <a:pPr indent="-27432">
              <a:spcAft>
                <a:spcPts val="1200"/>
              </a:spcAft>
              <a:buFont typeface="Arial" pitchFamily="34" charset="0"/>
              <a:buChar char="•"/>
              <a:tabLst>
                <a:tab pos="274320" algn="l"/>
              </a:tabLst>
            </a:pPr>
            <a:r>
              <a:rPr lang="en-US" sz="2400" dirty="0" smtClean="0">
                <a:latin typeface="+mn-lt"/>
              </a:rPr>
              <a:t>   High Water Mark Initiative</a:t>
            </a:r>
          </a:p>
          <a:p>
            <a:pPr indent="-27432">
              <a:spcAft>
                <a:spcPts val="1200"/>
              </a:spcAft>
              <a:buFont typeface="Arial" pitchFamily="34" charset="0"/>
              <a:buChar char="•"/>
              <a:tabLst>
                <a:tab pos="274320" algn="l"/>
              </a:tabLst>
            </a:pPr>
            <a:r>
              <a:rPr lang="en-US" sz="2400" dirty="0" smtClean="0">
                <a:latin typeface="+mn-lt"/>
              </a:rPr>
              <a:t>   DWR’s Flood Risk Notification</a:t>
            </a:r>
          </a:p>
          <a:p>
            <a:pPr indent="-27432">
              <a:spcAft>
                <a:spcPts val="1200"/>
              </a:spcAft>
              <a:buFont typeface="Arial" pitchFamily="34" charset="0"/>
              <a:buChar char="•"/>
              <a:tabLst>
                <a:tab pos="274320" algn="l"/>
              </a:tabLst>
            </a:pPr>
            <a:r>
              <a:rPr lang="en-US" sz="2400" dirty="0" smtClean="0">
                <a:latin typeface="+mn-lt"/>
              </a:rPr>
              <a:t>   National Flood Insurance Program</a:t>
            </a:r>
          </a:p>
          <a:p>
            <a:pPr indent="-27432">
              <a:spcAft>
                <a:spcPts val="1200"/>
              </a:spcAft>
              <a:buFont typeface="Arial" pitchFamily="34" charset="0"/>
              <a:buChar char="•"/>
              <a:tabLst>
                <a:tab pos="274320" algn="l"/>
              </a:tabLst>
            </a:pPr>
            <a:r>
              <a:rPr lang="en-US" sz="2400" dirty="0" smtClean="0">
                <a:latin typeface="+mn-lt"/>
              </a:rPr>
              <a:t>   Community Rating System</a:t>
            </a:r>
          </a:p>
          <a:p>
            <a:pPr indent="-27432">
              <a:spcAft>
                <a:spcPts val="1200"/>
              </a:spcAft>
              <a:buFont typeface="Arial" pitchFamily="34" charset="0"/>
              <a:buChar char="•"/>
              <a:tabLst>
                <a:tab pos="274320" algn="l"/>
              </a:tabLst>
            </a:pPr>
            <a:r>
              <a:rPr lang="en-US" sz="2400" dirty="0" smtClean="0">
                <a:latin typeface="+mn-lt"/>
              </a:rPr>
              <a:t>   Local Notification Efforts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Flood Preparedness Week</a:t>
            </a:r>
            <a:endParaRPr lang="en-US" dirty="0"/>
          </a:p>
        </p:txBody>
      </p:sp>
      <p:sp>
        <p:nvSpPr>
          <p:cNvPr id="3" name="TextBox 2"/>
          <p:cNvSpPr txBox="1"/>
          <p:nvPr/>
        </p:nvSpPr>
        <p:spPr>
          <a:xfrm>
            <a:off x="1068615" y="1426523"/>
            <a:ext cx="5645150" cy="3139321"/>
          </a:xfrm>
          <a:prstGeom prst="rect">
            <a:avLst/>
          </a:prstGeom>
          <a:noFill/>
        </p:spPr>
        <p:txBody>
          <a:bodyPr wrap="square" rtlCol="0">
            <a:spAutoFit/>
          </a:bodyPr>
          <a:lstStyle/>
          <a:p>
            <a:r>
              <a:rPr lang="en-US" sz="2800" b="1" dirty="0" smtClean="0">
                <a:latin typeface="+mn-lt"/>
              </a:rPr>
              <a:t>November 4-9, 2013</a:t>
            </a:r>
          </a:p>
          <a:p>
            <a:pPr marL="274320" indent="-274320">
              <a:spcAft>
                <a:spcPts val="600"/>
              </a:spcAft>
              <a:buFont typeface="Arial" pitchFamily="34" charset="0"/>
              <a:buChar char="•"/>
            </a:pPr>
            <a:r>
              <a:rPr lang="en-US" sz="2000" dirty="0" smtClean="0">
                <a:latin typeface="+mn-lt"/>
              </a:rPr>
              <a:t>Social media campaign</a:t>
            </a:r>
          </a:p>
          <a:p>
            <a:pPr marL="274320" indent="-274320">
              <a:spcAft>
                <a:spcPts val="600"/>
              </a:spcAft>
              <a:buFont typeface="Arial" pitchFamily="34" charset="0"/>
              <a:buChar char="•"/>
            </a:pPr>
            <a:r>
              <a:rPr lang="en-US" sz="2000" dirty="0" smtClean="0">
                <a:latin typeface="+mn-lt"/>
              </a:rPr>
              <a:t>Flood preparedness website</a:t>
            </a:r>
          </a:p>
          <a:p>
            <a:pPr marL="274320" indent="-274320">
              <a:spcAft>
                <a:spcPts val="600"/>
              </a:spcAft>
              <a:buFont typeface="Arial" pitchFamily="34" charset="0"/>
              <a:buChar char="•"/>
            </a:pPr>
            <a:r>
              <a:rPr lang="en-US" sz="2000" dirty="0" smtClean="0">
                <a:latin typeface="+mn-lt"/>
              </a:rPr>
              <a:t>High Water Mark Initiative kick-off</a:t>
            </a:r>
          </a:p>
          <a:p>
            <a:pPr marL="274320" indent="-274320">
              <a:spcAft>
                <a:spcPts val="600"/>
              </a:spcAft>
              <a:buFont typeface="Arial" pitchFamily="34" charset="0"/>
              <a:buChar char="•"/>
            </a:pPr>
            <a:r>
              <a:rPr lang="en-US" sz="2000" dirty="0" smtClean="0">
                <a:latin typeface="+mn-lt"/>
              </a:rPr>
              <a:t>Flood fight training</a:t>
            </a:r>
          </a:p>
          <a:p>
            <a:pPr marL="274320" indent="-274320">
              <a:spcAft>
                <a:spcPts val="600"/>
              </a:spcAft>
              <a:buFont typeface="Arial" pitchFamily="34" charset="0"/>
              <a:buChar char="•"/>
            </a:pPr>
            <a:r>
              <a:rPr lang="en-US" sz="2000" dirty="0" smtClean="0">
                <a:latin typeface="+mn-lt"/>
              </a:rPr>
              <a:t>Cal OES preparedness event</a:t>
            </a:r>
          </a:p>
          <a:p>
            <a:pPr marL="274320" indent="-274320">
              <a:spcAft>
                <a:spcPts val="600"/>
              </a:spcAft>
              <a:buFont typeface="Arial" pitchFamily="34" charset="0"/>
              <a:buChar char="•"/>
            </a:pPr>
            <a:r>
              <a:rPr lang="en-US" sz="2000" dirty="0" smtClean="0">
                <a:latin typeface="+mn-lt"/>
              </a:rPr>
              <a:t>Local safety fairs</a:t>
            </a:r>
          </a:p>
          <a:p>
            <a:pPr marL="274320" indent="-274320">
              <a:spcAft>
                <a:spcPts val="600"/>
              </a:spcAft>
              <a:buFont typeface="Arial" pitchFamily="34" charset="0"/>
              <a:buChar char="•"/>
            </a:pPr>
            <a:r>
              <a:rPr lang="en-US" sz="2000" dirty="0" smtClean="0">
                <a:latin typeface="+mn-lt"/>
              </a:rPr>
              <a:t>Sacramento County media campaign</a:t>
            </a:r>
            <a:endParaRPr lang="en-US" sz="2000" dirty="0" smtClean="0">
              <a:latin typeface="+mn-lt"/>
            </a:endParaRPr>
          </a:p>
        </p:txBody>
      </p:sp>
      <p:pic>
        <p:nvPicPr>
          <p:cNvPr id="2050" name="Picture 2" descr="C:\Users\nikkib\Pictures\CalEMA preparedness event_18sept2012\JRC_20120918_4309-reduced.jpg"/>
          <p:cNvPicPr>
            <a:picLocks noChangeAspect="1" noChangeArrowheads="1"/>
          </p:cNvPicPr>
          <p:nvPr/>
        </p:nvPicPr>
        <p:blipFill>
          <a:blip r:embed="rId3" cstate="print"/>
          <a:srcRect/>
          <a:stretch>
            <a:fillRect/>
          </a:stretch>
        </p:blipFill>
        <p:spPr bwMode="auto">
          <a:xfrm>
            <a:off x="6502626" y="2177734"/>
            <a:ext cx="2336573" cy="1554480"/>
          </a:xfrm>
          <a:prstGeom prst="rect">
            <a:avLst/>
          </a:prstGeom>
          <a:noFill/>
          <a:effectLst>
            <a:outerShdw blurRad="50800" dist="38100" dir="2700000" algn="tl" rotWithShape="0">
              <a:prstClr val="black">
                <a:alpha val="40000"/>
              </a:prstClr>
            </a:outerShdw>
          </a:effectLst>
        </p:spPr>
      </p:pic>
      <p:pic>
        <p:nvPicPr>
          <p:cNvPr id="2051" name="Picture 3" descr="C:\Users\nikkib\Pictures\CalEMA preparedness event_18sept2012\JRC_20120918_4317-reduced.jpg"/>
          <p:cNvPicPr>
            <a:picLocks noChangeAspect="1" noChangeArrowheads="1"/>
          </p:cNvPicPr>
          <p:nvPr/>
        </p:nvPicPr>
        <p:blipFill>
          <a:blip r:embed="rId4" cstate="print"/>
          <a:srcRect/>
          <a:stretch>
            <a:fillRect/>
          </a:stretch>
        </p:blipFill>
        <p:spPr bwMode="auto">
          <a:xfrm>
            <a:off x="6502625" y="3874770"/>
            <a:ext cx="2336575" cy="1554480"/>
          </a:xfrm>
          <a:prstGeom prst="rect">
            <a:avLst/>
          </a:prstGeom>
          <a:noFill/>
          <a:effectLst>
            <a:outerShdw blurRad="50800" dist="38100" dir="2700000" algn="tl" rotWithShape="0">
              <a:prstClr val="black">
                <a:alpha val="40000"/>
              </a:prstClr>
            </a:outerShdw>
          </a:effectLst>
        </p:spPr>
      </p:pic>
      <p:pic>
        <p:nvPicPr>
          <p:cNvPr id="13313" name="Picture 1"/>
          <p:cNvPicPr>
            <a:picLocks noChangeAspect="1" noChangeArrowheads="1"/>
          </p:cNvPicPr>
          <p:nvPr/>
        </p:nvPicPr>
        <p:blipFill>
          <a:blip r:embed="rId5" cstate="print"/>
          <a:stretch>
            <a:fillRect/>
          </a:stretch>
        </p:blipFill>
        <p:spPr bwMode="auto">
          <a:xfrm>
            <a:off x="6498336" y="1247456"/>
            <a:ext cx="2340864" cy="777695"/>
          </a:xfrm>
          <a:prstGeom prst="rect">
            <a:avLst/>
          </a:prstGeom>
          <a:noFill/>
          <a:ln>
            <a:noFill/>
          </a:ln>
          <a:effectLst>
            <a:outerShdw blurRad="50800" dist="38100" dir="2700000" algn="tl" rotWithShape="0">
              <a:prstClr val="black">
                <a:alpha val="40000"/>
              </a:prstClr>
            </a:outerShdw>
          </a:effectLst>
        </p:spPr>
      </p:pic>
      <p:sp>
        <p:nvSpPr>
          <p:cNvPr id="9" name="Rectangle 8"/>
          <p:cNvSpPr/>
          <p:nvPr/>
        </p:nvSpPr>
        <p:spPr>
          <a:xfrm>
            <a:off x="1186542" y="5402721"/>
            <a:ext cx="6063343" cy="523220"/>
          </a:xfrm>
          <a:prstGeom prst="rect">
            <a:avLst/>
          </a:prstGeom>
        </p:spPr>
        <p:txBody>
          <a:bodyPr wrap="square">
            <a:spAutoFit/>
          </a:bodyPr>
          <a:lstStyle/>
          <a:p>
            <a:r>
              <a:rPr lang="en-US" sz="1400" b="1" smtClean="0">
                <a:latin typeface="+mn-lt"/>
              </a:rPr>
              <a:t>Flood Preparedness Website</a:t>
            </a:r>
            <a:r>
              <a:rPr lang="en-US" sz="1400" b="1" dirty="0" smtClean="0">
                <a:latin typeface="+mn-lt"/>
              </a:rPr>
              <a:t>:</a:t>
            </a:r>
          </a:p>
          <a:p>
            <a:r>
              <a:rPr lang="en-US" sz="1400" dirty="0" smtClean="0">
                <a:latin typeface="+mn-lt"/>
              </a:rPr>
              <a:t>www.water.ca.gov/floodsafe/ca-flood-preparedness/fpw_home.cfm</a:t>
            </a:r>
            <a:endParaRPr lang="en-US" sz="14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Flooding in California</a:t>
            </a:r>
            <a:endParaRPr lang="en-US" dirty="0"/>
          </a:p>
        </p:txBody>
      </p:sp>
      <p:grpSp>
        <p:nvGrpSpPr>
          <p:cNvPr id="5" name="Group 4"/>
          <p:cNvGrpSpPr/>
          <p:nvPr/>
        </p:nvGrpSpPr>
        <p:grpSpPr>
          <a:xfrm>
            <a:off x="1447800" y="950171"/>
            <a:ext cx="6017902" cy="5117253"/>
            <a:chOff x="1447800" y="950171"/>
            <a:chExt cx="6017902" cy="5117253"/>
          </a:xfrm>
        </p:grpSpPr>
        <p:pic>
          <p:nvPicPr>
            <p:cNvPr id="3" name="Picture 2" descr="Types_of_Flooding_v7_PPT.png"/>
            <p:cNvPicPr>
              <a:picLocks noChangeAspect="1"/>
            </p:cNvPicPr>
            <p:nvPr/>
          </p:nvPicPr>
          <p:blipFill>
            <a:blip r:embed="rId3" cstate="print"/>
            <a:srcRect t="1617" b="2890"/>
            <a:stretch>
              <a:fillRect/>
            </a:stretch>
          </p:blipFill>
          <p:spPr>
            <a:xfrm>
              <a:off x="1447800" y="950171"/>
              <a:ext cx="6017902" cy="5117253"/>
            </a:xfrm>
            <a:prstGeom prst="rect">
              <a:avLst/>
            </a:prstGeom>
          </p:spPr>
        </p:pic>
        <p:sp>
          <p:nvSpPr>
            <p:cNvPr id="4" name="TextBox 3"/>
            <p:cNvSpPr txBox="1"/>
            <p:nvPr/>
          </p:nvSpPr>
          <p:spPr>
            <a:xfrm>
              <a:off x="1543050" y="5410200"/>
              <a:ext cx="1809749" cy="646331"/>
            </a:xfrm>
            <a:prstGeom prst="rect">
              <a:avLst/>
            </a:prstGeom>
            <a:solidFill>
              <a:schemeClr val="bg1"/>
            </a:solidFill>
          </p:spPr>
          <p:txBody>
            <a:bodyPr wrap="square" rtlCol="0">
              <a:spAutoFit/>
            </a:bodyPr>
            <a:lstStyle/>
            <a:p>
              <a:endParaRPr lang="en-US" dirty="0" smtClean="0"/>
            </a:p>
            <a:p>
              <a:endParaRPr lang="en-US" dirty="0"/>
            </a:p>
          </p:txBody>
        </p:sp>
      </p:grpSp>
      <p:pic>
        <p:nvPicPr>
          <p:cNvPr id="6" name="Picture 8" descr="Star Icon"/>
          <p:cNvPicPr>
            <a:picLocks noChangeAspect="1" noChangeArrowheads="1"/>
          </p:cNvPicPr>
          <p:nvPr/>
        </p:nvPicPr>
        <p:blipFill>
          <a:blip r:embed="rId4" cstate="print"/>
          <a:srcRect/>
          <a:stretch>
            <a:fillRect/>
          </a:stretch>
        </p:blipFill>
        <p:spPr bwMode="auto">
          <a:xfrm>
            <a:off x="201675" y="233950"/>
            <a:ext cx="736600" cy="736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Water Mark Initiative</a:t>
            </a:r>
            <a:endParaRPr lang="en-US" dirty="0"/>
          </a:p>
        </p:txBody>
      </p:sp>
      <p:sp>
        <p:nvSpPr>
          <p:cNvPr id="6" name="TextBox 5"/>
          <p:cNvSpPr txBox="1"/>
          <p:nvPr/>
        </p:nvSpPr>
        <p:spPr>
          <a:xfrm>
            <a:off x="898523" y="1385359"/>
            <a:ext cx="3375932" cy="2831544"/>
          </a:xfrm>
          <a:prstGeom prst="rect">
            <a:avLst/>
          </a:prstGeom>
          <a:noFill/>
        </p:spPr>
        <p:txBody>
          <a:bodyPr wrap="square" rtlCol="0">
            <a:spAutoFit/>
          </a:bodyPr>
          <a:lstStyle/>
          <a:p>
            <a:r>
              <a:rPr lang="en-US" sz="2000" dirty="0" smtClean="0"/>
              <a:t>“</a:t>
            </a:r>
            <a:r>
              <a:rPr lang="en-US" sz="2000" dirty="0" smtClean="0">
                <a:latin typeface="+mn-lt"/>
              </a:rPr>
              <a:t>Know Your Line: Be Flood </a:t>
            </a:r>
            <a:br>
              <a:rPr lang="en-US" sz="2000" dirty="0" smtClean="0">
                <a:latin typeface="+mn-lt"/>
              </a:rPr>
            </a:br>
            <a:r>
              <a:rPr lang="en-US" sz="2000" dirty="0" smtClean="0">
                <a:latin typeface="+mn-lt"/>
              </a:rPr>
              <a:t>Aware” initiative developed to:</a:t>
            </a:r>
          </a:p>
          <a:p>
            <a:pPr lvl="1" indent="-274320">
              <a:buFont typeface="Wingdings" pitchFamily="2" charset="2"/>
              <a:buChar char="ü"/>
              <a:tabLst>
                <a:tab pos="274320" algn="l"/>
              </a:tabLst>
            </a:pPr>
            <a:r>
              <a:rPr lang="en-US" sz="2000" dirty="0" smtClean="0">
                <a:latin typeface="+mn-lt"/>
              </a:rPr>
              <a:t>Improve the public’s </a:t>
            </a:r>
            <a:br>
              <a:rPr lang="en-US" sz="2000" dirty="0" smtClean="0">
                <a:latin typeface="+mn-lt"/>
              </a:rPr>
            </a:br>
            <a:r>
              <a:rPr lang="en-US" sz="2000" dirty="0" smtClean="0">
                <a:latin typeface="+mn-lt"/>
              </a:rPr>
              <a:t>awareness of flood risk</a:t>
            </a:r>
          </a:p>
          <a:p>
            <a:pPr lvl="1" indent="-274320">
              <a:buFont typeface="Wingdings" pitchFamily="2" charset="2"/>
              <a:buChar char="ü"/>
              <a:tabLst>
                <a:tab pos="274320" algn="l"/>
              </a:tabLst>
            </a:pPr>
            <a:r>
              <a:rPr lang="en-US" sz="2000" dirty="0" smtClean="0">
                <a:latin typeface="+mn-lt"/>
              </a:rPr>
              <a:t>Encourage them to take </a:t>
            </a:r>
            <a:br>
              <a:rPr lang="en-US" sz="2000" dirty="0" smtClean="0">
                <a:latin typeface="+mn-lt"/>
              </a:rPr>
            </a:br>
            <a:r>
              <a:rPr lang="en-US" sz="2000" dirty="0" smtClean="0">
                <a:latin typeface="+mn-lt"/>
              </a:rPr>
              <a:t>action to reduce it.</a:t>
            </a:r>
          </a:p>
          <a:p>
            <a:endParaRPr lang="en-US" sz="2000" dirty="0" smtClean="0">
              <a:latin typeface="+mn-lt"/>
            </a:endParaRPr>
          </a:p>
          <a:p>
            <a:endParaRPr lang="en-US" dirty="0"/>
          </a:p>
        </p:txBody>
      </p:sp>
      <p:pic>
        <p:nvPicPr>
          <p:cNvPr id="9218" name="Picture 2" descr="C:\Users\nikkib\Documents\FloodSAFE presentations_speaker training\20130809 flood risk awareness presentation to CVFPB Mierzwa\us-vector-map-high water mark.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26453" y="1244601"/>
            <a:ext cx="4932485" cy="3017520"/>
          </a:xfrm>
          <a:prstGeom prst="rect">
            <a:avLst/>
          </a:prstGeom>
          <a:noFill/>
          <a:effectLst>
            <a:outerShdw blurRad="50800" dist="38100" dir="2700000" algn="tl" rotWithShape="0">
              <a:prstClr val="black">
                <a:alpha val="40000"/>
              </a:prstClr>
            </a:outerShdw>
          </a:effectLst>
        </p:spPr>
      </p:pic>
      <p:graphicFrame>
        <p:nvGraphicFramePr>
          <p:cNvPr id="7" name="Table 6"/>
          <p:cNvGraphicFramePr>
            <a:graphicFrameLocks noGrp="1"/>
          </p:cNvGraphicFramePr>
          <p:nvPr/>
        </p:nvGraphicFramePr>
        <p:xfrm>
          <a:off x="936172" y="4463143"/>
          <a:ext cx="7750628" cy="1407976"/>
        </p:xfrm>
        <a:graphic>
          <a:graphicData uri="http://schemas.openxmlformats.org/drawingml/2006/table">
            <a:tbl>
              <a:tblPr firstRow="1" bandRow="1">
                <a:tableStyleId>{3C2FFA5D-87B4-456A-9821-1D502468CF0F}</a:tableStyleId>
              </a:tblPr>
              <a:tblGrid>
                <a:gridCol w="3247901"/>
                <a:gridCol w="4502727"/>
              </a:tblGrid>
              <a:tr h="3099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Participating Federal Agencies</a:t>
                      </a:r>
                      <a:endParaRPr lang="en-US" sz="1400" b="1" dirty="0" smtClean="0">
                        <a:latin typeface="+mn-lt"/>
                      </a:endParaRPr>
                    </a:p>
                  </a:txBody>
                  <a:tcPr/>
                </a:tc>
                <a:tc hMerge="1">
                  <a:txBody>
                    <a:bodyPr/>
                    <a:lstStyle/>
                    <a:p>
                      <a:endParaRPr lang="en-US" dirty="0"/>
                    </a:p>
                  </a:txBody>
                  <a:tcPr/>
                </a:tc>
              </a:tr>
              <a:tr h="269990">
                <a:tc>
                  <a:txBody>
                    <a:bodyPr/>
                    <a:lstStyle/>
                    <a:p>
                      <a:r>
                        <a:rPr lang="en-US" sz="1100" dirty="0" smtClean="0"/>
                        <a:t>FEMA</a:t>
                      </a:r>
                      <a:endParaRPr lang="en-US" sz="11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Department of Agriculture, Natural Resources Conservation Service</a:t>
                      </a:r>
                      <a:endParaRPr lang="en-US" sz="1100" dirty="0" smtClean="0">
                        <a:latin typeface="+mn-lt"/>
                      </a:endParaRPr>
                    </a:p>
                  </a:txBody>
                  <a:tcPr>
                    <a:solidFill>
                      <a:schemeClr val="accent1">
                        <a:lumMod val="20000"/>
                        <a:lumOff val="80000"/>
                      </a:schemeClr>
                    </a:solidFill>
                  </a:tcPr>
                </a:tc>
              </a:tr>
              <a:tr h="28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National Oceanic and Atmospheric Administration</a:t>
                      </a:r>
                      <a:endParaRPr lang="en-US" sz="1100" dirty="0" smtClean="0">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Department of Housing and Urban Development</a:t>
                      </a:r>
                      <a:endParaRPr lang="en-US" sz="1100" dirty="0" smtClean="0">
                        <a:latin typeface="+mn-lt"/>
                      </a:endParaRPr>
                    </a:p>
                  </a:txBody>
                  <a:tcPr>
                    <a:solidFill>
                      <a:schemeClr val="accent1">
                        <a:lumMod val="20000"/>
                        <a:lumOff val="80000"/>
                      </a:schemeClr>
                    </a:solidFill>
                  </a:tcPr>
                </a:tc>
              </a:tr>
              <a:tr h="285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National Park Service</a:t>
                      </a:r>
                      <a:endParaRPr lang="en-US" sz="1100" dirty="0" smtClean="0">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Geological Survey</a:t>
                      </a:r>
                      <a:endParaRPr lang="en-US" sz="1100" dirty="0" smtClean="0">
                        <a:latin typeface="+mn-lt"/>
                      </a:endParaRPr>
                    </a:p>
                  </a:txBody>
                  <a:tcPr>
                    <a:solidFill>
                      <a:schemeClr val="accent1">
                        <a:lumMod val="20000"/>
                        <a:lumOff val="80000"/>
                      </a:schemeClr>
                    </a:solidFill>
                  </a:tcPr>
                </a:tc>
              </a:tr>
              <a:tr h="228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Army Corps of Engineers</a:t>
                      </a:r>
                      <a:endParaRPr lang="en-US" sz="1100" dirty="0" smtClean="0">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Small Business Administration</a:t>
                      </a:r>
                      <a:endParaRPr lang="en-US" sz="1100" dirty="0" smtClean="0">
                        <a:latin typeface="+mn-lt"/>
                      </a:endParaRPr>
                    </a:p>
                  </a:txBody>
                  <a:tcPr>
                    <a:solidFill>
                      <a:schemeClr val="accent1">
                        <a:lumMod val="20000"/>
                        <a:lumOff val="80000"/>
                      </a:schemeClr>
                    </a:solidFill>
                  </a:tcPr>
                </a:tc>
              </a:tr>
            </a:tbl>
          </a:graphicData>
        </a:graphic>
      </p:graphicFrame>
      <p:sp>
        <p:nvSpPr>
          <p:cNvPr id="9" name="TextBox 8"/>
          <p:cNvSpPr txBox="1"/>
          <p:nvPr/>
        </p:nvSpPr>
        <p:spPr>
          <a:xfrm>
            <a:off x="4676019" y="2049538"/>
            <a:ext cx="1727200" cy="646331"/>
          </a:xfrm>
          <a:prstGeom prst="rect">
            <a:avLst/>
          </a:prstGeom>
          <a:noFill/>
        </p:spPr>
        <p:txBody>
          <a:bodyPr wrap="square" rtlCol="0">
            <a:spAutoFit/>
          </a:bodyPr>
          <a:lstStyle/>
          <a:p>
            <a:r>
              <a:rPr lang="en-US" b="1" dirty="0" smtClean="0">
                <a:solidFill>
                  <a:schemeClr val="bg1"/>
                </a:solidFill>
                <a:latin typeface="+mn-lt"/>
              </a:rPr>
              <a:t>Roseville</a:t>
            </a:r>
          </a:p>
          <a:p>
            <a:r>
              <a:rPr lang="en-US" b="1" dirty="0" smtClean="0">
                <a:solidFill>
                  <a:schemeClr val="bg1"/>
                </a:solidFill>
                <a:latin typeface="+mn-lt"/>
              </a:rPr>
              <a:t>Sacramento</a:t>
            </a:r>
            <a:endParaRPr lang="en-US" b="1" dirty="0">
              <a:solidFill>
                <a:schemeClr val="bg1"/>
              </a:solidFill>
              <a:latin typeface="+mn-lt"/>
            </a:endParaRPr>
          </a:p>
        </p:txBody>
      </p:sp>
      <p:cxnSp>
        <p:nvCxnSpPr>
          <p:cNvPr id="13" name="Straight Arrow Connector 12"/>
          <p:cNvCxnSpPr>
            <a:stCxn id="9" idx="1"/>
          </p:cNvCxnSpPr>
          <p:nvPr/>
        </p:nvCxnSpPr>
        <p:spPr>
          <a:xfrm flipH="1">
            <a:off x="4311953" y="2372704"/>
            <a:ext cx="364066" cy="5783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DWR’s Flood Risk Notification</a:t>
            </a:r>
            <a:endParaRPr lang="en-US" dirty="0"/>
          </a:p>
        </p:txBody>
      </p:sp>
      <p:grpSp>
        <p:nvGrpSpPr>
          <p:cNvPr id="23" name="Group 22"/>
          <p:cNvGrpSpPr/>
          <p:nvPr/>
        </p:nvGrpSpPr>
        <p:grpSpPr>
          <a:xfrm>
            <a:off x="295750" y="1088246"/>
            <a:ext cx="8429150" cy="4810980"/>
            <a:chOff x="-19944" y="-82597"/>
            <a:chExt cx="8429150" cy="4810980"/>
          </a:xfrm>
        </p:grpSpPr>
        <p:sp>
          <p:nvSpPr>
            <p:cNvPr id="9" name="TextBox 8"/>
            <p:cNvSpPr txBox="1"/>
            <p:nvPr/>
          </p:nvSpPr>
          <p:spPr>
            <a:xfrm>
              <a:off x="5490618" y="2566643"/>
              <a:ext cx="685800" cy="369332"/>
            </a:xfrm>
            <a:prstGeom prst="rect">
              <a:avLst/>
            </a:prstGeom>
            <a:noFill/>
          </p:spPr>
          <p:txBody>
            <a:bodyPr wrap="square" rtlCol="0">
              <a:spAutoFit/>
            </a:bodyPr>
            <a:lstStyle/>
            <a:p>
              <a:pPr algn="ctr"/>
              <a:r>
                <a:rPr lang="en-US" b="1" dirty="0" smtClean="0">
                  <a:solidFill>
                    <a:schemeClr val="tx2"/>
                  </a:solidFill>
                  <a:latin typeface="+mn-lt"/>
                </a:rPr>
                <a:t>2012</a:t>
              </a:r>
            </a:p>
          </p:txBody>
        </p:sp>
        <p:sp>
          <p:nvSpPr>
            <p:cNvPr id="10" name="TextBox 9"/>
            <p:cNvSpPr txBox="1"/>
            <p:nvPr/>
          </p:nvSpPr>
          <p:spPr>
            <a:xfrm>
              <a:off x="3370013" y="1673139"/>
              <a:ext cx="675640" cy="369332"/>
            </a:xfrm>
            <a:prstGeom prst="rect">
              <a:avLst/>
            </a:prstGeom>
            <a:noFill/>
          </p:spPr>
          <p:txBody>
            <a:bodyPr wrap="square" rtlCol="0">
              <a:spAutoFit/>
            </a:bodyPr>
            <a:lstStyle/>
            <a:p>
              <a:pPr algn="ctr"/>
              <a:r>
                <a:rPr lang="en-US" b="1" dirty="0" smtClean="0">
                  <a:solidFill>
                    <a:schemeClr val="tx2"/>
                  </a:solidFill>
                  <a:latin typeface="+mn-lt"/>
                </a:rPr>
                <a:t>2011</a:t>
              </a:r>
            </a:p>
          </p:txBody>
        </p:sp>
        <p:sp>
          <p:nvSpPr>
            <p:cNvPr id="11" name="TextBox 10"/>
            <p:cNvSpPr txBox="1"/>
            <p:nvPr/>
          </p:nvSpPr>
          <p:spPr>
            <a:xfrm>
              <a:off x="1159221" y="2566643"/>
              <a:ext cx="695960" cy="369332"/>
            </a:xfrm>
            <a:prstGeom prst="rect">
              <a:avLst/>
            </a:prstGeom>
            <a:noFill/>
          </p:spPr>
          <p:txBody>
            <a:bodyPr wrap="square" rtlCol="0">
              <a:spAutoFit/>
            </a:bodyPr>
            <a:lstStyle/>
            <a:p>
              <a:pPr algn="ctr"/>
              <a:r>
                <a:rPr lang="en-US" b="1" dirty="0" smtClean="0">
                  <a:solidFill>
                    <a:schemeClr val="tx2"/>
                  </a:solidFill>
                  <a:latin typeface="+mn-lt"/>
                </a:rPr>
                <a:t>2010</a:t>
              </a:r>
              <a:endParaRPr lang="en-US" b="1" dirty="0">
                <a:solidFill>
                  <a:schemeClr val="tx2"/>
                </a:solidFill>
                <a:latin typeface="+mn-lt"/>
              </a:endParaRPr>
            </a:p>
          </p:txBody>
        </p:sp>
        <p:sp>
          <p:nvSpPr>
            <p:cNvPr id="12" name="TextBox 11"/>
            <p:cNvSpPr txBox="1"/>
            <p:nvPr/>
          </p:nvSpPr>
          <p:spPr>
            <a:xfrm>
              <a:off x="6922404" y="1673139"/>
              <a:ext cx="703580" cy="369332"/>
            </a:xfrm>
            <a:prstGeom prst="rect">
              <a:avLst/>
            </a:prstGeom>
            <a:noFill/>
          </p:spPr>
          <p:txBody>
            <a:bodyPr wrap="square" rtlCol="0">
              <a:spAutoFit/>
            </a:bodyPr>
            <a:lstStyle/>
            <a:p>
              <a:pPr algn="ctr"/>
              <a:r>
                <a:rPr lang="en-US" b="1" dirty="0" smtClean="0">
                  <a:solidFill>
                    <a:schemeClr val="tx2"/>
                  </a:solidFill>
                  <a:latin typeface="+mn-lt"/>
                </a:rPr>
                <a:t>2013</a:t>
              </a:r>
            </a:p>
          </p:txBody>
        </p:sp>
        <p:sp>
          <p:nvSpPr>
            <p:cNvPr id="16" name="Right Arrow 15"/>
            <p:cNvSpPr/>
            <p:nvPr/>
          </p:nvSpPr>
          <p:spPr>
            <a:xfrm>
              <a:off x="8156" y="2177143"/>
              <a:ext cx="8401050" cy="272143"/>
            </a:xfrm>
            <a:prstGeom prst="rightArrow">
              <a:avLst/>
            </a:prstGeom>
            <a:solidFill>
              <a:schemeClr val="tx2">
                <a:lumMod val="40000"/>
                <a:lumOff val="6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9" name="Flowchart: Process 18"/>
            <p:cNvSpPr/>
            <p:nvPr/>
          </p:nvSpPr>
          <p:spPr>
            <a:xfrm>
              <a:off x="1493485" y="1988475"/>
              <a:ext cx="27432" cy="640080"/>
            </a:xfrm>
            <a:prstGeom prst="flowChartProcess">
              <a:avLst/>
            </a:prstGeom>
            <a:solidFill>
              <a:schemeClr val="tx2">
                <a:lumMod val="40000"/>
                <a:lumOff val="6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0" name="Flowchart: Process 19"/>
            <p:cNvSpPr/>
            <p:nvPr/>
          </p:nvSpPr>
          <p:spPr>
            <a:xfrm>
              <a:off x="3692894" y="1986002"/>
              <a:ext cx="27432" cy="640080"/>
            </a:xfrm>
            <a:prstGeom prst="flowChartProcess">
              <a:avLst/>
            </a:prstGeom>
            <a:solidFill>
              <a:schemeClr val="tx2">
                <a:lumMod val="40000"/>
                <a:lumOff val="6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1" name="Flowchart: Process 20"/>
            <p:cNvSpPr/>
            <p:nvPr/>
          </p:nvSpPr>
          <p:spPr>
            <a:xfrm>
              <a:off x="5819802" y="2025685"/>
              <a:ext cx="27432" cy="640080"/>
            </a:xfrm>
            <a:prstGeom prst="flowChartProcess">
              <a:avLst/>
            </a:prstGeom>
            <a:solidFill>
              <a:schemeClr val="tx2">
                <a:lumMod val="40000"/>
                <a:lumOff val="6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2" name="Flowchart: Process 21"/>
            <p:cNvSpPr/>
            <p:nvPr/>
          </p:nvSpPr>
          <p:spPr>
            <a:xfrm>
              <a:off x="7260478" y="1987933"/>
              <a:ext cx="27432" cy="640080"/>
            </a:xfrm>
            <a:prstGeom prst="flowChartProcess">
              <a:avLst/>
            </a:prstGeom>
            <a:solidFill>
              <a:schemeClr val="tx2">
                <a:lumMod val="40000"/>
                <a:lumOff val="6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2289" name="Picture 1" descr="C:\Users\nikkib\Documents\FloodSAFE presentations_speaker training\20130809 flood risk awareness presentation to CVFPB Mierzwa\FRN graphics\FRN front.jpg"/>
            <p:cNvPicPr>
              <a:picLocks noChangeAspect="1" noChangeArrowheads="1"/>
            </p:cNvPicPr>
            <p:nvPr/>
          </p:nvPicPr>
          <p:blipFill>
            <a:blip r:embed="rId3" cstate="print"/>
            <a:srcRect/>
            <a:stretch>
              <a:fillRect/>
            </a:stretch>
          </p:blipFill>
          <p:spPr bwMode="auto">
            <a:xfrm rot="10800000">
              <a:off x="-19944" y="68007"/>
              <a:ext cx="3017520" cy="1952515"/>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pic>
          <p:nvPicPr>
            <p:cNvPr id="12291" name="Picture 3" descr="C:\Users\nikkib\Documents\FloodSAFE presentations_speaker training\20130809 flood risk awareness presentation to CVFPB Mierzwa\FRN graphics\2012_Flood_Risk_Notice_Page_1.jpg"/>
            <p:cNvPicPr>
              <a:picLocks noChangeAspect="1" noChangeArrowheads="1"/>
            </p:cNvPicPr>
            <p:nvPr/>
          </p:nvPicPr>
          <p:blipFill>
            <a:blip r:embed="rId4" cstate="print"/>
            <a:srcRect/>
            <a:stretch>
              <a:fillRect/>
            </a:stretch>
          </p:blipFill>
          <p:spPr bwMode="auto">
            <a:xfrm>
              <a:off x="5031230" y="-82597"/>
              <a:ext cx="1625136" cy="2103120"/>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pic>
          <p:nvPicPr>
            <p:cNvPr id="12292" name="Picture 4" descr="C:\Users\nikkib\Documents\FloodSAFE presentations_speaker training\20130809 flood risk awareness presentation to CVFPB Mierzwa\FRN graphics\a8990_PPP factsheet_REV0613_multi_v4_FINAL-cropped_Page_2.jpg"/>
            <p:cNvPicPr>
              <a:picLocks noChangeAspect="1" noChangeArrowheads="1"/>
            </p:cNvPicPr>
            <p:nvPr/>
          </p:nvPicPr>
          <p:blipFill>
            <a:blip r:embed="rId5" cstate="print"/>
            <a:srcRect/>
            <a:stretch>
              <a:fillRect/>
            </a:stretch>
          </p:blipFill>
          <p:spPr bwMode="auto">
            <a:xfrm>
              <a:off x="6449275" y="2625263"/>
              <a:ext cx="1628726" cy="2103120"/>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pic>
          <p:nvPicPr>
            <p:cNvPr id="12290" name="Picture 2" descr="C:\Users\nikkib\Documents\FloodSAFE presentations_speaker training\20130809 flood risk awareness presentation to CVFPB Mierzwa\FRN graphics\FRN 2011 v7 Final Draft pdf 3-16-11_Page_1.jpg"/>
            <p:cNvPicPr>
              <a:picLocks noChangeAspect="1" noChangeArrowheads="1"/>
            </p:cNvPicPr>
            <p:nvPr/>
          </p:nvPicPr>
          <p:blipFill>
            <a:blip r:embed="rId6" cstate="print"/>
            <a:srcRect/>
            <a:stretch>
              <a:fillRect/>
            </a:stretch>
          </p:blipFill>
          <p:spPr bwMode="auto">
            <a:xfrm>
              <a:off x="2193177" y="2625263"/>
              <a:ext cx="3017520" cy="1952515"/>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FRN: Making it Real</a:t>
            </a:r>
            <a:endParaRPr lang="en-US" dirty="0"/>
          </a:p>
        </p:txBody>
      </p:sp>
      <p:pic>
        <p:nvPicPr>
          <p:cNvPr id="10242" name="Picture 2" descr="C:\Users\nikkib\Documents\FRN flyer\2013 edition\a8990_PPP factsheet_REV0613_multi_v4_FINAL-cropped-300ppi_Page_2.jpg"/>
          <p:cNvPicPr>
            <a:picLocks noChangeAspect="1" noChangeArrowheads="1"/>
          </p:cNvPicPr>
          <p:nvPr/>
        </p:nvPicPr>
        <p:blipFill>
          <a:blip r:embed="rId2" cstate="print"/>
          <a:srcRect b="66742"/>
          <a:stretch>
            <a:fillRect/>
          </a:stretch>
        </p:blipFill>
        <p:spPr bwMode="auto">
          <a:xfrm>
            <a:off x="614997" y="1841500"/>
            <a:ext cx="7848601" cy="3370580"/>
          </a:xfrm>
          <a:prstGeom prst="rect">
            <a:avLst/>
          </a:prstGeom>
          <a:noFill/>
          <a:effectLst>
            <a:outerShdw blurRad="50800" dist="38100" dir="2700000" algn="tl" rotWithShape="0">
              <a:prstClr val="black">
                <a:alpha val="40000"/>
              </a:prstClr>
            </a:outerShdw>
          </a:effectLst>
        </p:spPr>
      </p:pic>
      <p:sp>
        <p:nvSpPr>
          <p:cNvPr id="4" name="TextBox 3"/>
          <p:cNvSpPr txBox="1"/>
          <p:nvPr/>
        </p:nvSpPr>
        <p:spPr>
          <a:xfrm>
            <a:off x="626533" y="5503333"/>
            <a:ext cx="6773334" cy="369332"/>
          </a:xfrm>
          <a:prstGeom prst="rect">
            <a:avLst/>
          </a:prstGeom>
          <a:noFill/>
        </p:spPr>
        <p:txBody>
          <a:bodyPr wrap="square" rtlCol="0">
            <a:spAutoFit/>
          </a:bodyPr>
          <a:lstStyle/>
          <a:p>
            <a:r>
              <a:rPr lang="en-US" b="1" dirty="0" smtClean="0">
                <a:solidFill>
                  <a:schemeClr val="accent1">
                    <a:lumMod val="50000"/>
                  </a:schemeClr>
                </a:solidFill>
                <a:latin typeface="+mn-lt"/>
              </a:rPr>
              <a:t>For more information</a:t>
            </a:r>
            <a:r>
              <a:rPr lang="en-US" dirty="0" smtClean="0">
                <a:solidFill>
                  <a:schemeClr val="accent1">
                    <a:lumMod val="50000"/>
                  </a:schemeClr>
                </a:solidFill>
                <a:latin typeface="+mn-lt"/>
              </a:rPr>
              <a:t>: www.water.ca.gov/myfloodrisk</a:t>
            </a:r>
            <a:endParaRPr lang="en-US" dirty="0">
              <a:solidFill>
                <a:schemeClr val="accent1">
                  <a:lumMod val="50000"/>
                </a:schemeClr>
              </a:solidFill>
              <a:latin typeface="+mn-lt"/>
            </a:endParaRPr>
          </a:p>
        </p:txBody>
      </p:sp>
    </p:spTree>
  </p:cSld>
  <p:clrMapOvr>
    <a:masterClrMapping/>
  </p:clrMapOvr>
</p:sld>
</file>

<file path=ppt/theme/theme1.xml><?xml version="1.0" encoding="utf-8"?>
<a:theme xmlns:a="http://schemas.openxmlformats.org/drawingml/2006/main" name="1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effectLst/>
        <a:scene3d>
          <a:camera prst="orthographicFront">
            <a:rot lat="0" lon="0" rev="0"/>
          </a:camera>
          <a:lightRig rig="threePt" dir="t">
            <a:rot lat="0" lon="0" rev="1200000"/>
          </a:lightRig>
        </a:scene3d>
        <a:sp3d/>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2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368C4DFC66C74C9E3EE44275A379C0" ma:contentTypeVersion="0" ma:contentTypeDescription="Create a new document." ma:contentTypeScope="" ma:versionID="3b4d92be23e6947e9d12688ea53606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01939C0-56C2-4DFB-B15C-F501D4290C7D}">
  <ds:schemaRefs>
    <ds:schemaRef ds:uri="http://schemas.microsoft.com/sharepoint/v3/contenttype/forms"/>
  </ds:schemaRefs>
</ds:datastoreItem>
</file>

<file path=customXml/itemProps2.xml><?xml version="1.0" encoding="utf-8"?>
<ds:datastoreItem xmlns:ds="http://schemas.openxmlformats.org/officeDocument/2006/customXml" ds:itemID="{57352F5E-0EEF-43AB-833F-EBD94C6AA03E}">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EDA3B8B-21FE-4E36-8D1F-FC0F3BDE7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34058</TotalTime>
  <Words>1092</Words>
  <Application>Microsoft Office PowerPoint</Application>
  <PresentationFormat>On-screen Show (4:3)</PresentationFormat>
  <Paragraphs>235</Paragraphs>
  <Slides>17</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1_Office Theme</vt:lpstr>
      <vt:lpstr>2_Office Theme</vt:lpstr>
      <vt:lpstr>Worksheet</vt:lpstr>
      <vt:lpstr>DWR’s Involvement in Flood Risk Notification                                      </vt:lpstr>
      <vt:lpstr>DWR Briefs the Board</vt:lpstr>
      <vt:lpstr>DWR Briefs the Board</vt:lpstr>
      <vt:lpstr>Flood Risk Awareness Programs</vt:lpstr>
      <vt:lpstr>California Flood Preparedness Week</vt:lpstr>
      <vt:lpstr>Types of Flooding in California</vt:lpstr>
      <vt:lpstr>High Water Mark Initiative</vt:lpstr>
      <vt:lpstr>DWR’s Flood Risk Notification</vt:lpstr>
      <vt:lpstr>FRN: Making it Real</vt:lpstr>
      <vt:lpstr>NFIP in California</vt:lpstr>
      <vt:lpstr>NFIP in California: Flood Facts</vt:lpstr>
      <vt:lpstr>CRS Premium Discounts</vt:lpstr>
      <vt:lpstr>Overview of Community Rating System</vt:lpstr>
      <vt:lpstr>CRS Covers:</vt:lpstr>
      <vt:lpstr>CRS Benefits: Sacramento and Roseville</vt:lpstr>
      <vt:lpstr>Examples of Local Notification Efforts</vt:lpstr>
      <vt:lpstr>Contacts</vt:lpstr>
    </vt:vector>
  </TitlesOfParts>
  <Company>MWH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Mimi Reyes</dc:creator>
  <cp:lastModifiedBy>nikkib</cp:lastModifiedBy>
  <cp:revision>3255</cp:revision>
  <cp:lastPrinted>2012-01-13T01:13:33Z</cp:lastPrinted>
  <dcterms:created xsi:type="dcterms:W3CDTF">2009-03-03T16:11:32Z</dcterms:created>
  <dcterms:modified xsi:type="dcterms:W3CDTF">2013-08-09T00:51:39Z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0x010100E5368C4DFC66C74C9E3EE44275A379C0</vt:lpwstr>
  </property>
</Properties>
</file>