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2" r:id="rId2"/>
    <p:sldId id="299" r:id="rId3"/>
    <p:sldId id="263" r:id="rId4"/>
    <p:sldId id="270" r:id="rId5"/>
    <p:sldId id="271" r:id="rId6"/>
    <p:sldId id="266" r:id="rId7"/>
    <p:sldId id="267" r:id="rId8"/>
    <p:sldId id="269" r:id="rId9"/>
    <p:sldId id="314" r:id="rId10"/>
    <p:sldId id="310" r:id="rId11"/>
    <p:sldId id="308" r:id="rId12"/>
    <p:sldId id="311" r:id="rId13"/>
    <p:sldId id="316" r:id="rId14"/>
    <p:sldId id="309" r:id="rId15"/>
    <p:sldId id="318" r:id="rId16"/>
    <p:sldId id="273" r:id="rId17"/>
    <p:sldId id="305" r:id="rId18"/>
    <p:sldId id="289" r:id="rId19"/>
    <p:sldId id="290" r:id="rId20"/>
    <p:sldId id="312" r:id="rId21"/>
    <p:sldId id="281" r:id="rId22"/>
    <p:sldId id="303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DAA600"/>
    <a:srgbClr val="8E6C00"/>
    <a:srgbClr val="705500"/>
    <a:srgbClr val="03187F"/>
    <a:srgbClr val="82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54529" autoAdjust="0"/>
  </p:normalViewPr>
  <p:slideViewPr>
    <p:cSldViewPr>
      <p:cViewPr>
        <p:scale>
          <a:sx n="100" d="100"/>
          <a:sy n="100" d="100"/>
        </p:scale>
        <p:origin x="-426" y="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83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733" y="-77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49" cy="465138"/>
          </a:xfrm>
          <a:prstGeom prst="rect">
            <a:avLst/>
          </a:prstGeom>
        </p:spPr>
        <p:txBody>
          <a:bodyPr vert="horz" lIns="92159" tIns="46080" rIns="92159" bIns="460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5" y="0"/>
            <a:ext cx="3038648" cy="465138"/>
          </a:xfrm>
          <a:prstGeom prst="rect">
            <a:avLst/>
          </a:prstGeom>
        </p:spPr>
        <p:txBody>
          <a:bodyPr vert="horz" lIns="92159" tIns="46080" rIns="92159" bIns="46080" rtlCol="0"/>
          <a:lstStyle>
            <a:lvl1pPr algn="r">
              <a:defRPr sz="1200"/>
            </a:lvl1pPr>
          </a:lstStyle>
          <a:p>
            <a:fld id="{0EE55F23-95C7-4D39-A962-F1F571C07F2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649" cy="465138"/>
          </a:xfrm>
          <a:prstGeom prst="rect">
            <a:avLst/>
          </a:prstGeom>
        </p:spPr>
        <p:txBody>
          <a:bodyPr vert="horz" lIns="92159" tIns="46080" rIns="92159" bIns="460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5" y="8829676"/>
            <a:ext cx="3038648" cy="465138"/>
          </a:xfrm>
          <a:prstGeom prst="rect">
            <a:avLst/>
          </a:prstGeom>
        </p:spPr>
        <p:txBody>
          <a:bodyPr vert="horz" lIns="92159" tIns="46080" rIns="92159" bIns="46080" rtlCol="0" anchor="b"/>
          <a:lstStyle>
            <a:lvl1pPr algn="r">
              <a:defRPr sz="1200"/>
            </a:lvl1pPr>
          </a:lstStyle>
          <a:p>
            <a:fld id="{96DF5E8A-F661-4F8B-8E09-6244CA8D3D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5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3908" tIns="46953" rIns="93908" bIns="46953" rtlCol="0"/>
          <a:lstStyle>
            <a:lvl1pPr algn="r">
              <a:defRPr sz="1200"/>
            </a:lvl1pPr>
          </a:lstStyle>
          <a:p>
            <a:fld id="{8FDB1EA0-47C7-4CEE-8CB5-FFFCA7020C63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71"/>
            <a:ext cx="3037840" cy="464820"/>
          </a:xfrm>
          <a:prstGeom prst="rect">
            <a:avLst/>
          </a:prstGeom>
        </p:spPr>
        <p:txBody>
          <a:bodyPr vert="horz" lIns="93908" tIns="46953" rIns="93908" bIns="469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71"/>
            <a:ext cx="3037840" cy="464820"/>
          </a:xfrm>
          <a:prstGeom prst="rect">
            <a:avLst/>
          </a:prstGeom>
        </p:spPr>
        <p:txBody>
          <a:bodyPr vert="horz" lIns="93908" tIns="46953" rIns="93908" bIns="46953" rtlCol="0" anchor="b"/>
          <a:lstStyle>
            <a:lvl1pPr algn="r">
              <a:defRPr sz="1200"/>
            </a:lvl1pPr>
          </a:lstStyle>
          <a:p>
            <a:fld id="{5DA1BCFE-8DEC-415F-9950-CB51D84C6D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37367" cy="464503"/>
          </a:xfrm>
          <a:prstGeom prst="rect">
            <a:avLst/>
          </a:prstGeom>
        </p:spPr>
        <p:txBody>
          <a:bodyPr vert="horz" lIns="91846" tIns="45923" rIns="91846" bIns="459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6" tIns="45923" rIns="91846" bIns="45923" rtlCol="0" anchor="ctr"/>
          <a:lstStyle/>
          <a:p>
            <a:endParaRPr lang="en-US"/>
          </a:p>
        </p:txBody>
      </p:sp>
      <p:sp>
        <p:nvSpPr>
          <p:cNvPr id="10" name="Notes Placeholder 9"/>
          <p:cNvSpPr>
            <a:spLocks noGrp="1"/>
          </p:cNvSpPr>
          <p:nvPr>
            <p:ph type="body" sz="quarter" idx="3"/>
          </p:nvPr>
        </p:nvSpPr>
        <p:spPr>
          <a:xfrm>
            <a:off x="700568" y="4415159"/>
            <a:ext cx="5609267" cy="4183698"/>
          </a:xfrm>
          <a:prstGeom prst="rect">
            <a:avLst/>
          </a:prstGeom>
        </p:spPr>
        <p:txBody>
          <a:bodyPr vert="horz" lIns="91846" tIns="45923" rIns="91846" bIns="459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7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8456">
              <a:defRPr/>
            </a:pPr>
            <a:endParaRPr lang="en-US" baseline="0" dirty="0" smtClean="0"/>
          </a:p>
          <a:p>
            <a:pPr defTabSz="918456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0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4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845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  <a:p>
            <a:pPr defTabSz="91845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15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4"/>
            <a:ext cx="5608320" cy="418338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4"/>
            <a:ext cx="5608320" cy="418338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4"/>
            <a:ext cx="5608320" cy="418338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3733800"/>
          </a:xfr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Title Placeholder 21"/>
          <p:cNvSpPr txBox="1">
            <a:spLocks/>
          </p:cNvSpPr>
          <p:nvPr userDrawn="1"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600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B49E5945-BAA7-4CD6-B7C8-E0BE2B7C3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7620000" cy="8382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>
                <a:latin typeface="Calibri" pitchFamily="34" charset="0"/>
              </a:rPr>
              <a:t/>
            </a:r>
            <a:br>
              <a:rPr lang="en-US" altLang="en-US" sz="4000" b="1">
                <a:latin typeface="Calibri" pitchFamily="34" charset="0"/>
              </a:rPr>
            </a:br>
            <a:endParaRPr lang="en-US" altLang="en-US" sz="4000" b="1"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2362200"/>
            <a:ext cx="8305800" cy="3429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228600" y="2286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3333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2133600"/>
            <a:ext cx="8321675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2286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i="1" dirty="0">
                <a:latin typeface="Garamond" pitchFamily="18" charset="0"/>
              </a:rPr>
              <a:t>Central Valley Flood Protection Board Meeting – Agenda Item No. </a:t>
            </a:r>
            <a:r>
              <a:rPr lang="en-US" altLang="en-US" sz="1200" i="1" dirty="0" smtClean="0">
                <a:latin typeface="Garamond" pitchFamily="18" charset="0"/>
              </a:rPr>
              <a:t>8</a:t>
            </a:r>
            <a:endParaRPr lang="en-US" altLang="en-US" sz="1200" i="1" dirty="0">
              <a:latin typeface="Garamond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818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1FB973E5-D437-4106-8FBC-D84C508B6EC8}" type="slidenum">
              <a:rPr lang="en-US" altLang="en-US" sz="1200">
                <a:latin typeface="Garamond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200" dirty="0">
              <a:latin typeface="Garamond" pitchFamily="18" charset="0"/>
            </a:endParaRPr>
          </a:p>
        </p:txBody>
      </p:sp>
      <p:pic>
        <p:nvPicPr>
          <p:cNvPr id="9" name="Picture 10" descr="CVFPB_logo_update3"/>
          <p:cNvPicPr preferRelativeResize="0"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7086600" y="6583680"/>
            <a:ext cx="9144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</a:t>
            </a:r>
            <a:endParaRPr lang="en-US" sz="1400" b="1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583680" y="6583680"/>
            <a:ext cx="4572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909560" y="658368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LD1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1"/>
                </a:solidFill>
                <a:latin typeface="Calibri" pitchFamily="34" charset="0"/>
              </a:defRPr>
            </a:lvl2pPr>
            <a:lvl3pPr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3pPr>
            <a:lvl4pPr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4pPr>
            <a:lvl5pPr>
              <a:buClr>
                <a:srgbClr val="D00028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05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spcBef>
                <a:spcPts val="12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1"/>
                </a:solidFill>
                <a:latin typeface="Calibri" pitchFamily="34" charset="0"/>
              </a:defRPr>
            </a:lvl2pPr>
            <a:lvl3pPr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3pPr>
            <a:lvl4pPr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4pPr>
            <a:lvl5pPr>
              <a:spcBef>
                <a:spcPts val="1200"/>
              </a:spcBef>
              <a:buClr>
                <a:srgbClr val="A500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05401"/>
          </a:xfr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>
            <a:lvl1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None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7" name="Picture 6" descr="CVFPB_logo_update3"/>
          <p:cNvPicPr preferRelativeResize="0">
            <a:picLocks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 userDrawn="1"/>
        </p:nvSpPr>
        <p:spPr>
          <a:xfrm>
            <a:off x="178025" y="137565"/>
            <a:ext cx="7986839" cy="930584"/>
          </a:xfrm>
          <a:custGeom>
            <a:avLst/>
            <a:gdLst>
              <a:gd name="connsiteX0" fmla="*/ 0 w 7986839"/>
              <a:gd name="connsiteY0" fmla="*/ 930584 h 930584"/>
              <a:gd name="connsiteX1" fmla="*/ 0 w 7986839"/>
              <a:gd name="connsiteY1" fmla="*/ 0 h 930584"/>
              <a:gd name="connsiteX2" fmla="*/ 7986839 w 7986839"/>
              <a:gd name="connsiteY2" fmla="*/ 0 h 93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6839" h="930584">
                <a:moveTo>
                  <a:pt x="0" y="930584"/>
                </a:moveTo>
                <a:lnTo>
                  <a:pt x="0" y="0"/>
                </a:lnTo>
                <a:lnTo>
                  <a:pt x="7986839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553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7086600" y="6583680"/>
            <a:ext cx="9144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</a:t>
            </a:r>
            <a:endParaRPr lang="en-US" sz="1400" b="1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583680" y="6583680"/>
            <a:ext cx="4572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909560" y="658368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fld id="{949CD579-C228-43DC-9218-120F93009D62}" type="slidenum">
              <a:rPr lang="en-US" sz="1400" b="1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pPr algn="ctr">
                <a:buFont typeface="Wingdings" pitchFamily="2" charset="2"/>
                <a:buNone/>
                <a:defRPr/>
              </a:pPr>
              <a:t>‹#›</a:t>
            </a:fld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581001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Central Valley Flood Protection Board Meeting – Agenda Item No. 8A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500" b="1" u="none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Blue Highway" pitchFamily="2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1401762"/>
          </a:xfrm>
        </p:spPr>
        <p:txBody>
          <a:bodyPr/>
          <a:lstStyle/>
          <a:p>
            <a:r>
              <a:rPr lang="en-US" sz="4400" dirty="0" smtClean="0"/>
              <a:t>Sutter Bypass Two-Dimensional (2D) Hydraulic Model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648200"/>
          </a:xfrm>
        </p:spPr>
        <p:txBody>
          <a:bodyPr>
            <a:normAutofit/>
          </a:bodyPr>
          <a:lstStyle/>
          <a:p>
            <a:pPr marL="594360" indent="-457200" algn="ctr">
              <a:buNone/>
            </a:pPr>
            <a:endParaRPr lang="en-US" sz="3600" dirty="0" smtClean="0"/>
          </a:p>
          <a:p>
            <a:pPr marL="594360" indent="-457200" algn="ctr">
              <a:buNone/>
            </a:pPr>
            <a:r>
              <a:rPr lang="en-US" sz="4000" dirty="0" smtClean="0"/>
              <a:t>Informational Briefing</a:t>
            </a:r>
          </a:p>
          <a:p>
            <a:pPr marL="594360" indent="-457200" algn="ctr">
              <a:buNone/>
            </a:pPr>
            <a:endParaRPr lang="en-US" dirty="0" smtClean="0"/>
          </a:p>
          <a:p>
            <a:pPr marL="594360" indent="-457200" algn="ctr">
              <a:buNone/>
            </a:pPr>
            <a:endParaRPr lang="en-US" sz="2800" dirty="0" smtClean="0"/>
          </a:p>
          <a:p>
            <a:pPr marL="594360" indent="-457200" algn="ctr">
              <a:buNone/>
            </a:pPr>
            <a:r>
              <a:rPr lang="en-US" sz="2800" dirty="0" smtClean="0"/>
              <a:t>Presented By Board Staff and CH2MHill Consultants</a:t>
            </a:r>
          </a:p>
          <a:p>
            <a:pPr marL="594360" indent="-457200" algn="ctr">
              <a:buNone/>
            </a:pPr>
            <a:r>
              <a:rPr lang="en-US" sz="2800" dirty="0" smtClean="0"/>
              <a:t>Model Funded by CVFPB, DWR, USF&amp;WS</a:t>
            </a:r>
          </a:p>
          <a:p>
            <a:pPr marL="594360" indent="-457200" algn="ctr">
              <a:buNone/>
            </a:pPr>
            <a:endParaRPr lang="en-US" sz="2800" dirty="0" smtClean="0"/>
          </a:p>
          <a:p>
            <a:pPr marL="594360" indent="-457200" algn="ctr">
              <a:buNone/>
            </a:pPr>
            <a:r>
              <a:rPr lang="en-US" sz="2800" dirty="0" smtClean="0"/>
              <a:t>March 22,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West Levee Freeboard Profiles (1957 design flow)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659053" cy="518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erbutler\AppData\Local\Microsoft\Windows\Temporary Internet Files\Content.Outlook\4OZC6E66\West Frbrd-5-6 ft-5-J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75260"/>
            <a:ext cx="7862812" cy="57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1543050"/>
            <a:ext cx="12192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54858" y="1830973"/>
            <a:ext cx="833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SNWR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9608" y="1271915"/>
            <a:ext cx="1242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4A82"/>
                </a:solidFill>
                <a:latin typeface="Arial" pitchFamily="34" charset="0"/>
                <a:cs typeface="Arial" pitchFamily="34" charset="0"/>
              </a:rPr>
              <a:t>(2010 land use)</a:t>
            </a:r>
            <a:endParaRPr lang="en-US" sz="1100" b="1" dirty="0">
              <a:solidFill>
                <a:srgbClr val="004A8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East Levee Freeboard Profiles (1957 design flow)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696200" cy="518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erbutler\AppData\Local\Microsoft\Windows\Temporary Internet Files\Content.Outlook\4OZC6E66\East Frbrd-5-6 ft-5-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79260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8875" y="1533525"/>
            <a:ext cx="12192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533" y="1821448"/>
            <a:ext cx="833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SNWR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0775" y="1281440"/>
            <a:ext cx="1242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4A82"/>
                </a:solidFill>
                <a:latin typeface="Arial" pitchFamily="34" charset="0"/>
                <a:cs typeface="Arial" pitchFamily="34" charset="0"/>
              </a:rPr>
              <a:t>(2010 land use)</a:t>
            </a:r>
            <a:endParaRPr lang="en-US" sz="1100" b="1" dirty="0">
              <a:solidFill>
                <a:srgbClr val="004A8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Areas of Freeboard &lt; 5 feet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with 1957 flows</a:t>
            </a:r>
            <a:b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and 1950’s Top of Levee (design) profiles</a:t>
            </a:r>
            <a:endParaRPr lang="en-US" sz="2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AA-Sutter Bypass\11-Modeling-TO203\Mtg+Presentation\1-Brd mtg PP-Jan2013-CH2MHILL\2-25-2013-Excel-Kyle\Fig+PDF file\Georeffing-57-5ft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066800"/>
            <a:ext cx="7619998" cy="5225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Areas of Freeboard &lt; 5 feet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with 1957 flows</a:t>
            </a:r>
            <a:b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and 2007 Top of Levee (DWR Survey) profile</a:t>
            </a:r>
            <a:endParaRPr lang="en-US" sz="2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D:\AA-Sutter Bypass\11-Modeling-TO203\Mtg+Presentation\1-Brd mtg PP-Jan2013-CH2MHILL\2-25-2013-Excel-Kyle\Fig+PDF file\Georeffing-Exist-5ft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66800"/>
            <a:ext cx="7620000" cy="522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8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Areas of Freeboard &lt; 6 feet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with 1957 flows</a:t>
            </a:r>
            <a:r>
              <a:rPr lang="en-US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and 1950’s Top of Levee (design) profiles</a:t>
            </a:r>
          </a:p>
        </p:txBody>
      </p:sp>
      <p:pic>
        <p:nvPicPr>
          <p:cNvPr id="4" name="Picture 2" descr="D:\AA-Sutter Bypass\11-Modeling-TO203\Mtg+Presentation\1-Brd mtg PP-Jan2013-CH2MHILL\2-25-2013-Excel-Kyle\Fig+PDF file\Georeffing-57-6ft.jpg"/>
          <p:cNvPicPr>
            <a:picLocks noGrp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066805"/>
            <a:ext cx="7616952" cy="522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Areas of Freeboard &lt; 6 feet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with 1957 flows</a:t>
            </a:r>
            <a:b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and 2007 Top of Levee (DWR Survey) profile</a:t>
            </a:r>
            <a:endParaRPr lang="en-US" sz="2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AA-Sutter Bypass\11-Modeling-TO203\Mtg+Presentation\1-Brd mtg PP-Jan2013-CH2MHILL\2-25-2013-Excel-Kyle\Fig+PDF file\Georeffing-Exist-6f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1" y="1066799"/>
            <a:ext cx="7621769" cy="522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38138" indent="-223838"/>
            <a:r>
              <a:rPr lang="en-US" dirty="0" smtClean="0">
                <a:solidFill>
                  <a:srgbClr val="FFFF00"/>
                </a:solidFill>
              </a:rPr>
              <a:t>Three Initial Vegetation Scenarios</a:t>
            </a:r>
          </a:p>
          <a:p>
            <a:pPr marL="630238" lvl="1" indent="-282575"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2006 vegetation (baseline)</a:t>
            </a:r>
          </a:p>
          <a:p>
            <a:pPr marL="630238" lvl="1" indent="-282575"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2010-11 vegetation after thinning of 25 acres in the SNWR (existing </a:t>
            </a:r>
            <a:r>
              <a:rPr lang="en-US" dirty="0">
                <a:solidFill>
                  <a:srgbClr val="FFFF00"/>
                </a:solidFill>
              </a:rPr>
              <a:t>conditions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marL="630238" lvl="1" indent="-282575"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Fully </a:t>
            </a:r>
            <a:r>
              <a:rPr lang="en-US" dirty="0">
                <a:solidFill>
                  <a:srgbClr val="FFFF00"/>
                </a:solidFill>
              </a:rPr>
              <a:t>vegetated </a:t>
            </a:r>
            <a:r>
              <a:rPr lang="en-US" dirty="0" smtClean="0">
                <a:solidFill>
                  <a:srgbClr val="FFFF00"/>
                </a:solidFill>
              </a:rPr>
              <a:t>condition (120 </a:t>
            </a:r>
            <a:r>
              <a:rPr lang="en-US" dirty="0">
                <a:solidFill>
                  <a:srgbClr val="FFFF00"/>
                </a:solidFill>
              </a:rPr>
              <a:t>% of </a:t>
            </a:r>
            <a:r>
              <a:rPr lang="en-US" dirty="0" smtClean="0">
                <a:solidFill>
                  <a:srgbClr val="FFFF00"/>
                </a:solidFill>
              </a:rPr>
              <a:t>baseline “n” values)</a:t>
            </a:r>
          </a:p>
          <a:p>
            <a:pPr marL="339725" lvl="1" indent="-228600"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A range of conditions representing various maintenance and management </a:t>
            </a:r>
            <a:r>
              <a:rPr lang="en-US" dirty="0" smtClean="0">
                <a:solidFill>
                  <a:srgbClr val="FFFF00"/>
                </a:solidFill>
              </a:rPr>
              <a:t>activities were simulated to determine model capabilities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Multiple Sensitivity Runs Conducted</a:t>
            </a:r>
            <a:endParaRPr lang="en-US" sz="3600" dirty="0"/>
          </a:p>
        </p:txBody>
      </p:sp>
      <p:pic>
        <p:nvPicPr>
          <p:cNvPr id="7" name="Content Placeholder 3" descr="RIMG00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4353" y="3962400"/>
            <a:ext cx="4038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RIMG003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4828" y="1362074"/>
            <a:ext cx="4038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Sensitivity Run - Extensive Vegetation Management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7440"/>
            <a:ext cx="8074152" cy="50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67016" y="4267200"/>
            <a:ext cx="3557384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3.2 feet max. reduction in WSEL.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952500" y="2998381"/>
            <a:ext cx="228600" cy="1268819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05206" y="2680156"/>
            <a:ext cx="948069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b="1" dirty="0">
              <a:solidFill>
                <a:srgbClr val="004A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0" y="1524000"/>
            <a:ext cx="457200" cy="41910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59033" y="3037367"/>
            <a:ext cx="1166036" cy="1524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5370" y="1683861"/>
            <a:ext cx="760230" cy="794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83399" y="1896333"/>
            <a:ext cx="833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SNWR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8833" y="1201579"/>
            <a:ext cx="322896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(2006 Land Use) with Vegetation Management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5626" y="2781300"/>
            <a:ext cx="783528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b="1" dirty="0">
              <a:solidFill>
                <a:srgbClr val="004A8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Sensitivity Run - Moderate Vegetation Management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114647"/>
            <a:ext cx="8077200" cy="505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112085" y="4267200"/>
            <a:ext cx="859715" cy="77724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95600" y="4953000"/>
            <a:ext cx="3733800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0.75 feet max reduction in WSEL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4495800"/>
            <a:ext cx="914400" cy="10972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96200" y="1524000"/>
            <a:ext cx="457200" cy="41910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54726" y="3037367"/>
            <a:ext cx="1166036" cy="1524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5269" y="1787146"/>
            <a:ext cx="520998" cy="7589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3515" y="2035817"/>
            <a:ext cx="6319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SNWR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5035" y="1316666"/>
            <a:ext cx="322896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(2010 Land Use) with Vegetation Management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5385" y="2642056"/>
            <a:ext cx="712298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b="1" dirty="0">
              <a:solidFill>
                <a:srgbClr val="004A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6119" y="2794456"/>
            <a:ext cx="442281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b="1" dirty="0">
              <a:solidFill>
                <a:srgbClr val="004A8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Sensitivity of Moderate Sediment Removal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5568"/>
            <a:ext cx="8074152" cy="50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620580" y="4172230"/>
            <a:ext cx="817820" cy="64361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1" y="4638602"/>
            <a:ext cx="3657600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0.19 feet max reduction in WSEL.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410" y="5659699"/>
            <a:ext cx="2257827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4267200"/>
            <a:ext cx="914400" cy="10972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0" y="1447800"/>
            <a:ext cx="415636" cy="38100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17402" y="1600200"/>
            <a:ext cx="520998" cy="704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38393" y="1821439"/>
            <a:ext cx="6319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SNWR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1153633"/>
            <a:ext cx="322896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(2010 Land Use) with Sediment Removal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3561" y="2371725"/>
            <a:ext cx="486509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b="1" dirty="0">
              <a:solidFill>
                <a:srgbClr val="004A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0650" y="2571720"/>
            <a:ext cx="2355273" cy="2000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(2010 Land Use) with Sediment Removal</a:t>
            </a:r>
            <a:endParaRPr lang="en-US" sz="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Key Points to Discuss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4963" indent="-228600"/>
            <a:r>
              <a:rPr lang="en-US" dirty="0">
                <a:solidFill>
                  <a:srgbClr val="FFFF00"/>
                </a:solidFill>
              </a:rPr>
              <a:t>Board Resolutions in 2008 and 2009 established initial </a:t>
            </a:r>
            <a:r>
              <a:rPr lang="en-US" dirty="0" smtClean="0">
                <a:solidFill>
                  <a:srgbClr val="FFFF00"/>
                </a:solidFill>
              </a:rPr>
              <a:t>goals</a:t>
            </a:r>
          </a:p>
          <a:p>
            <a:pPr marL="569913" lvl="1" indent="-228600"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Analysis of carrying capacity of the “1957 design flow”</a:t>
            </a:r>
          </a:p>
          <a:p>
            <a:pPr marL="569913" lvl="1" indent="-228600"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What capacity existed in 1950’s?</a:t>
            </a:r>
          </a:p>
          <a:p>
            <a:pPr marL="569913" lvl="1" indent="-228600"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What capacity exists today?</a:t>
            </a:r>
          </a:p>
          <a:p>
            <a:pPr marL="569913" lvl="1" indent="-228600"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Impact </a:t>
            </a:r>
            <a:r>
              <a:rPr lang="en-US" dirty="0">
                <a:solidFill>
                  <a:srgbClr val="FFFF00"/>
                </a:solidFill>
              </a:rPr>
              <a:t>of the Sutter National Wildlife Refuge (SNWR) on capacity</a:t>
            </a:r>
          </a:p>
          <a:p>
            <a:pPr marL="334963" indent="-228600"/>
            <a:r>
              <a:rPr lang="en-US" dirty="0" smtClean="0">
                <a:solidFill>
                  <a:srgbClr val="FFFF00"/>
                </a:solidFill>
              </a:rPr>
              <a:t>Model type, geographic extent, boundary conditions</a:t>
            </a:r>
          </a:p>
          <a:p>
            <a:pPr marL="334963" indent="-228600"/>
            <a:r>
              <a:rPr lang="en-US" dirty="0" smtClean="0">
                <a:solidFill>
                  <a:srgbClr val="FFFF00"/>
                </a:solidFill>
              </a:rPr>
              <a:t>Development, calibration and verification</a:t>
            </a:r>
          </a:p>
          <a:p>
            <a:pPr marL="334963" indent="-228600"/>
            <a:r>
              <a:rPr lang="en-US" dirty="0" smtClean="0">
                <a:solidFill>
                  <a:srgbClr val="FFFF00"/>
                </a:solidFill>
              </a:rPr>
              <a:t>Initial conveyance and freeboard results for “1957 design” flows</a:t>
            </a:r>
          </a:p>
          <a:p>
            <a:pPr marL="334963" indent="-228600"/>
            <a:r>
              <a:rPr lang="en-US" dirty="0" smtClean="0">
                <a:solidFill>
                  <a:srgbClr val="FFFF00"/>
                </a:solidFill>
              </a:rPr>
              <a:t>How has available freeboard at 1957 flows changed since the 1950s?</a:t>
            </a:r>
          </a:p>
          <a:p>
            <a:pPr marL="334963" indent="-228600"/>
            <a:r>
              <a:rPr lang="en-US" dirty="0" smtClean="0">
                <a:solidFill>
                  <a:srgbClr val="FFFF00"/>
                </a:solidFill>
              </a:rPr>
              <a:t>Sensitivity runs demonstrate capabilities for CVFPP Regional and Basinwide planning analyses</a:t>
            </a:r>
          </a:p>
          <a:p>
            <a:pPr marL="334963" indent="-228600"/>
            <a:r>
              <a:rPr lang="en-US" dirty="0">
                <a:solidFill>
                  <a:srgbClr val="FFFF00"/>
                </a:solidFill>
              </a:rPr>
              <a:t>Final </a:t>
            </a:r>
            <a:r>
              <a:rPr lang="en-US" dirty="0" smtClean="0">
                <a:solidFill>
                  <a:srgbClr val="FFFF00"/>
                </a:solidFill>
              </a:rPr>
              <a:t>reviews to publish a User Manual, Final Report, and Technical Memo</a:t>
            </a:r>
            <a:endParaRPr lang="en-US" dirty="0">
              <a:solidFill>
                <a:srgbClr val="FFFF00"/>
              </a:solidFill>
            </a:endParaRPr>
          </a:p>
          <a:p>
            <a:pPr marL="334963" indent="-228600"/>
            <a:r>
              <a:rPr lang="en-US" dirty="0" smtClean="0">
                <a:solidFill>
                  <a:srgbClr val="FFFF00"/>
                </a:solidFill>
              </a:rPr>
              <a:t>Turnover to DWR </a:t>
            </a:r>
            <a:r>
              <a:rPr lang="en-US" dirty="0" err="1" smtClean="0">
                <a:solidFill>
                  <a:srgbClr val="FFFF00"/>
                </a:solidFill>
              </a:rPr>
              <a:t>FloodSAFE</a:t>
            </a:r>
            <a:r>
              <a:rPr lang="en-US" dirty="0" smtClean="0">
                <a:solidFill>
                  <a:srgbClr val="FFFF00"/>
                </a:solidFill>
              </a:rPr>
              <a:t> Library of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of SNWR to Ag use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8066"/>
            <a:ext cx="7620000" cy="53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981200" y="4099441"/>
            <a:ext cx="76200" cy="9144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57400" y="1752600"/>
            <a:ext cx="705063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89299" y="2005409"/>
            <a:ext cx="6319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SNWR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3169" y="1596662"/>
            <a:ext cx="415636" cy="434693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19275" y="5012293"/>
            <a:ext cx="3657600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1.5 feet max reduction in WSEL.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2832556"/>
            <a:ext cx="402074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b="1" dirty="0">
              <a:solidFill>
                <a:srgbClr val="004A8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Summary and Next Steps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>
            <a:normAutofit fontScale="77500" lnSpcReduction="20000"/>
          </a:bodyPr>
          <a:lstStyle/>
          <a:p>
            <a:pPr marL="334963" indent="-217488"/>
            <a:r>
              <a:rPr lang="en-US" dirty="0" smtClean="0">
                <a:solidFill>
                  <a:srgbClr val="FFFF00"/>
                </a:solidFill>
              </a:rPr>
              <a:t>A robust model has been developed</a:t>
            </a:r>
          </a:p>
          <a:p>
            <a:pPr marL="334963" indent="-217488"/>
            <a:endParaRPr lang="en-US" dirty="0" smtClean="0">
              <a:solidFill>
                <a:srgbClr val="FFFF00"/>
              </a:solidFill>
            </a:endParaRPr>
          </a:p>
          <a:p>
            <a:pPr marL="334963" indent="-217488"/>
            <a:r>
              <a:rPr lang="en-US" dirty="0" smtClean="0">
                <a:solidFill>
                  <a:srgbClr val="FFFF00"/>
                </a:solidFill>
              </a:rPr>
              <a:t>Capable of evaluating changes in land use, vegetation type, sediment removal, levee and channel alignment, location and size of structures</a:t>
            </a:r>
          </a:p>
          <a:p>
            <a:pPr marL="334963" lvl="1" indent="-217488"/>
            <a:endParaRPr lang="en-US" dirty="0">
              <a:solidFill>
                <a:srgbClr val="FFFF00"/>
              </a:solidFill>
            </a:endParaRPr>
          </a:p>
          <a:p>
            <a:pPr marL="334963" indent="-217488"/>
            <a:r>
              <a:rPr lang="en-US" dirty="0" smtClean="0">
                <a:solidFill>
                  <a:srgbClr val="FFFF00"/>
                </a:solidFill>
              </a:rPr>
              <a:t>Model results indicate that flows equivalent to the 1957 design WSEL can be conveyed by the Bypass without overtopping, but with less than the original design target of 5 to 6 feet of freeboard</a:t>
            </a:r>
            <a:endParaRPr lang="en-US" dirty="0">
              <a:solidFill>
                <a:srgbClr val="FFFF00"/>
              </a:solidFill>
            </a:endParaRPr>
          </a:p>
          <a:p>
            <a:pPr marL="334963" indent="-217488"/>
            <a:endParaRPr lang="en-US" dirty="0">
              <a:solidFill>
                <a:srgbClr val="FFFF00"/>
              </a:solidFill>
            </a:endParaRPr>
          </a:p>
          <a:p>
            <a:pPr marL="334963" indent="-217488"/>
            <a:r>
              <a:rPr lang="en-US" dirty="0" smtClean="0">
                <a:solidFill>
                  <a:srgbClr val="FFFF00"/>
                </a:solidFill>
              </a:rPr>
              <a:t>Board staff will deliver the model and a final report, technical memo, and user guide to DWR’s </a:t>
            </a:r>
            <a:r>
              <a:rPr lang="en-US" dirty="0" err="1" smtClean="0">
                <a:solidFill>
                  <a:srgbClr val="FFFF00"/>
                </a:solidFill>
              </a:rPr>
              <a:t>FloodSAFE</a:t>
            </a:r>
            <a:r>
              <a:rPr lang="en-US" dirty="0" smtClean="0">
                <a:solidFill>
                  <a:srgbClr val="FFFF00"/>
                </a:solidFill>
              </a:rPr>
              <a:t> Library of Models for use by agencies, organizations and consultants</a:t>
            </a:r>
          </a:p>
          <a:p>
            <a:pPr marL="334963" indent="-217488"/>
            <a:endParaRPr lang="en-US" dirty="0">
              <a:solidFill>
                <a:srgbClr val="FFFF00"/>
              </a:solidFill>
            </a:endParaRPr>
          </a:p>
          <a:p>
            <a:pPr marL="334963" indent="-217488"/>
            <a:r>
              <a:rPr lang="en-US" dirty="0" smtClean="0">
                <a:solidFill>
                  <a:srgbClr val="FFFF00"/>
                </a:solidFill>
              </a:rPr>
              <a:t>Board staff will also make documentation available on our website</a:t>
            </a:r>
          </a:p>
          <a:p>
            <a:pPr marL="334963" indent="-217488"/>
            <a:endParaRPr lang="en-US" dirty="0" smtClean="0">
              <a:solidFill>
                <a:srgbClr val="FFFF00"/>
              </a:solidFill>
            </a:endParaRPr>
          </a:p>
          <a:p>
            <a:pPr marL="334963" indent="-217488"/>
            <a:r>
              <a:rPr lang="en-US" dirty="0">
                <a:solidFill>
                  <a:srgbClr val="FFFF00"/>
                </a:solidFill>
              </a:rPr>
              <a:t>Model will support the Basin wide and Regional flood planning processes to </a:t>
            </a:r>
            <a:r>
              <a:rPr lang="en-US" dirty="0" smtClean="0">
                <a:solidFill>
                  <a:srgbClr val="FFFF00"/>
                </a:solidFill>
              </a:rPr>
              <a:t>support the 2017 </a:t>
            </a:r>
            <a:r>
              <a:rPr lang="en-US" dirty="0">
                <a:solidFill>
                  <a:srgbClr val="FFFF00"/>
                </a:solidFill>
              </a:rPr>
              <a:t>Central Valley Flood Protection </a:t>
            </a:r>
            <a:r>
              <a:rPr lang="en-US" dirty="0" smtClean="0">
                <a:solidFill>
                  <a:srgbClr val="FFFF00"/>
                </a:solidFill>
              </a:rPr>
              <a:t>Plan update</a:t>
            </a:r>
            <a:endParaRPr lang="en-US" dirty="0">
              <a:solidFill>
                <a:srgbClr val="FFFF00"/>
              </a:solidFill>
            </a:endParaRPr>
          </a:p>
          <a:p>
            <a:pPr marL="334963" indent="-217488"/>
            <a:endParaRPr lang="en-US" dirty="0">
              <a:solidFill>
                <a:srgbClr val="FFFF00"/>
              </a:solidFill>
            </a:endParaRPr>
          </a:p>
          <a:p>
            <a:pPr marL="334963" indent="-217488"/>
            <a:r>
              <a:rPr lang="en-US" dirty="0" smtClean="0">
                <a:solidFill>
                  <a:srgbClr val="FFFF00"/>
                </a:solidFill>
              </a:rPr>
              <a:t>Board staff will inform Bypass landowners regarding the Board’s existing flowage easements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Questions &amp; Discussion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dirty="0"/>
              <a:t>Electronic </a:t>
            </a:r>
            <a:r>
              <a:rPr lang="en-US" dirty="0" smtClean="0"/>
              <a:t>copies </a:t>
            </a:r>
            <a:r>
              <a:rPr lang="en-US" dirty="0"/>
              <a:t>of the Report and User Guide </a:t>
            </a:r>
            <a:r>
              <a:rPr lang="en-US" dirty="0" smtClean="0"/>
              <a:t>will soon be available via our website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u="sng" dirty="0" smtClean="0"/>
              <a:t>Board Staff</a:t>
            </a:r>
            <a:endParaRPr lang="en-US" u="sng" dirty="0"/>
          </a:p>
          <a:p>
            <a:pPr marL="137160" indent="0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Sungho</a:t>
            </a:r>
            <a:r>
              <a:rPr lang="en-US" dirty="0" smtClean="0"/>
              <a:t> </a:t>
            </a:r>
            <a:r>
              <a:rPr lang="en-US" dirty="0"/>
              <a:t>Lee, </a:t>
            </a:r>
            <a:r>
              <a:rPr lang="en-US" dirty="0" smtClean="0"/>
              <a:t>Engineer</a:t>
            </a:r>
            <a:r>
              <a:rPr lang="en-US" dirty="0"/>
              <a:t>, Water </a:t>
            </a:r>
            <a:r>
              <a:rPr lang="en-US" dirty="0" smtClean="0"/>
              <a:t>Resources</a:t>
            </a:r>
          </a:p>
          <a:p>
            <a:pPr marL="137160" indent="0">
              <a:buNone/>
            </a:pPr>
            <a:r>
              <a:rPr lang="en-US" dirty="0" smtClean="0"/>
              <a:t>(</a:t>
            </a:r>
            <a:r>
              <a:rPr lang="en-US" dirty="0"/>
              <a:t>916) 574-2384, sungho.lee@water.ca.gov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David </a:t>
            </a:r>
            <a:r>
              <a:rPr lang="en-US" dirty="0"/>
              <a:t>Williams, </a:t>
            </a:r>
            <a:r>
              <a:rPr lang="en-US" dirty="0" smtClean="0"/>
              <a:t>PE, Project </a:t>
            </a:r>
            <a:r>
              <a:rPr lang="en-US" dirty="0"/>
              <a:t>Section </a:t>
            </a:r>
            <a:r>
              <a:rPr lang="en-US" dirty="0" smtClean="0"/>
              <a:t>Chief</a:t>
            </a:r>
          </a:p>
          <a:p>
            <a:pPr marL="137160" indent="0">
              <a:buNone/>
            </a:pPr>
            <a:r>
              <a:rPr lang="en-US" dirty="0" smtClean="0"/>
              <a:t>(</a:t>
            </a:r>
            <a:r>
              <a:rPr lang="en-US" dirty="0"/>
              <a:t>916) 574-2379, david.r.williams@water.ca.gov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Eric </a:t>
            </a:r>
            <a:r>
              <a:rPr lang="en-US" dirty="0"/>
              <a:t>Butler, </a:t>
            </a:r>
            <a:r>
              <a:rPr lang="en-US" dirty="0" smtClean="0"/>
              <a:t>PE, Projects </a:t>
            </a:r>
            <a:r>
              <a:rPr lang="en-US" dirty="0"/>
              <a:t>and Environmental Branch </a:t>
            </a:r>
            <a:r>
              <a:rPr lang="en-US" dirty="0" smtClean="0"/>
              <a:t>Chief</a:t>
            </a:r>
          </a:p>
          <a:p>
            <a:pPr marL="137160" indent="0">
              <a:buNone/>
            </a:pPr>
            <a:r>
              <a:rPr lang="en-US" dirty="0" smtClean="0"/>
              <a:t>(</a:t>
            </a:r>
            <a:r>
              <a:rPr lang="en-US" dirty="0"/>
              <a:t>916) 574-0707, eric.butler@water.ca.gov</a:t>
            </a:r>
          </a:p>
          <a:p>
            <a:pPr marL="137160" indent="0">
              <a:buNone/>
            </a:pPr>
            <a:endParaRPr lang="en-US" u="sng" dirty="0" smtClean="0"/>
          </a:p>
          <a:p>
            <a:pPr marL="137160" indent="0">
              <a:buNone/>
            </a:pPr>
            <a:r>
              <a:rPr lang="en-US" u="sng" dirty="0" smtClean="0"/>
              <a:t>CH2M Hill</a:t>
            </a:r>
          </a:p>
          <a:p>
            <a:pPr marL="137160" indent="0">
              <a:buNone/>
            </a:pPr>
            <a:r>
              <a:rPr lang="en-US" dirty="0" smtClean="0"/>
              <a:t>Mark </a:t>
            </a:r>
            <a:r>
              <a:rPr lang="en-US" dirty="0"/>
              <a:t>Glidden, </a:t>
            </a:r>
            <a:r>
              <a:rPr lang="en-US" dirty="0" smtClean="0"/>
              <a:t>PE</a:t>
            </a:r>
          </a:p>
          <a:p>
            <a:pPr marL="137160" indent="0">
              <a:buNone/>
            </a:pPr>
            <a:r>
              <a:rPr lang="en-US" dirty="0" smtClean="0"/>
              <a:t>(</a:t>
            </a:r>
            <a:r>
              <a:rPr lang="en-US" dirty="0"/>
              <a:t>720) 286-5135, mark.glidden@ch2m.com</a:t>
            </a:r>
          </a:p>
        </p:txBody>
      </p:sp>
    </p:spTree>
    <p:extLst>
      <p:ext uri="{BB962C8B-B14F-4D97-AF65-F5344CB8AC3E}">
        <p14:creationId xmlns:p14="http://schemas.microsoft.com/office/powerpoint/2010/main" val="14271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4876800"/>
            <a:ext cx="35052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Board Directions / Model 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numCol="1"/>
          <a:lstStyle/>
          <a:p>
            <a:pPr marL="334963" indent="-228600"/>
            <a:r>
              <a:rPr lang="en-US" sz="2400" dirty="0" smtClean="0">
                <a:solidFill>
                  <a:srgbClr val="FFFF00"/>
                </a:solidFill>
              </a:rPr>
              <a:t>Resolution 2008-19:</a:t>
            </a:r>
          </a:p>
          <a:p>
            <a:pPr marL="569913" lvl="1" indent="-228600">
              <a:buClr>
                <a:srgbClr val="FFFF00"/>
              </a:buClr>
            </a:pPr>
            <a:r>
              <a:rPr lang="en-US" sz="2000" dirty="0" smtClean="0">
                <a:solidFill>
                  <a:srgbClr val="FFFF00"/>
                </a:solidFill>
              </a:rPr>
              <a:t>Work with DWR and USACE to develop model to ascertain impacts of vegetation and structures on carrying capacity</a:t>
            </a:r>
          </a:p>
          <a:p>
            <a:pPr marL="569913" lvl="1" indent="-228600">
              <a:buClr>
                <a:srgbClr val="FFFF00"/>
              </a:buClr>
            </a:pPr>
            <a:r>
              <a:rPr lang="en-US" sz="2000" dirty="0" smtClean="0">
                <a:solidFill>
                  <a:srgbClr val="FFFF00"/>
                </a:solidFill>
              </a:rPr>
              <a:t>Confer with DWR and USACE to determine applicable design flows</a:t>
            </a:r>
          </a:p>
          <a:p>
            <a:pPr marL="334963" indent="-228600"/>
            <a:r>
              <a:rPr lang="en-US" sz="2400" dirty="0" smtClean="0">
                <a:solidFill>
                  <a:srgbClr val="FFFF00"/>
                </a:solidFill>
              </a:rPr>
              <a:t>Resolution 2009-11:</a:t>
            </a:r>
          </a:p>
          <a:p>
            <a:pPr marL="569913" lvl="1" indent="-228600">
              <a:buClr>
                <a:srgbClr val="FFFF00"/>
              </a:buClr>
            </a:pPr>
            <a:r>
              <a:rPr lang="en-US" sz="2000" dirty="0">
                <a:solidFill>
                  <a:srgbClr val="FFFF00"/>
                </a:solidFill>
              </a:rPr>
              <a:t>Coordinate with DWR, USACE and USFWS to assess effect of SNWR on carrying capacity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4025" lvl="1" indent="-220663"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Determine if </a:t>
            </a:r>
            <a:r>
              <a:rPr lang="en-US" dirty="0" smtClean="0">
                <a:solidFill>
                  <a:srgbClr val="FFFF00"/>
                </a:solidFill>
              </a:rPr>
              <a:t>stated </a:t>
            </a:r>
            <a:r>
              <a:rPr lang="en-US" dirty="0">
                <a:solidFill>
                  <a:srgbClr val="FFFF00"/>
                </a:solidFill>
              </a:rPr>
              <a:t>goals of flood management and </a:t>
            </a:r>
            <a:r>
              <a:rPr lang="en-US" dirty="0" smtClean="0">
                <a:solidFill>
                  <a:srgbClr val="FFFF00"/>
                </a:solidFill>
              </a:rPr>
              <a:t>stakeholder </a:t>
            </a:r>
            <a:r>
              <a:rPr lang="en-US" dirty="0">
                <a:solidFill>
                  <a:srgbClr val="FFFF00"/>
                </a:solidFill>
              </a:rPr>
              <a:t>interests </a:t>
            </a:r>
            <a:r>
              <a:rPr lang="en-US" dirty="0" smtClean="0">
                <a:solidFill>
                  <a:srgbClr val="FFFF00"/>
                </a:solidFill>
              </a:rPr>
              <a:t>are achievable in the Bypass</a:t>
            </a:r>
            <a:endParaRPr lang="en-US" dirty="0">
              <a:solidFill>
                <a:srgbClr val="FFFF00"/>
              </a:solidFill>
            </a:endParaRPr>
          </a:p>
          <a:p>
            <a:pPr marL="695325" lvl="2">
              <a:buClr>
                <a:srgbClr val="FFFF00"/>
              </a:buClr>
            </a:pPr>
            <a:r>
              <a:rPr lang="en-US" sz="2000" dirty="0" smtClean="0">
                <a:solidFill>
                  <a:srgbClr val="FFFF00"/>
                </a:solidFill>
              </a:rPr>
              <a:t>How </a:t>
            </a:r>
            <a:r>
              <a:rPr lang="en-US" sz="2000" dirty="0">
                <a:solidFill>
                  <a:srgbClr val="FFFF00"/>
                </a:solidFill>
              </a:rPr>
              <a:t>does vegetation impact capacity?</a:t>
            </a:r>
          </a:p>
          <a:p>
            <a:pPr marL="695325" lvl="2">
              <a:buClr>
                <a:srgbClr val="FFFF00"/>
              </a:buClr>
            </a:pPr>
            <a:r>
              <a:rPr lang="en-US" sz="2000" dirty="0">
                <a:solidFill>
                  <a:srgbClr val="FFFF00"/>
                </a:solidFill>
              </a:rPr>
              <a:t>Do bridges and other structures impact capacity?</a:t>
            </a:r>
          </a:p>
          <a:p>
            <a:pPr marL="695325" lvl="2">
              <a:buClr>
                <a:srgbClr val="FFFF00"/>
              </a:buClr>
            </a:pPr>
            <a:r>
              <a:rPr lang="en-US" sz="2000" dirty="0">
                <a:solidFill>
                  <a:srgbClr val="FFFF00"/>
                </a:solidFill>
              </a:rPr>
              <a:t>Are there areas of compromised flood protection?  If so what?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3733800"/>
            <a:ext cx="33528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Project Development / Study Area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numCol="1">
            <a:normAutofit fontScale="77500" lnSpcReduction="20000"/>
          </a:bodyPr>
          <a:lstStyle/>
          <a:p>
            <a:pPr marL="334963" indent="-228600"/>
            <a:r>
              <a:rPr lang="en-US" dirty="0">
                <a:solidFill>
                  <a:srgbClr val="FFFF00"/>
                </a:solidFill>
              </a:rPr>
              <a:t>Hired CH2M HILL </a:t>
            </a:r>
            <a:r>
              <a:rPr lang="en-US" dirty="0" smtClean="0">
                <a:solidFill>
                  <a:srgbClr val="FFFF00"/>
                </a:solidFill>
              </a:rPr>
              <a:t>consultants</a:t>
            </a:r>
          </a:p>
          <a:p>
            <a:pPr marL="655003" lvl="1" indent="-228600"/>
            <a:r>
              <a:rPr lang="en-US" dirty="0" smtClean="0">
                <a:solidFill>
                  <a:srgbClr val="FFFF00"/>
                </a:solidFill>
              </a:rPr>
              <a:t>Assisted by MBK Engineers</a:t>
            </a:r>
          </a:p>
          <a:p>
            <a:pPr marL="655003" lvl="1" indent="-228600"/>
            <a:r>
              <a:rPr lang="en-US" dirty="0" smtClean="0">
                <a:solidFill>
                  <a:srgbClr val="FFFF00"/>
                </a:solidFill>
              </a:rPr>
              <a:t>Peer reviewed by David Ford Engineers</a:t>
            </a:r>
            <a:endParaRPr lang="en-US" dirty="0">
              <a:solidFill>
                <a:srgbClr val="FFFF00"/>
              </a:solidFill>
            </a:endParaRPr>
          </a:p>
          <a:p>
            <a:pPr marL="334963" indent="-228600"/>
            <a:r>
              <a:rPr lang="en-US" dirty="0">
                <a:solidFill>
                  <a:srgbClr val="FFFF00"/>
                </a:solidFill>
              </a:rPr>
              <a:t>Use </a:t>
            </a:r>
            <a:r>
              <a:rPr lang="en-US" dirty="0" smtClean="0">
                <a:solidFill>
                  <a:srgbClr val="FFFF00"/>
                </a:solidFill>
              </a:rPr>
              <a:t>RMA2 </a:t>
            </a:r>
            <a:r>
              <a:rPr lang="en-US" dirty="0">
                <a:solidFill>
                  <a:srgbClr val="FFFF00"/>
                </a:solidFill>
              </a:rPr>
              <a:t>2D model (USACE)</a:t>
            </a:r>
          </a:p>
          <a:p>
            <a:pPr marL="334963" indent="-228600"/>
            <a:r>
              <a:rPr lang="en-US" dirty="0" smtClean="0">
                <a:solidFill>
                  <a:srgbClr val="FFFF00"/>
                </a:solidFill>
              </a:rPr>
              <a:t>Calibrated </a:t>
            </a:r>
            <a:r>
              <a:rPr lang="en-US" dirty="0">
                <a:solidFill>
                  <a:srgbClr val="FFFF00"/>
                </a:solidFill>
              </a:rPr>
              <a:t>to 2006 event</a:t>
            </a:r>
          </a:p>
          <a:p>
            <a:pPr marL="334963" indent="-228600"/>
            <a:r>
              <a:rPr lang="en-US" dirty="0" smtClean="0">
                <a:solidFill>
                  <a:srgbClr val="FFFF00"/>
                </a:solidFill>
              </a:rPr>
              <a:t>Verified against 1997 </a:t>
            </a:r>
            <a:r>
              <a:rPr lang="en-US" dirty="0">
                <a:solidFill>
                  <a:srgbClr val="FFFF00"/>
                </a:solidFill>
              </a:rPr>
              <a:t>event</a:t>
            </a:r>
          </a:p>
          <a:p>
            <a:pPr marL="334963" indent="-228600"/>
            <a:r>
              <a:rPr lang="en-US" dirty="0">
                <a:solidFill>
                  <a:srgbClr val="FFFF00"/>
                </a:solidFill>
              </a:rPr>
              <a:t>Evaluate capacity for a range of design conditions</a:t>
            </a:r>
          </a:p>
          <a:p>
            <a:pPr marL="568325" lvl="1" indent="-228600"/>
            <a:r>
              <a:rPr lang="en-US" dirty="0">
                <a:solidFill>
                  <a:srgbClr val="FFFF00"/>
                </a:solidFill>
              </a:rPr>
              <a:t>1957 design profile</a:t>
            </a:r>
          </a:p>
          <a:p>
            <a:pPr marL="568325" lvl="1" indent="-228600"/>
            <a:r>
              <a:rPr lang="en-US" dirty="0">
                <a:solidFill>
                  <a:srgbClr val="FFFF00"/>
                </a:solidFill>
              </a:rPr>
              <a:t>O&amp;M manual flows</a:t>
            </a:r>
          </a:p>
          <a:p>
            <a:pPr marL="568325" lvl="1" indent="-228600"/>
            <a:r>
              <a:rPr lang="en-US" dirty="0" smtClean="0">
                <a:solidFill>
                  <a:srgbClr val="FFFF00"/>
                </a:solidFill>
              </a:rPr>
              <a:t>100-year event</a:t>
            </a:r>
            <a:endParaRPr lang="en-US" dirty="0">
              <a:solidFill>
                <a:srgbClr val="FFFF00"/>
              </a:solidFill>
            </a:endParaRPr>
          </a:p>
          <a:p>
            <a:pPr marL="568325" lvl="1" indent="-228600"/>
            <a:r>
              <a:rPr lang="en-US" dirty="0" smtClean="0">
                <a:solidFill>
                  <a:srgbClr val="FFFF00"/>
                </a:solidFill>
              </a:rPr>
              <a:t>200-year event</a:t>
            </a:r>
            <a:endParaRPr lang="en-US" dirty="0">
              <a:solidFill>
                <a:srgbClr val="FFFF00"/>
              </a:solidFill>
            </a:endParaRPr>
          </a:p>
          <a:p>
            <a:pPr marL="334963" indent="-228600"/>
            <a:r>
              <a:rPr lang="en-US" dirty="0" smtClean="0">
                <a:solidFill>
                  <a:srgbClr val="FFFF00"/>
                </a:solidFill>
              </a:rPr>
              <a:t>Conduct sensitivity </a:t>
            </a:r>
            <a:r>
              <a:rPr lang="en-US" dirty="0">
                <a:solidFill>
                  <a:srgbClr val="FFFF00"/>
                </a:solidFill>
              </a:rPr>
              <a:t>runs to determine capabilities to </a:t>
            </a:r>
            <a:r>
              <a:rPr lang="en-US" dirty="0" smtClean="0">
                <a:solidFill>
                  <a:srgbClr val="FFFF00"/>
                </a:solidFill>
              </a:rPr>
              <a:t>evaluate a variety </a:t>
            </a:r>
            <a:r>
              <a:rPr lang="en-US" dirty="0">
                <a:solidFill>
                  <a:srgbClr val="FFFF00"/>
                </a:solidFill>
              </a:rPr>
              <a:t>of </a:t>
            </a:r>
            <a:r>
              <a:rPr lang="en-US" dirty="0" smtClean="0">
                <a:solidFill>
                  <a:srgbClr val="FFFF00"/>
                </a:solidFill>
              </a:rPr>
              <a:t>potential management practices and remedial </a:t>
            </a:r>
            <a:r>
              <a:rPr lang="en-US" dirty="0">
                <a:solidFill>
                  <a:srgbClr val="FFFF00"/>
                </a:solidFill>
              </a:rPr>
              <a:t>measures</a:t>
            </a:r>
          </a:p>
          <a:p>
            <a:endParaRPr lang="en-US" dirty="0"/>
          </a:p>
        </p:txBody>
      </p:sp>
      <p:pic>
        <p:nvPicPr>
          <p:cNvPr id="2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221" y="1372903"/>
            <a:ext cx="4115157" cy="5102794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43800" y="3581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Feather River</a:t>
            </a:r>
            <a:endParaRPr lang="en-US" sz="1400" b="1" dirty="0">
              <a:solidFill>
                <a:srgbClr val="0070C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15000" y="1524000"/>
            <a:ext cx="3429000" cy="762000"/>
            <a:chOff x="5715000" y="1524000"/>
            <a:chExt cx="3429000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5715000" y="15240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Sutter Buttes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91400" y="1978223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Yuba City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76600" y="990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YOLO BYPASS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2754868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SR 20 Bridge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9448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LOWER LIMITS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553200" y="9372600"/>
            <a:ext cx="1143000" cy="304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629400" y="5410200"/>
            <a:ext cx="914400" cy="3048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57800" y="10287000"/>
            <a:ext cx="990600" cy="6096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38800" y="56489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Sacramento River at Fremont Weir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486400" y="2438400"/>
            <a:ext cx="533400" cy="316468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1371600"/>
            <a:ext cx="4267200" cy="5105400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 numCol="1">
            <a:normAutofit/>
          </a:bodyPr>
          <a:lstStyle>
            <a:lvl1pPr marL="548640" indent="-411480" algn="l" rtl="0" eaLnBrk="1" latinLnBrk="0" hangingPunct="1">
              <a:spcBef>
                <a:spcPts val="12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ts val="12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ts val="1200"/>
              </a:spcBef>
              <a:buClr>
                <a:srgbClr val="A50021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Model Details </a:t>
            </a:r>
            <a:r>
              <a:rPr lang="en-US" sz="1600" dirty="0" smtClean="0"/>
              <a:t>(CH2M)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numCol="1">
            <a:normAutofit fontScale="92500" lnSpcReduction="10000"/>
          </a:bodyPr>
          <a:lstStyle/>
          <a:p>
            <a:pPr marL="338138" indent="-223838"/>
            <a:r>
              <a:rPr lang="en-US" dirty="0" smtClean="0">
                <a:solidFill>
                  <a:srgbClr val="FFFF00"/>
                </a:solidFill>
              </a:rPr>
              <a:t>Surface represented by a grid</a:t>
            </a:r>
          </a:p>
          <a:p>
            <a:pPr marL="573088" lvl="1" indent="-230188">
              <a:buClr>
                <a:srgbClr val="FFFF00"/>
              </a:buClr>
            </a:pPr>
            <a:r>
              <a:rPr lang="en-US" sz="2000" dirty="0" smtClean="0">
                <a:solidFill>
                  <a:srgbClr val="FFFF00"/>
                </a:solidFill>
              </a:rPr>
              <a:t>Over 43,000 elements</a:t>
            </a:r>
          </a:p>
          <a:p>
            <a:pPr marL="573088" lvl="1" indent="-230188">
              <a:buClr>
                <a:srgbClr val="FFFF00"/>
              </a:buClr>
            </a:pPr>
            <a:r>
              <a:rPr lang="en-US" sz="2000" dirty="0">
                <a:solidFill>
                  <a:srgbClr val="FFFF00"/>
                </a:solidFill>
              </a:rPr>
              <a:t>Average size 1/2 acre (about 150 x 150 square feet)</a:t>
            </a:r>
          </a:p>
          <a:p>
            <a:pPr marL="338138" indent="-223838"/>
            <a:r>
              <a:rPr lang="en-US" dirty="0">
                <a:solidFill>
                  <a:srgbClr val="FFFF00"/>
                </a:solidFill>
              </a:rPr>
              <a:t>Each element assigned unique </a:t>
            </a:r>
            <a:r>
              <a:rPr lang="en-US" dirty="0" smtClean="0">
                <a:solidFill>
                  <a:srgbClr val="FFFF00"/>
                </a:solidFill>
              </a:rPr>
              <a:t>characteristics</a:t>
            </a:r>
            <a:endParaRPr lang="en-US" dirty="0">
              <a:solidFill>
                <a:srgbClr val="FFFF00"/>
              </a:solidFill>
            </a:endParaRPr>
          </a:p>
          <a:p>
            <a:pPr marL="573088" lvl="1" indent="-230188">
              <a:buClr>
                <a:srgbClr val="FFFF00"/>
              </a:buClr>
            </a:pPr>
            <a:r>
              <a:rPr lang="en-US" sz="2000" dirty="0">
                <a:solidFill>
                  <a:srgbClr val="FFFF00"/>
                </a:solidFill>
              </a:rPr>
              <a:t>Ground cover/land use </a:t>
            </a:r>
            <a:r>
              <a:rPr lang="en-US" sz="2000" dirty="0" smtClean="0">
                <a:solidFill>
                  <a:srgbClr val="FFFF00"/>
                </a:solidFill>
              </a:rPr>
              <a:t>(assigned to unique friction “n” </a:t>
            </a:r>
            <a:r>
              <a:rPr lang="en-US" sz="2000" dirty="0">
                <a:solidFill>
                  <a:srgbClr val="FFFF00"/>
                </a:solidFill>
              </a:rPr>
              <a:t>values)</a:t>
            </a:r>
          </a:p>
          <a:p>
            <a:pPr marL="573088" lvl="1" indent="-230188">
              <a:buClr>
                <a:srgbClr val="FFFF00"/>
              </a:buClr>
            </a:pPr>
            <a:r>
              <a:rPr lang="en-US" sz="2000" dirty="0" smtClean="0">
                <a:solidFill>
                  <a:srgbClr val="FFFF00"/>
                </a:solidFill>
              </a:rPr>
              <a:t>Current elevation data based </a:t>
            </a:r>
            <a:r>
              <a:rPr lang="en-US" sz="2000" dirty="0">
                <a:solidFill>
                  <a:srgbClr val="FFFF00"/>
                </a:solidFill>
              </a:rPr>
              <a:t>on </a:t>
            </a:r>
            <a:r>
              <a:rPr lang="en-US" sz="2000" dirty="0" smtClean="0">
                <a:solidFill>
                  <a:srgbClr val="FFFF00"/>
                </a:solidFill>
              </a:rPr>
              <a:t>2010-11 CVFED </a:t>
            </a:r>
            <a:r>
              <a:rPr lang="en-US" sz="2000" dirty="0" err="1" smtClean="0">
                <a:solidFill>
                  <a:srgbClr val="FFFF00"/>
                </a:solidFill>
              </a:rPr>
              <a:t>LiDAR</a:t>
            </a:r>
            <a:r>
              <a:rPr lang="en-US" sz="2000" dirty="0" smtClean="0">
                <a:solidFill>
                  <a:srgbClr val="FFFF00"/>
                </a:solidFill>
              </a:rPr>
              <a:t> surveys (accuracy of +/- 0.3 feet)</a:t>
            </a:r>
            <a:endParaRPr lang="en-US" sz="2000" dirty="0">
              <a:solidFill>
                <a:srgbClr val="FFFF00"/>
              </a:solidFill>
            </a:endParaRPr>
          </a:p>
          <a:p>
            <a:pPr marL="338138" indent="-223838"/>
            <a:r>
              <a:rPr lang="en-US" dirty="0">
                <a:solidFill>
                  <a:srgbClr val="FFFF00"/>
                </a:solidFill>
              </a:rPr>
              <a:t>Can modify element </a:t>
            </a:r>
            <a:r>
              <a:rPr lang="en-US" dirty="0" smtClean="0">
                <a:solidFill>
                  <a:srgbClr val="FFFF00"/>
                </a:solidFill>
              </a:rPr>
              <a:t>characteristics to evaluate c</a:t>
            </a:r>
            <a:r>
              <a:rPr lang="en-US" sz="2000" dirty="0" smtClean="0">
                <a:solidFill>
                  <a:srgbClr val="FFFF00"/>
                </a:solidFill>
              </a:rPr>
              <a:t>hange </a:t>
            </a:r>
            <a:r>
              <a:rPr lang="en-US" sz="2000" dirty="0">
                <a:solidFill>
                  <a:srgbClr val="FFFF00"/>
                </a:solidFill>
              </a:rPr>
              <a:t>in land </a:t>
            </a:r>
            <a:r>
              <a:rPr lang="en-US" sz="2000" dirty="0" smtClean="0">
                <a:solidFill>
                  <a:srgbClr val="FFFF00"/>
                </a:solidFill>
              </a:rPr>
              <a:t>use, vegetation type, elevation, etc.</a:t>
            </a:r>
            <a:endParaRPr lang="en-US" dirty="0"/>
          </a:p>
        </p:txBody>
      </p:sp>
      <p:pic>
        <p:nvPicPr>
          <p:cNvPr id="6" name="Content Placeholder 5" descr="materials_sample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64" y="3924300"/>
            <a:ext cx="4187952" cy="2445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grid_sample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191000" cy="2438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RMA2 Model Answers Complex Questions (1/3)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34963" lvl="1" indent="-228600"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Allows us to simulate impacts of vegetation, land forms and structures in considerable detail</a:t>
            </a:r>
          </a:p>
          <a:p>
            <a:endParaRPr lang="en-US" dirty="0"/>
          </a:p>
        </p:txBody>
      </p:sp>
      <p:pic>
        <p:nvPicPr>
          <p:cNvPr id="4" name="Content Placeholder 3" descr="RIMG00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00" y="32766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92" y="1371600"/>
            <a:ext cx="394527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400"/>
            <a:ext cx="430913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1416"/>
            <a:ext cx="3048000" cy="235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RMA2 </a:t>
            </a:r>
            <a:r>
              <a:rPr lang="en-US" sz="3200" dirty="0"/>
              <a:t>Model Answers Complex Questions </a:t>
            </a:r>
            <a:r>
              <a:rPr lang="en-US" sz="3200" dirty="0" smtClean="0"/>
              <a:t>(2/3</a:t>
            </a:r>
            <a:r>
              <a:rPr lang="en-US" sz="3200" dirty="0"/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34963" indent="-207963">
              <a:buClr>
                <a:schemeClr val="tx1"/>
              </a:buClr>
            </a:pPr>
            <a:r>
              <a:rPr lang="en-US" dirty="0" smtClean="0"/>
              <a:t>Allows us to simulate impacts of vegetation, land forms and structures in considerable detail</a:t>
            </a:r>
          </a:p>
          <a:p>
            <a:pPr marL="334963" indent="-207963"/>
            <a:endParaRPr lang="en-US" dirty="0" smtClean="0"/>
          </a:p>
          <a:p>
            <a:pPr marL="334963" indent="-207963"/>
            <a:r>
              <a:rPr lang="en-US" dirty="0" smtClean="0">
                <a:solidFill>
                  <a:srgbClr val="FFFF00"/>
                </a:solidFill>
              </a:rPr>
              <a:t>Model resolution allows assignment of site-specific features to determine localized impacts</a:t>
            </a:r>
          </a:p>
          <a:p>
            <a:endParaRPr lang="en-US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00" y="1371600"/>
            <a:ext cx="413577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Sutter-US_Wadsworth007c-test-mesh-closeu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86200"/>
            <a:ext cx="4200999" cy="2618466"/>
          </a:xfrm>
          <a:prstGeom prst="rect">
            <a:avLst/>
          </a:prstGeom>
          <a:solidFill>
            <a:srgbClr val="03187F">
              <a:alpha val="5000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Model Provides an Important Tool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39725" lvl="1" indent="-223838">
              <a:buClr>
                <a:srgbClr val="FFFF00"/>
              </a:buClr>
            </a:pPr>
            <a:r>
              <a:rPr lang="en-US" sz="2000" dirty="0" smtClean="0">
                <a:solidFill>
                  <a:srgbClr val="FFFF00"/>
                </a:solidFill>
              </a:rPr>
              <a:t>Once delivered to DWR’s </a:t>
            </a:r>
            <a:r>
              <a:rPr lang="en-US" sz="2000" dirty="0" err="1" smtClean="0">
                <a:solidFill>
                  <a:srgbClr val="FFFF00"/>
                </a:solidFill>
              </a:rPr>
              <a:t>FloodSAFE</a:t>
            </a:r>
            <a:r>
              <a:rPr lang="en-US" sz="2000" dirty="0" smtClean="0">
                <a:solidFill>
                  <a:srgbClr val="FFFF00"/>
                </a:solidFill>
              </a:rPr>
              <a:t> Library of Models, it will provide a common platform to </a:t>
            </a:r>
            <a:r>
              <a:rPr lang="en-US" sz="2000" dirty="0">
                <a:solidFill>
                  <a:srgbClr val="FFFF00"/>
                </a:solidFill>
              </a:rPr>
              <a:t>support </a:t>
            </a:r>
            <a:r>
              <a:rPr lang="en-US" sz="2000" dirty="0" smtClean="0">
                <a:solidFill>
                  <a:srgbClr val="FFFF00"/>
                </a:solidFill>
              </a:rPr>
              <a:t>the Basin-wide </a:t>
            </a:r>
            <a:r>
              <a:rPr lang="en-US" sz="2000" dirty="0">
                <a:solidFill>
                  <a:srgbClr val="FFFF00"/>
                </a:solidFill>
              </a:rPr>
              <a:t>and Regional planning studies </a:t>
            </a:r>
            <a:r>
              <a:rPr lang="en-US" sz="2000" dirty="0" smtClean="0">
                <a:solidFill>
                  <a:srgbClr val="FFFF00"/>
                </a:solidFill>
              </a:rPr>
              <a:t>for the 2017 </a:t>
            </a:r>
            <a:r>
              <a:rPr lang="en-US" sz="2000" dirty="0">
                <a:solidFill>
                  <a:srgbClr val="FFFF00"/>
                </a:solidFill>
              </a:rPr>
              <a:t>CVFPP update</a:t>
            </a:r>
          </a:p>
          <a:p>
            <a:pPr marL="577850" lvl="1" indent="-228600">
              <a:buClr>
                <a:srgbClr val="FFFF00"/>
              </a:buClr>
            </a:pPr>
            <a:r>
              <a:rPr lang="en-US" sz="2000" dirty="0" smtClean="0">
                <a:solidFill>
                  <a:srgbClr val="FFFF00"/>
                </a:solidFill>
              </a:rPr>
              <a:t>Assess impacts of potential management actions including changes in land use, vegetation type and pattern, sediment removal, structural changes, etc.</a:t>
            </a:r>
          </a:p>
          <a:p>
            <a:pPr marL="577850" lvl="2">
              <a:buClr>
                <a:srgbClr val="FFFF00"/>
              </a:buClr>
            </a:pPr>
            <a:r>
              <a:rPr lang="en-US" sz="2000" dirty="0" smtClean="0">
                <a:solidFill>
                  <a:srgbClr val="FFFF00"/>
                </a:solidFill>
              </a:rPr>
              <a:t>Assess impacts of future maintenance practices</a:t>
            </a:r>
          </a:p>
          <a:p>
            <a:pPr marL="577850" lvl="2">
              <a:buClr>
                <a:srgbClr val="FFFF00"/>
              </a:buClr>
            </a:pPr>
            <a:r>
              <a:rPr lang="en-US" sz="2000" dirty="0" smtClean="0">
                <a:solidFill>
                  <a:srgbClr val="FFFF00"/>
                </a:solidFill>
              </a:rPr>
              <a:t>Determine if existing top of levee profiles are sufficient to achieve  current and future design standards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52599"/>
            <a:ext cx="2390997" cy="280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262749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Flow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erbutler\AppData\Local\Microsoft\Windows\Temporary Internet Files\Content.Outlook\4OZC6E66\Table 3-3-J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07250"/>
            <a:ext cx="8713893" cy="501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4182</TotalTime>
  <Words>991</Words>
  <Application>Microsoft Office PowerPoint</Application>
  <PresentationFormat>On-screen Show (4:3)</PresentationFormat>
  <Paragraphs>158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Sutter Bypass Two-Dimensional (2D) Hydraulic Model</vt:lpstr>
      <vt:lpstr>Key Points to Discuss</vt:lpstr>
      <vt:lpstr>Board Directions / Model Objectives</vt:lpstr>
      <vt:lpstr>Project Development / Study Area</vt:lpstr>
      <vt:lpstr>Model Details (CH2M)</vt:lpstr>
      <vt:lpstr>RMA2 Model Answers Complex Questions (1/3)</vt:lpstr>
      <vt:lpstr>RMA2 Model Answers Complex Questions (2/3)</vt:lpstr>
      <vt:lpstr>The Model Provides an Important Tool</vt:lpstr>
      <vt:lpstr>Flow Comparison</vt:lpstr>
      <vt:lpstr>West Levee Freeboard Profiles (1957 design flow)</vt:lpstr>
      <vt:lpstr>East Levee Freeboard Profiles (1957 design flow)</vt:lpstr>
      <vt:lpstr>Areas of Freeboard &lt; 5 feet with 1957 flows and 1950’s Top of Levee (design) profiles</vt:lpstr>
      <vt:lpstr>Areas of Freeboard &lt; 5 feet with 1957 flows and 2007 Top of Levee (DWR Survey) profile</vt:lpstr>
      <vt:lpstr>Areas of Freeboard &lt; 6 feet with 1957 flows and 1950’s Top of Levee (design) profiles</vt:lpstr>
      <vt:lpstr>Areas of Freeboard &lt; 6 feet with 1957 flows and 2007 Top of Levee (DWR Survey) profile</vt:lpstr>
      <vt:lpstr>Multiple Sensitivity Runs Conducted</vt:lpstr>
      <vt:lpstr>Sensitivity Run - Extensive Vegetation Management</vt:lpstr>
      <vt:lpstr>Sensitivity Run - Moderate Vegetation Management</vt:lpstr>
      <vt:lpstr>Sensitivity of Moderate Sediment Removal</vt:lpstr>
      <vt:lpstr>Conversion of SNWR to Ag use</vt:lpstr>
      <vt:lpstr>Summary and Next Steps</vt:lpstr>
      <vt:lpstr>Questions &amp;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nmoricz</dc:creator>
  <cp:lastModifiedBy>Butler, Eric@DWR</cp:lastModifiedBy>
  <cp:revision>377</cp:revision>
  <cp:lastPrinted>2013-03-22T16:36:18Z</cp:lastPrinted>
  <dcterms:created xsi:type="dcterms:W3CDTF">2010-03-04T17:56:25Z</dcterms:created>
  <dcterms:modified xsi:type="dcterms:W3CDTF">2013-03-26T15:47:19Z</dcterms:modified>
</cp:coreProperties>
</file>