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262" r:id="rId4"/>
    <p:sldId id="263" r:id="rId5"/>
    <p:sldId id="306" r:id="rId6"/>
    <p:sldId id="307" r:id="rId7"/>
    <p:sldId id="264" r:id="rId8"/>
    <p:sldId id="305" r:id="rId9"/>
    <p:sldId id="260" r:id="rId10"/>
    <p:sldId id="258" r:id="rId11"/>
    <p:sldId id="265" r:id="rId12"/>
    <p:sldId id="309" r:id="rId13"/>
    <p:sldId id="266" r:id="rId14"/>
    <p:sldId id="30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gan, Alicia" initials="EA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1DFF5"/>
    <a:srgbClr val="339966"/>
    <a:srgbClr val="00CC99"/>
    <a:srgbClr val="008080"/>
    <a:srgbClr val="006699"/>
    <a:srgbClr val="B0C3E6"/>
    <a:srgbClr val="7395D3"/>
    <a:srgbClr val="5E7798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2" autoAdjust="0"/>
    <p:restoredTop sz="87485" autoAdjust="0"/>
  </p:normalViewPr>
  <p:slideViewPr>
    <p:cSldViewPr snapToGrid="0">
      <p:cViewPr varScale="1">
        <p:scale>
          <a:sx n="100" d="100"/>
          <a:sy n="100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5BC743-4823-4357-86F9-C415ED14D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49283-82E8-4FC6-9060-FAB7A3F29C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40" y="4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D7AF0-FBC7-4BFD-AA51-CE3E3F3202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503B1-2A06-4469-9F6B-E002A1A86A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29679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FE4FB-E882-4652-B0FF-CC310CCD6E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40" y="8829679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DB03-486E-4472-BF26-043A95B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78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98C50-27C2-439E-808A-745DE539DDE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4DA058-E0D3-4FF6-B502-75469E8A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1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17C3-B510-4C72-9B88-20615E950B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6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R Intr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51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33EB-F90A-4BF5-BC15-2E7BEA0135CB}" type="datetime1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78E4-47AA-4A7C-96AF-306AC681F634}" type="datetime1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C12-FE70-49AD-B3A7-99C8D9408954}" type="datetime1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18B-D850-40A4-B96A-2A6B911C9A83}" type="datetime1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6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214A-195D-4CA7-9B3D-BFF39CEACE4D}" type="datetime1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7A79-F90B-4D56-863A-20D8A6DDB0B3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64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E1E-FEFF-4688-8BD3-FC23E6C2585E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9E8C-CA09-497E-914D-3A39347CEC30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WR 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6590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201"/>
            <a:ext cx="7886700" cy="398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D1BA-72A1-467A-BA9A-C5BC31D23613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59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18733"/>
            <a:ext cx="3886200" cy="39962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8733"/>
            <a:ext cx="3886200" cy="3996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41-D8E1-414D-8361-AF1ABF8D87A7}" type="datetime1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Inf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216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1351-ECC1-412C-A4BA-D3541A5E4AA2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ABF-34D1-45B9-AD42-08D5B2EBCA93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6832-4DB1-4DC9-896F-2FEB30B58AAB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82A-3A5C-45FA-B198-F822AFA2F936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1CFE-997B-4F4C-AC0C-8050269A7E44}" type="datetime1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B9B4-620D-4FAE-A6C4-EDD1EDD5D105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885B-56BD-4ADE-BFEB-8C818777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4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oone.Lek@water.ca.gov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im.Bardsley@noaa.gov" TargetMode="External"/><Relationship Id="rId5" Type="http://schemas.openxmlformats.org/officeDocument/2006/relationships/hyperlink" Target="mailto:Cindy.Matthews@noaa.gov" TargetMode="External"/><Relationship Id="rId4" Type="http://schemas.openxmlformats.org/officeDocument/2006/relationships/hyperlink" Target="mailto:Mitchel.Russo@water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03816"/>
            <a:ext cx="8086725" cy="1888755"/>
          </a:xfrm>
        </p:spPr>
        <p:txBody>
          <a:bodyPr anchor="t">
            <a:noAutofit/>
          </a:bodyPr>
          <a:lstStyle/>
          <a:p>
            <a:r>
              <a:rPr lang="en-US" sz="4000" b="1" dirty="0"/>
              <a:t>DWR </a:t>
            </a:r>
            <a:r>
              <a:rPr lang="en-US" sz="4000" b="1" dirty="0" err="1"/>
              <a:t>Streamgage</a:t>
            </a:r>
            <a:br>
              <a:rPr lang="en-US" sz="4000" b="1" dirty="0"/>
            </a:br>
            <a:r>
              <a:rPr lang="en-US" sz="4000" b="1" dirty="0"/>
              <a:t>North American Vertical Datum of 1988 Update of October 2019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2800" b="1" dirty="0"/>
              <a:t>July 26, 2019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350" y="4086224"/>
            <a:ext cx="6648450" cy="1171575"/>
          </a:xfrm>
        </p:spPr>
        <p:txBody>
          <a:bodyPr/>
          <a:lstStyle/>
          <a:p>
            <a:pPr indent="-228600" algn="l"/>
            <a:r>
              <a:rPr lang="en-US" sz="2000" dirty="0">
                <a:solidFill>
                  <a:srgbClr val="0000FF"/>
                </a:solidFill>
              </a:rPr>
              <a:t>Mitch Russo, P.E.</a:t>
            </a:r>
          </a:p>
          <a:p>
            <a:pPr indent="-228600" algn="l"/>
            <a:r>
              <a:rPr lang="en-US" sz="2000" dirty="0">
                <a:solidFill>
                  <a:srgbClr val="0000FF"/>
                </a:solidFill>
              </a:rPr>
              <a:t>Hydrology and Flood Operations Office, DWR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>
                <a:solidFill>
                  <a:srgbClr val="0000FF"/>
                </a:solidFill>
              </a:rPr>
              <a:t>1</a:t>
            </a:fld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75A618AD-F267-4BD3-8034-E76C97B1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11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5D21A85A-BFD9-460F-8CDC-75CFDF82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14350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905000" y="5029200"/>
            <a:ext cx="3352800" cy="868646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639050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2/11/2017 ~1500 </a:t>
            </a:r>
            <a:r>
              <a:rPr lang="en-US" dirty="0" err="1"/>
              <a:t>hrs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9" idx="0"/>
          </p:cNvCxnSpPr>
          <p:nvPr/>
        </p:nvCxnSpPr>
        <p:spPr>
          <a:xfrm flipV="1">
            <a:off x="2743200" y="4095750"/>
            <a:ext cx="533400" cy="9030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276600" y="4095750"/>
            <a:ext cx="838200" cy="9030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4998754"/>
            <a:ext cx="1676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Old Datum (NGVD29)</a:t>
            </a:r>
          </a:p>
          <a:p>
            <a:pPr algn="ctr"/>
            <a:r>
              <a:rPr lang="en-US" b="1" dirty="0"/>
              <a:t>11.85’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2770" y="5020270"/>
            <a:ext cx="1676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 Datum (NAVD88)</a:t>
            </a:r>
          </a:p>
          <a:p>
            <a:pPr algn="ctr"/>
            <a:r>
              <a:rPr lang="en-US" b="1" dirty="0"/>
              <a:t>4855.45’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7282" y="5129638"/>
            <a:ext cx="53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22" name="Title 1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Only the numbers are changing!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0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NWS Actions</a:t>
            </a:r>
            <a:br>
              <a:rPr lang="en-US" sz="2700" dirty="0"/>
            </a:br>
            <a:r>
              <a:rPr lang="en-US" sz="2700" dirty="0"/>
              <a:t>Prior to October 1,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E-19s and Internal Documentation</a:t>
            </a:r>
          </a:p>
          <a:p>
            <a:r>
              <a:rPr lang="en-US" dirty="0"/>
              <a:t>Translate Impacts to new NAVD88 datum values</a:t>
            </a:r>
          </a:p>
          <a:p>
            <a:r>
              <a:rPr lang="en-US" dirty="0"/>
              <a:t>Staff Training</a:t>
            </a:r>
          </a:p>
          <a:p>
            <a:r>
              <a:rPr lang="en-US" dirty="0"/>
              <a:t>Social Media notices – Public Outreach</a:t>
            </a:r>
          </a:p>
          <a:p>
            <a:r>
              <a:rPr lang="en-US" dirty="0"/>
              <a:t>CNRFC model and calibration modifications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86376E6E-405C-4EBE-9C8B-CF697E4B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54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6D9E7A-37FF-41ED-B590-828DE248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DWR Actions</a:t>
            </a:r>
            <a:br>
              <a:rPr lang="en-US" b="0" dirty="0"/>
            </a:br>
            <a:r>
              <a:rPr lang="en-US" sz="2700" b="0" dirty="0"/>
              <a:t>Prior to October 1, 2019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B69B5-CC8C-4B6F-949A-3760A9BE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staff gages to reflect NAVD 88</a:t>
            </a:r>
          </a:p>
          <a:p>
            <a:r>
              <a:rPr lang="en-US" dirty="0"/>
              <a:t>Reset DCP’s to report data in NAVD 88</a:t>
            </a:r>
          </a:p>
          <a:p>
            <a:r>
              <a:rPr lang="en-US" dirty="0"/>
              <a:t>CDEC staff to apply temporary shift</a:t>
            </a:r>
          </a:p>
          <a:p>
            <a:pPr lvl="1"/>
            <a:r>
              <a:rPr lang="en-US" dirty="0"/>
              <a:t>Temporary shift will be removed on Oct 1</a:t>
            </a:r>
          </a:p>
          <a:p>
            <a:r>
              <a:rPr lang="en-US" dirty="0"/>
              <a:t>Provide information to attendees of Pre-season Flood Outreach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D3BF3-8A72-4552-B840-D6FA9629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Agency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Flood Hazard Plan/Annex?</a:t>
            </a:r>
          </a:p>
          <a:p>
            <a:r>
              <a:rPr lang="en-US" dirty="0"/>
              <a:t>Operating procedures?</a:t>
            </a:r>
          </a:p>
          <a:p>
            <a:r>
              <a:rPr lang="en-US" dirty="0"/>
              <a:t>Staff Training?</a:t>
            </a:r>
          </a:p>
          <a:p>
            <a:r>
              <a:rPr lang="en-US" dirty="0"/>
              <a:t>County Webpages?</a:t>
            </a:r>
          </a:p>
          <a:p>
            <a:r>
              <a:rPr lang="en-US" dirty="0"/>
              <a:t>Public Outreach?</a:t>
            </a:r>
          </a:p>
          <a:p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4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A2EE104A-7472-4119-843C-99D8805D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76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DWR</a:t>
            </a:r>
          </a:p>
          <a:p>
            <a:pPr marL="0" indent="0">
              <a:buNone/>
            </a:pPr>
            <a:r>
              <a:rPr lang="en-US" dirty="0"/>
              <a:t>Boone Lek   		</a:t>
            </a:r>
            <a:r>
              <a:rPr lang="en-US" dirty="0">
                <a:hlinkClick r:id="rId3"/>
              </a:rPr>
              <a:t>Boone.Lek@water.ca.gov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Mitch Russo		</a:t>
            </a:r>
            <a:r>
              <a:rPr lang="en-US" dirty="0">
                <a:hlinkClick r:id="rId4"/>
              </a:rPr>
              <a:t>Mitchel.Russo@water.ca.gov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NWS</a:t>
            </a:r>
          </a:p>
          <a:p>
            <a:pPr marL="0" indent="0">
              <a:buNone/>
            </a:pPr>
            <a:r>
              <a:rPr lang="en-US" dirty="0"/>
              <a:t>Cindy Matthews	</a:t>
            </a:r>
            <a:r>
              <a:rPr lang="en-US" dirty="0">
                <a:hlinkClick r:id="rId5"/>
              </a:rPr>
              <a:t>Cindy.Matthews@noaa.gov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Tim </a:t>
            </a:r>
            <a:r>
              <a:rPr lang="en-US" dirty="0" err="1"/>
              <a:t>Bardsley</a:t>
            </a:r>
            <a:r>
              <a:rPr lang="en-US" dirty="0"/>
              <a:t>	</a:t>
            </a:r>
            <a:r>
              <a:rPr lang="en-US" dirty="0">
                <a:hlinkClick r:id="rId6"/>
              </a:rPr>
              <a:t>Tim.Bardsley@noaa.gov</a:t>
            </a:r>
            <a:r>
              <a:rPr lang="en-US" dirty="0"/>
              <a:t> </a:t>
            </a:r>
          </a:p>
        </p:txBody>
      </p:sp>
      <p:pic>
        <p:nvPicPr>
          <p:cNvPr id="4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A2EE104A-7472-4119-843C-99D8805D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14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2595"/>
            <a:ext cx="7886700" cy="568324"/>
          </a:xfrm>
        </p:spPr>
        <p:txBody>
          <a:bodyPr>
            <a:noAutofit/>
          </a:bodyPr>
          <a:lstStyle/>
          <a:p>
            <a:r>
              <a:rPr lang="en-US" sz="6000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1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All CA DWR Gages on same Zero reference</a:t>
            </a:r>
          </a:p>
          <a:p>
            <a:r>
              <a:rPr lang="en-US" dirty="0"/>
              <a:t>Modeling Advantages</a:t>
            </a:r>
          </a:p>
          <a:p>
            <a:pPr lvl="1"/>
            <a:r>
              <a:rPr lang="en-US" dirty="0"/>
              <a:t>River profiles – slope downstream</a:t>
            </a:r>
          </a:p>
          <a:p>
            <a:r>
              <a:rPr lang="en-US" dirty="0"/>
              <a:t>Most recent flood studies in NAVD88</a:t>
            </a:r>
          </a:p>
          <a:p>
            <a:r>
              <a:rPr lang="en-US" dirty="0"/>
              <a:t>Recent LiDAR – NAVD88 </a:t>
            </a:r>
          </a:p>
          <a:p>
            <a:r>
              <a:rPr lang="en-US" dirty="0"/>
              <a:t>USACE studies</a:t>
            </a:r>
          </a:p>
          <a:p>
            <a:r>
              <a:rPr lang="en-US" dirty="0"/>
              <a:t>Only the numbers are changing!</a:t>
            </a:r>
          </a:p>
          <a:p>
            <a:pPr lvl="1"/>
            <a:r>
              <a:rPr lang="en-US" dirty="0"/>
              <a:t>New Monitor and Flood Stage Values</a:t>
            </a:r>
          </a:p>
        </p:txBody>
      </p:sp>
      <p:pic>
        <p:nvPicPr>
          <p:cNvPr id="4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39B4E984-F89F-4AD1-A75D-19D8BBCA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830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2006</a:t>
            </a:r>
          </a:p>
          <a:p>
            <a:r>
              <a:rPr lang="en-US" dirty="0"/>
              <a:t>Sac/San Joaquin Delta</a:t>
            </a:r>
          </a:p>
          <a:p>
            <a:r>
              <a:rPr lang="en-US" dirty="0"/>
              <a:t>44 Total Gages</a:t>
            </a:r>
          </a:p>
          <a:p>
            <a:pPr lvl="1"/>
            <a:r>
              <a:rPr lang="en-US" dirty="0"/>
              <a:t>4 Official NWS Forecast Points</a:t>
            </a:r>
          </a:p>
          <a:p>
            <a:pPr lvl="1"/>
            <a:r>
              <a:rPr lang="en-US" dirty="0"/>
              <a:t>40 Data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2016</a:t>
            </a:r>
          </a:p>
          <a:p>
            <a:r>
              <a:rPr lang="en-US" dirty="0"/>
              <a:t>Sacramento Region</a:t>
            </a:r>
          </a:p>
          <a:p>
            <a:pPr lvl="1"/>
            <a:r>
              <a:rPr lang="en-US" dirty="0"/>
              <a:t>Lower Sacramento River</a:t>
            </a:r>
          </a:p>
          <a:p>
            <a:pPr lvl="1"/>
            <a:r>
              <a:rPr lang="en-US" dirty="0"/>
              <a:t>Lower American River</a:t>
            </a:r>
          </a:p>
          <a:p>
            <a:pPr lvl="1"/>
            <a:r>
              <a:rPr lang="en-US" dirty="0"/>
              <a:t>Lower Feather River</a:t>
            </a:r>
          </a:p>
          <a:p>
            <a:r>
              <a:rPr lang="en-US" dirty="0"/>
              <a:t>5 Total Locations</a:t>
            </a:r>
          </a:p>
          <a:p>
            <a:pPr lvl="1"/>
            <a:r>
              <a:rPr lang="en-US" dirty="0"/>
              <a:t>4 Official NWS Forecast Points</a:t>
            </a:r>
          </a:p>
          <a:p>
            <a:pPr lvl="1"/>
            <a:r>
              <a:rPr lang="en-US" dirty="0"/>
              <a:t>Sacramento Weir Operating Criteria</a:t>
            </a:r>
          </a:p>
          <a:p>
            <a:endParaRPr lang="en-US" dirty="0"/>
          </a:p>
        </p:txBody>
      </p:sp>
      <p:pic>
        <p:nvPicPr>
          <p:cNvPr id="5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66DFC380-B920-4DBF-A1AE-87B1F87F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3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Datum Change</a:t>
            </a:r>
            <a:br>
              <a:rPr lang="en-US" dirty="0"/>
            </a:br>
            <a:r>
              <a:rPr lang="en-US" sz="1600" dirty="0"/>
              <a:t>October 1,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Sacramento and Feather Rivers</a:t>
            </a:r>
          </a:p>
          <a:p>
            <a:r>
              <a:rPr lang="en-US" dirty="0"/>
              <a:t>21 Total Gages</a:t>
            </a:r>
          </a:p>
          <a:p>
            <a:pPr lvl="1"/>
            <a:r>
              <a:rPr lang="en-US" dirty="0"/>
              <a:t>12 Official NWS Forecast Points</a:t>
            </a:r>
          </a:p>
          <a:p>
            <a:pPr lvl="1"/>
            <a:r>
              <a:rPr lang="en-US" dirty="0"/>
              <a:t>9 Data Points</a:t>
            </a:r>
          </a:p>
          <a:p>
            <a:pPr marL="0" indent="0">
              <a:buNone/>
            </a:pPr>
            <a:r>
              <a:rPr lang="en-US" dirty="0"/>
              <a:t>Calculations:</a:t>
            </a:r>
          </a:p>
          <a:p>
            <a:pPr marL="0" indent="0">
              <a:buNone/>
            </a:pPr>
            <a:r>
              <a:rPr lang="en-US" dirty="0"/>
              <a:t>NGVD29 – Correction Factor = NAVD88</a:t>
            </a:r>
          </a:p>
          <a:p>
            <a:endParaRPr lang="en-US" dirty="0"/>
          </a:p>
        </p:txBody>
      </p:sp>
      <p:pic>
        <p:nvPicPr>
          <p:cNvPr id="4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B2792C3A-1C82-4BB3-95CD-0FFC2E9A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26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DAA6EF6C-24CD-4DC4-B6BF-FB4B3DC0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A7B5C9-7B01-424A-9129-D150758E1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81" t="22885" r="26407" b="1539"/>
          <a:stretch/>
        </p:blipFill>
        <p:spPr>
          <a:xfrm>
            <a:off x="-322435" y="216297"/>
            <a:ext cx="9466435" cy="642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07C46A0-44F9-4A3C-9DCC-F31AD6A6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Gage Datum Conversion Schedule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DACB42-A179-4451-A7F4-182B0C112945}"/>
              </a:ext>
            </a:extLst>
          </p:cNvPr>
          <p:cNvSpPr/>
          <p:nvPr/>
        </p:nvSpPr>
        <p:spPr>
          <a:xfrm>
            <a:off x="5003064" y="1352090"/>
            <a:ext cx="2056435" cy="3941685"/>
          </a:xfrm>
          <a:prstGeom prst="rect">
            <a:avLst/>
          </a:prstGeom>
          <a:solidFill>
            <a:srgbClr val="B0C3E6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19DB91-4A6B-4159-98F5-EEDB50AAB3FD}"/>
              </a:ext>
            </a:extLst>
          </p:cNvPr>
          <p:cNvSpPr/>
          <p:nvPr/>
        </p:nvSpPr>
        <p:spPr>
          <a:xfrm>
            <a:off x="2948811" y="1352090"/>
            <a:ext cx="2047617" cy="3941685"/>
          </a:xfrm>
          <a:prstGeom prst="rect">
            <a:avLst/>
          </a:prstGeom>
          <a:solidFill>
            <a:srgbClr val="7395D3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9982B9-B63E-4650-8606-0E563B80C0F6}"/>
              </a:ext>
            </a:extLst>
          </p:cNvPr>
          <p:cNvSpPr/>
          <p:nvPr/>
        </p:nvSpPr>
        <p:spPr>
          <a:xfrm>
            <a:off x="915865" y="1352089"/>
            <a:ext cx="2026311" cy="3941685"/>
          </a:xfrm>
          <a:prstGeom prst="rect">
            <a:avLst/>
          </a:prstGeom>
          <a:solidFill>
            <a:srgbClr val="B0C3E6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440BB188-597C-4C90-BF9D-825745BAC6AB}"/>
              </a:ext>
            </a:extLst>
          </p:cNvPr>
          <p:cNvSpPr/>
          <p:nvPr/>
        </p:nvSpPr>
        <p:spPr>
          <a:xfrm>
            <a:off x="915865" y="2439668"/>
            <a:ext cx="2086395" cy="1522457"/>
          </a:xfrm>
          <a:custGeom>
            <a:avLst/>
            <a:gdLst>
              <a:gd name="connsiteX0" fmla="*/ 0 w 1006890"/>
              <a:gd name="connsiteY0" fmla="*/ 0 h 402756"/>
              <a:gd name="connsiteX1" fmla="*/ 805512 w 1006890"/>
              <a:gd name="connsiteY1" fmla="*/ 0 h 402756"/>
              <a:gd name="connsiteX2" fmla="*/ 1006890 w 1006890"/>
              <a:gd name="connsiteY2" fmla="*/ 201378 h 402756"/>
              <a:gd name="connsiteX3" fmla="*/ 805512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05512 w 1006890"/>
              <a:gd name="connsiteY1" fmla="*/ 0 h 402756"/>
              <a:gd name="connsiteX2" fmla="*/ 1006890 w 1006890"/>
              <a:gd name="connsiteY2" fmla="*/ 201378 h 402756"/>
              <a:gd name="connsiteX3" fmla="*/ 805512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05512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79159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79159 w 1006890"/>
              <a:gd name="connsiteY3" fmla="*/ 402756 h 402756"/>
              <a:gd name="connsiteX4" fmla="*/ 0 w 1006890"/>
              <a:gd name="connsiteY4" fmla="*/ 402756 h 402756"/>
              <a:gd name="connsiteX5" fmla="*/ 113000 w 1006890"/>
              <a:gd name="connsiteY5" fmla="*/ 206984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95910 w 1006890"/>
              <a:gd name="connsiteY3" fmla="*/ 402756 h 402756"/>
              <a:gd name="connsiteX4" fmla="*/ 0 w 1006890"/>
              <a:gd name="connsiteY4" fmla="*/ 402756 h 402756"/>
              <a:gd name="connsiteX5" fmla="*/ 113000 w 1006890"/>
              <a:gd name="connsiteY5" fmla="*/ 206984 h 402756"/>
              <a:gd name="connsiteX6" fmla="*/ 0 w 1006890"/>
              <a:gd name="connsiteY6" fmla="*/ 0 h 40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890" h="402756">
                <a:moveTo>
                  <a:pt x="0" y="0"/>
                </a:moveTo>
                <a:lnTo>
                  <a:pt x="897572" y="0"/>
                </a:lnTo>
                <a:lnTo>
                  <a:pt x="1006890" y="201378"/>
                </a:lnTo>
                <a:lnTo>
                  <a:pt x="895910" y="402756"/>
                </a:lnTo>
                <a:lnTo>
                  <a:pt x="0" y="402756"/>
                </a:lnTo>
                <a:lnTo>
                  <a:pt x="113000" y="206984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381" tIns="6668" rIns="208046" bIns="666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>
                <a:solidFill>
                  <a:schemeClr val="bg1"/>
                </a:solidFill>
              </a:rPr>
              <a:t>Finalize Conversion Values, Primary Stakeholder List</a:t>
            </a:r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E7289515-4FEB-4DA2-8AB4-C6BFCA8C7099}"/>
              </a:ext>
            </a:extLst>
          </p:cNvPr>
          <p:cNvSpPr/>
          <p:nvPr/>
        </p:nvSpPr>
        <p:spPr>
          <a:xfrm>
            <a:off x="6289166" y="2412809"/>
            <a:ext cx="958559" cy="1549316"/>
          </a:xfrm>
          <a:custGeom>
            <a:avLst/>
            <a:gdLst>
              <a:gd name="connsiteX0" fmla="*/ 0 w 1531873"/>
              <a:gd name="connsiteY0" fmla="*/ 0 h 887718"/>
              <a:gd name="connsiteX1" fmla="*/ 1088014 w 1531873"/>
              <a:gd name="connsiteY1" fmla="*/ 0 h 887718"/>
              <a:gd name="connsiteX2" fmla="*/ 1531873 w 1531873"/>
              <a:gd name="connsiteY2" fmla="*/ 443859 h 887718"/>
              <a:gd name="connsiteX3" fmla="*/ 1088014 w 1531873"/>
              <a:gd name="connsiteY3" fmla="*/ 887718 h 887718"/>
              <a:gd name="connsiteX4" fmla="*/ 0 w 1531873"/>
              <a:gd name="connsiteY4" fmla="*/ 887718 h 887718"/>
              <a:gd name="connsiteX5" fmla="*/ 443859 w 1531873"/>
              <a:gd name="connsiteY5" fmla="*/ 443859 h 887718"/>
              <a:gd name="connsiteX6" fmla="*/ 0 w 1531873"/>
              <a:gd name="connsiteY6" fmla="*/ 0 h 887718"/>
              <a:gd name="connsiteX0" fmla="*/ 0 w 1531873"/>
              <a:gd name="connsiteY0" fmla="*/ 0 h 887718"/>
              <a:gd name="connsiteX1" fmla="*/ 1088014 w 1531873"/>
              <a:gd name="connsiteY1" fmla="*/ 0 h 887718"/>
              <a:gd name="connsiteX2" fmla="*/ 1531873 w 1531873"/>
              <a:gd name="connsiteY2" fmla="*/ 443859 h 887718"/>
              <a:gd name="connsiteX3" fmla="*/ 1088014 w 1531873"/>
              <a:gd name="connsiteY3" fmla="*/ 887718 h 887718"/>
              <a:gd name="connsiteX4" fmla="*/ 0 w 1531873"/>
              <a:gd name="connsiteY4" fmla="*/ 887718 h 887718"/>
              <a:gd name="connsiteX5" fmla="*/ 377065 w 1531873"/>
              <a:gd name="connsiteY5" fmla="*/ 453721 h 887718"/>
              <a:gd name="connsiteX6" fmla="*/ 0 w 1531873"/>
              <a:gd name="connsiteY6" fmla="*/ 0 h 887718"/>
              <a:gd name="connsiteX0" fmla="*/ 0 w 1393835"/>
              <a:gd name="connsiteY0" fmla="*/ 0 h 887718"/>
              <a:gd name="connsiteX1" fmla="*/ 1088014 w 1393835"/>
              <a:gd name="connsiteY1" fmla="*/ 0 h 887718"/>
              <a:gd name="connsiteX2" fmla="*/ 1393835 w 1393835"/>
              <a:gd name="connsiteY2" fmla="*/ 447146 h 887718"/>
              <a:gd name="connsiteX3" fmla="*/ 1088014 w 1393835"/>
              <a:gd name="connsiteY3" fmla="*/ 887718 h 887718"/>
              <a:gd name="connsiteX4" fmla="*/ 0 w 1393835"/>
              <a:gd name="connsiteY4" fmla="*/ 887718 h 887718"/>
              <a:gd name="connsiteX5" fmla="*/ 377065 w 1393835"/>
              <a:gd name="connsiteY5" fmla="*/ 453721 h 887718"/>
              <a:gd name="connsiteX6" fmla="*/ 0 w 1393835"/>
              <a:gd name="connsiteY6" fmla="*/ 0 h 887718"/>
              <a:gd name="connsiteX0" fmla="*/ 0 w 1393835"/>
              <a:gd name="connsiteY0" fmla="*/ 0 h 887718"/>
              <a:gd name="connsiteX1" fmla="*/ 1088014 w 1393835"/>
              <a:gd name="connsiteY1" fmla="*/ 0 h 887718"/>
              <a:gd name="connsiteX2" fmla="*/ 1393835 w 1393835"/>
              <a:gd name="connsiteY2" fmla="*/ 447146 h 887718"/>
              <a:gd name="connsiteX3" fmla="*/ 1088014 w 1393835"/>
              <a:gd name="connsiteY3" fmla="*/ 887718 h 887718"/>
              <a:gd name="connsiteX4" fmla="*/ 0 w 1393835"/>
              <a:gd name="connsiteY4" fmla="*/ 887718 h 887718"/>
              <a:gd name="connsiteX5" fmla="*/ 338946 w 1393835"/>
              <a:gd name="connsiteY5" fmla="*/ 450203 h 887718"/>
              <a:gd name="connsiteX6" fmla="*/ 0 w 1393835"/>
              <a:gd name="connsiteY6" fmla="*/ 0 h 887718"/>
              <a:gd name="connsiteX0" fmla="*/ 0 w 1393835"/>
              <a:gd name="connsiteY0" fmla="*/ 0 h 887718"/>
              <a:gd name="connsiteX1" fmla="*/ 1088014 w 1393835"/>
              <a:gd name="connsiteY1" fmla="*/ 0 h 887718"/>
              <a:gd name="connsiteX2" fmla="*/ 1393835 w 1393835"/>
              <a:gd name="connsiteY2" fmla="*/ 447146 h 887718"/>
              <a:gd name="connsiteX3" fmla="*/ 1088014 w 1393835"/>
              <a:gd name="connsiteY3" fmla="*/ 887718 h 887718"/>
              <a:gd name="connsiteX4" fmla="*/ 0 w 1393835"/>
              <a:gd name="connsiteY4" fmla="*/ 887718 h 887718"/>
              <a:gd name="connsiteX5" fmla="*/ 315121 w 1393835"/>
              <a:gd name="connsiteY5" fmla="*/ 448444 h 887718"/>
              <a:gd name="connsiteX6" fmla="*/ 0 w 1393835"/>
              <a:gd name="connsiteY6" fmla="*/ 0 h 88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35" h="887718">
                <a:moveTo>
                  <a:pt x="0" y="0"/>
                </a:moveTo>
                <a:lnTo>
                  <a:pt x="1088014" y="0"/>
                </a:lnTo>
                <a:lnTo>
                  <a:pt x="1393835" y="447146"/>
                </a:lnTo>
                <a:lnTo>
                  <a:pt x="1088014" y="887718"/>
                </a:lnTo>
                <a:lnTo>
                  <a:pt x="0" y="887718"/>
                </a:lnTo>
                <a:lnTo>
                  <a:pt x="315121" y="448444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5189"/>
              <a:satOff val="-5493"/>
              <a:lumOff val="13529"/>
              <a:alphaOff val="0"/>
            </a:schemeClr>
          </a:fillRef>
          <a:effectRef idx="0">
            <a:schemeClr val="accent1">
              <a:shade val="50000"/>
              <a:hueOff val="5189"/>
              <a:satOff val="-5493"/>
              <a:lumOff val="135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668" rIns="0" bIns="666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>
                <a:solidFill>
                  <a:schemeClr val="bg1"/>
                </a:solidFill>
              </a:rPr>
              <a:t>Finalize All Technical Resources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2C1CCE-9C78-48C0-B869-9094DCF8E1A9}"/>
              </a:ext>
            </a:extLst>
          </p:cNvPr>
          <p:cNvSpPr txBox="1"/>
          <p:nvPr/>
        </p:nvSpPr>
        <p:spPr>
          <a:xfrm>
            <a:off x="1281499" y="4686242"/>
            <a:ext cx="12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Q1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2019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4A870C-1A11-4291-B866-3400822A5EAD}"/>
              </a:ext>
            </a:extLst>
          </p:cNvPr>
          <p:cNvSpPr txBox="1"/>
          <p:nvPr/>
        </p:nvSpPr>
        <p:spPr>
          <a:xfrm>
            <a:off x="3373281" y="4686242"/>
            <a:ext cx="12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Q2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2019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2FD02-90BC-4213-8E92-56B18180277D}"/>
              </a:ext>
            </a:extLst>
          </p:cNvPr>
          <p:cNvSpPr txBox="1"/>
          <p:nvPr/>
        </p:nvSpPr>
        <p:spPr>
          <a:xfrm>
            <a:off x="5387979" y="4681743"/>
            <a:ext cx="12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Q3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2019</a:t>
            </a:r>
          </a:p>
        </p:txBody>
      </p:sp>
      <p:sp>
        <p:nvSpPr>
          <p:cNvPr id="45" name="Freeform 27">
            <a:extLst>
              <a:ext uri="{FF2B5EF4-FFF2-40B4-BE49-F238E27FC236}">
                <a16:creationId xmlns:a16="http://schemas.microsoft.com/office/drawing/2014/main" id="{2DC0F2A4-A4B0-4776-88AC-2AE0C4F96CC6}"/>
              </a:ext>
            </a:extLst>
          </p:cNvPr>
          <p:cNvSpPr/>
          <p:nvPr/>
        </p:nvSpPr>
        <p:spPr>
          <a:xfrm>
            <a:off x="4016584" y="2415040"/>
            <a:ext cx="1286604" cy="772427"/>
          </a:xfrm>
          <a:custGeom>
            <a:avLst/>
            <a:gdLst>
              <a:gd name="connsiteX0" fmla="*/ 0 w 1006890"/>
              <a:gd name="connsiteY0" fmla="*/ 0 h 402756"/>
              <a:gd name="connsiteX1" fmla="*/ 805512 w 1006890"/>
              <a:gd name="connsiteY1" fmla="*/ 0 h 402756"/>
              <a:gd name="connsiteX2" fmla="*/ 1006890 w 1006890"/>
              <a:gd name="connsiteY2" fmla="*/ 201378 h 402756"/>
              <a:gd name="connsiteX3" fmla="*/ 805512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05512 w 1006890"/>
              <a:gd name="connsiteY1" fmla="*/ 0 h 402756"/>
              <a:gd name="connsiteX2" fmla="*/ 1006890 w 1006890"/>
              <a:gd name="connsiteY2" fmla="*/ 201378 h 402756"/>
              <a:gd name="connsiteX3" fmla="*/ 805512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05512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79159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79159 w 1006890"/>
              <a:gd name="connsiteY3" fmla="*/ 402756 h 402756"/>
              <a:gd name="connsiteX4" fmla="*/ 0 w 1006890"/>
              <a:gd name="connsiteY4" fmla="*/ 402756 h 402756"/>
              <a:gd name="connsiteX5" fmla="*/ 113000 w 1006890"/>
              <a:gd name="connsiteY5" fmla="*/ 206984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95910 w 1006890"/>
              <a:gd name="connsiteY3" fmla="*/ 402756 h 402756"/>
              <a:gd name="connsiteX4" fmla="*/ 0 w 1006890"/>
              <a:gd name="connsiteY4" fmla="*/ 402756 h 402756"/>
              <a:gd name="connsiteX5" fmla="*/ 113000 w 1006890"/>
              <a:gd name="connsiteY5" fmla="*/ 206984 h 402756"/>
              <a:gd name="connsiteX6" fmla="*/ 0 w 1006890"/>
              <a:gd name="connsiteY6" fmla="*/ 0 h 40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890" h="402756">
                <a:moveTo>
                  <a:pt x="0" y="0"/>
                </a:moveTo>
                <a:lnTo>
                  <a:pt x="897572" y="0"/>
                </a:lnTo>
                <a:lnTo>
                  <a:pt x="1006890" y="201378"/>
                </a:lnTo>
                <a:lnTo>
                  <a:pt x="895910" y="402756"/>
                </a:lnTo>
                <a:lnTo>
                  <a:pt x="0" y="402756"/>
                </a:lnTo>
                <a:lnTo>
                  <a:pt x="113000" y="206984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5567"/>
              <a:satOff val="-16479"/>
              <a:lumOff val="40588"/>
              <a:alphaOff val="0"/>
            </a:schemeClr>
          </a:fillRef>
          <a:effectRef idx="0">
            <a:schemeClr val="accent1">
              <a:shade val="50000"/>
              <a:hueOff val="15567"/>
              <a:satOff val="-16479"/>
              <a:lumOff val="40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6668" rIns="182880" bIns="666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schemeClr val="bg1"/>
                </a:solidFill>
              </a:rPr>
              <a:t>Finalize Material for Secondary Stakeholders, Coordinate with CDEC Staff</a:t>
            </a:r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2A1F1EF7-BED6-46BF-9786-23B9F9A95027}"/>
              </a:ext>
            </a:extLst>
          </p:cNvPr>
          <p:cNvSpPr/>
          <p:nvPr/>
        </p:nvSpPr>
        <p:spPr>
          <a:xfrm>
            <a:off x="4023218" y="3184345"/>
            <a:ext cx="1286605" cy="773626"/>
          </a:xfrm>
          <a:custGeom>
            <a:avLst/>
            <a:gdLst>
              <a:gd name="connsiteX0" fmla="*/ 0 w 1006890"/>
              <a:gd name="connsiteY0" fmla="*/ 0 h 402756"/>
              <a:gd name="connsiteX1" fmla="*/ 805512 w 1006890"/>
              <a:gd name="connsiteY1" fmla="*/ 0 h 402756"/>
              <a:gd name="connsiteX2" fmla="*/ 1006890 w 1006890"/>
              <a:gd name="connsiteY2" fmla="*/ 201378 h 402756"/>
              <a:gd name="connsiteX3" fmla="*/ 805512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05512 w 1006890"/>
              <a:gd name="connsiteY1" fmla="*/ 0 h 402756"/>
              <a:gd name="connsiteX2" fmla="*/ 1006890 w 1006890"/>
              <a:gd name="connsiteY2" fmla="*/ 201378 h 402756"/>
              <a:gd name="connsiteX3" fmla="*/ 805512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05512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79159 w 1006890"/>
              <a:gd name="connsiteY3" fmla="*/ 402756 h 402756"/>
              <a:gd name="connsiteX4" fmla="*/ 0 w 1006890"/>
              <a:gd name="connsiteY4" fmla="*/ 402756 h 402756"/>
              <a:gd name="connsiteX5" fmla="*/ 201378 w 1006890"/>
              <a:gd name="connsiteY5" fmla="*/ 201378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79159 w 1006890"/>
              <a:gd name="connsiteY3" fmla="*/ 402756 h 402756"/>
              <a:gd name="connsiteX4" fmla="*/ 0 w 1006890"/>
              <a:gd name="connsiteY4" fmla="*/ 402756 h 402756"/>
              <a:gd name="connsiteX5" fmla="*/ 113000 w 1006890"/>
              <a:gd name="connsiteY5" fmla="*/ 206984 h 402756"/>
              <a:gd name="connsiteX6" fmla="*/ 0 w 1006890"/>
              <a:gd name="connsiteY6" fmla="*/ 0 h 402756"/>
              <a:gd name="connsiteX0" fmla="*/ 0 w 1006890"/>
              <a:gd name="connsiteY0" fmla="*/ 0 h 402756"/>
              <a:gd name="connsiteX1" fmla="*/ 897572 w 1006890"/>
              <a:gd name="connsiteY1" fmla="*/ 0 h 402756"/>
              <a:gd name="connsiteX2" fmla="*/ 1006890 w 1006890"/>
              <a:gd name="connsiteY2" fmla="*/ 201378 h 402756"/>
              <a:gd name="connsiteX3" fmla="*/ 895910 w 1006890"/>
              <a:gd name="connsiteY3" fmla="*/ 402756 h 402756"/>
              <a:gd name="connsiteX4" fmla="*/ 0 w 1006890"/>
              <a:gd name="connsiteY4" fmla="*/ 402756 h 402756"/>
              <a:gd name="connsiteX5" fmla="*/ 113000 w 1006890"/>
              <a:gd name="connsiteY5" fmla="*/ 206984 h 402756"/>
              <a:gd name="connsiteX6" fmla="*/ 0 w 1006890"/>
              <a:gd name="connsiteY6" fmla="*/ 0 h 40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890" h="402756">
                <a:moveTo>
                  <a:pt x="0" y="0"/>
                </a:moveTo>
                <a:lnTo>
                  <a:pt x="897572" y="0"/>
                </a:lnTo>
                <a:lnTo>
                  <a:pt x="1006890" y="201378"/>
                </a:lnTo>
                <a:lnTo>
                  <a:pt x="895910" y="402756"/>
                </a:lnTo>
                <a:lnTo>
                  <a:pt x="0" y="402756"/>
                </a:lnTo>
                <a:lnTo>
                  <a:pt x="113000" y="206984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5567"/>
              <a:satOff val="-16479"/>
              <a:lumOff val="40588"/>
              <a:alphaOff val="0"/>
            </a:schemeClr>
          </a:fillRef>
          <a:effectRef idx="0">
            <a:schemeClr val="accent1">
              <a:shade val="50000"/>
              <a:hueOff val="15567"/>
              <a:satOff val="-16479"/>
              <a:lumOff val="40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6668" rIns="182880" bIns="666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schemeClr val="bg1"/>
                </a:solidFill>
              </a:rPr>
              <a:t>Refine approach, if needed, based on primary stakeholders responses</a:t>
            </a:r>
          </a:p>
        </p:txBody>
      </p:sp>
      <p:sp>
        <p:nvSpPr>
          <p:cNvPr id="47" name="Freeform 29">
            <a:extLst>
              <a:ext uri="{FF2B5EF4-FFF2-40B4-BE49-F238E27FC236}">
                <a16:creationId xmlns:a16="http://schemas.microsoft.com/office/drawing/2014/main" id="{C6440CEC-FDB2-4910-9FD4-4F1072D5D749}"/>
              </a:ext>
            </a:extLst>
          </p:cNvPr>
          <p:cNvSpPr/>
          <p:nvPr/>
        </p:nvSpPr>
        <p:spPr>
          <a:xfrm>
            <a:off x="5343628" y="2412809"/>
            <a:ext cx="1009548" cy="1549316"/>
          </a:xfrm>
          <a:custGeom>
            <a:avLst/>
            <a:gdLst>
              <a:gd name="connsiteX0" fmla="*/ 0 w 1531873"/>
              <a:gd name="connsiteY0" fmla="*/ 0 h 887718"/>
              <a:gd name="connsiteX1" fmla="*/ 1088014 w 1531873"/>
              <a:gd name="connsiteY1" fmla="*/ 0 h 887718"/>
              <a:gd name="connsiteX2" fmla="*/ 1531873 w 1531873"/>
              <a:gd name="connsiteY2" fmla="*/ 443859 h 887718"/>
              <a:gd name="connsiteX3" fmla="*/ 1088014 w 1531873"/>
              <a:gd name="connsiteY3" fmla="*/ 887718 h 887718"/>
              <a:gd name="connsiteX4" fmla="*/ 0 w 1531873"/>
              <a:gd name="connsiteY4" fmla="*/ 887718 h 887718"/>
              <a:gd name="connsiteX5" fmla="*/ 443859 w 1531873"/>
              <a:gd name="connsiteY5" fmla="*/ 443859 h 887718"/>
              <a:gd name="connsiteX6" fmla="*/ 0 w 1531873"/>
              <a:gd name="connsiteY6" fmla="*/ 0 h 887718"/>
              <a:gd name="connsiteX0" fmla="*/ 0 w 1531873"/>
              <a:gd name="connsiteY0" fmla="*/ 0 h 887718"/>
              <a:gd name="connsiteX1" fmla="*/ 1088014 w 1531873"/>
              <a:gd name="connsiteY1" fmla="*/ 0 h 887718"/>
              <a:gd name="connsiteX2" fmla="*/ 1531873 w 1531873"/>
              <a:gd name="connsiteY2" fmla="*/ 443859 h 887718"/>
              <a:gd name="connsiteX3" fmla="*/ 1088014 w 1531873"/>
              <a:gd name="connsiteY3" fmla="*/ 887718 h 887718"/>
              <a:gd name="connsiteX4" fmla="*/ 0 w 1531873"/>
              <a:gd name="connsiteY4" fmla="*/ 887718 h 887718"/>
              <a:gd name="connsiteX5" fmla="*/ 377065 w 1531873"/>
              <a:gd name="connsiteY5" fmla="*/ 453721 h 887718"/>
              <a:gd name="connsiteX6" fmla="*/ 0 w 1531873"/>
              <a:gd name="connsiteY6" fmla="*/ 0 h 887718"/>
              <a:gd name="connsiteX0" fmla="*/ 0 w 1393835"/>
              <a:gd name="connsiteY0" fmla="*/ 0 h 887718"/>
              <a:gd name="connsiteX1" fmla="*/ 1088014 w 1393835"/>
              <a:gd name="connsiteY1" fmla="*/ 0 h 887718"/>
              <a:gd name="connsiteX2" fmla="*/ 1393835 w 1393835"/>
              <a:gd name="connsiteY2" fmla="*/ 447146 h 887718"/>
              <a:gd name="connsiteX3" fmla="*/ 1088014 w 1393835"/>
              <a:gd name="connsiteY3" fmla="*/ 887718 h 887718"/>
              <a:gd name="connsiteX4" fmla="*/ 0 w 1393835"/>
              <a:gd name="connsiteY4" fmla="*/ 887718 h 887718"/>
              <a:gd name="connsiteX5" fmla="*/ 377065 w 1393835"/>
              <a:gd name="connsiteY5" fmla="*/ 453721 h 887718"/>
              <a:gd name="connsiteX6" fmla="*/ 0 w 1393835"/>
              <a:gd name="connsiteY6" fmla="*/ 0 h 887718"/>
              <a:gd name="connsiteX0" fmla="*/ 0 w 1393835"/>
              <a:gd name="connsiteY0" fmla="*/ 0 h 887718"/>
              <a:gd name="connsiteX1" fmla="*/ 1088014 w 1393835"/>
              <a:gd name="connsiteY1" fmla="*/ 0 h 887718"/>
              <a:gd name="connsiteX2" fmla="*/ 1393835 w 1393835"/>
              <a:gd name="connsiteY2" fmla="*/ 447146 h 887718"/>
              <a:gd name="connsiteX3" fmla="*/ 1088014 w 1393835"/>
              <a:gd name="connsiteY3" fmla="*/ 887718 h 887718"/>
              <a:gd name="connsiteX4" fmla="*/ 0 w 1393835"/>
              <a:gd name="connsiteY4" fmla="*/ 887718 h 887718"/>
              <a:gd name="connsiteX5" fmla="*/ 338946 w 1393835"/>
              <a:gd name="connsiteY5" fmla="*/ 455480 h 887718"/>
              <a:gd name="connsiteX6" fmla="*/ 0 w 1393835"/>
              <a:gd name="connsiteY6" fmla="*/ 0 h 88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35" h="887718">
                <a:moveTo>
                  <a:pt x="0" y="0"/>
                </a:moveTo>
                <a:lnTo>
                  <a:pt x="1088014" y="0"/>
                </a:lnTo>
                <a:lnTo>
                  <a:pt x="1393835" y="447146"/>
                </a:lnTo>
                <a:lnTo>
                  <a:pt x="1088014" y="887718"/>
                </a:lnTo>
                <a:lnTo>
                  <a:pt x="0" y="887718"/>
                </a:lnTo>
                <a:lnTo>
                  <a:pt x="338946" y="45548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378"/>
              <a:satOff val="-10986"/>
              <a:lumOff val="27059"/>
              <a:alphaOff val="0"/>
            </a:schemeClr>
          </a:fillRef>
          <a:effectRef idx="0">
            <a:schemeClr val="accent1">
              <a:shade val="50000"/>
              <a:hueOff val="10378"/>
              <a:satOff val="-10986"/>
              <a:lumOff val="2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668" rIns="0" bIns="666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schemeClr val="bg1"/>
                </a:solidFill>
              </a:rPr>
              <a:t>Outreach to Secondary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E94B5D-3C06-4CFA-B1D5-28E5B880E170}"/>
              </a:ext>
            </a:extLst>
          </p:cNvPr>
          <p:cNvSpPr/>
          <p:nvPr/>
        </p:nvSpPr>
        <p:spPr>
          <a:xfrm>
            <a:off x="7288164" y="2556309"/>
            <a:ext cx="1227186" cy="1227186"/>
          </a:xfrm>
          <a:prstGeom prst="ellipse">
            <a:avLst/>
          </a:prstGeom>
          <a:solidFill>
            <a:srgbClr val="00CC99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LAUNCH</a:t>
            </a:r>
          </a:p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schemeClr val="bg1"/>
                </a:solidFill>
              </a:rPr>
              <a:t>Oct 1, 2019</a:t>
            </a:r>
          </a:p>
        </p:txBody>
      </p:sp>
      <p:sp>
        <p:nvSpPr>
          <p:cNvPr id="49" name="Freeform 29">
            <a:extLst>
              <a:ext uri="{FF2B5EF4-FFF2-40B4-BE49-F238E27FC236}">
                <a16:creationId xmlns:a16="http://schemas.microsoft.com/office/drawing/2014/main" id="{343FCB4E-5872-4594-B932-3BD6ACD5E76E}"/>
              </a:ext>
            </a:extLst>
          </p:cNvPr>
          <p:cNvSpPr/>
          <p:nvPr/>
        </p:nvSpPr>
        <p:spPr>
          <a:xfrm>
            <a:off x="2942175" y="2431917"/>
            <a:ext cx="1005623" cy="1530208"/>
          </a:xfrm>
          <a:custGeom>
            <a:avLst/>
            <a:gdLst>
              <a:gd name="connsiteX0" fmla="*/ 0 w 1531873"/>
              <a:gd name="connsiteY0" fmla="*/ 0 h 887718"/>
              <a:gd name="connsiteX1" fmla="*/ 1088014 w 1531873"/>
              <a:gd name="connsiteY1" fmla="*/ 0 h 887718"/>
              <a:gd name="connsiteX2" fmla="*/ 1531873 w 1531873"/>
              <a:gd name="connsiteY2" fmla="*/ 443859 h 887718"/>
              <a:gd name="connsiteX3" fmla="*/ 1088014 w 1531873"/>
              <a:gd name="connsiteY3" fmla="*/ 887718 h 887718"/>
              <a:gd name="connsiteX4" fmla="*/ 0 w 1531873"/>
              <a:gd name="connsiteY4" fmla="*/ 887718 h 887718"/>
              <a:gd name="connsiteX5" fmla="*/ 443859 w 1531873"/>
              <a:gd name="connsiteY5" fmla="*/ 443859 h 887718"/>
              <a:gd name="connsiteX6" fmla="*/ 0 w 1531873"/>
              <a:gd name="connsiteY6" fmla="*/ 0 h 887718"/>
              <a:gd name="connsiteX0" fmla="*/ 0 w 1531873"/>
              <a:gd name="connsiteY0" fmla="*/ 0 h 887718"/>
              <a:gd name="connsiteX1" fmla="*/ 1088014 w 1531873"/>
              <a:gd name="connsiteY1" fmla="*/ 0 h 887718"/>
              <a:gd name="connsiteX2" fmla="*/ 1531873 w 1531873"/>
              <a:gd name="connsiteY2" fmla="*/ 443859 h 887718"/>
              <a:gd name="connsiteX3" fmla="*/ 1088014 w 1531873"/>
              <a:gd name="connsiteY3" fmla="*/ 887718 h 887718"/>
              <a:gd name="connsiteX4" fmla="*/ 0 w 1531873"/>
              <a:gd name="connsiteY4" fmla="*/ 887718 h 887718"/>
              <a:gd name="connsiteX5" fmla="*/ 377065 w 1531873"/>
              <a:gd name="connsiteY5" fmla="*/ 453721 h 887718"/>
              <a:gd name="connsiteX6" fmla="*/ 0 w 1531873"/>
              <a:gd name="connsiteY6" fmla="*/ 0 h 887718"/>
              <a:gd name="connsiteX0" fmla="*/ 0 w 1393835"/>
              <a:gd name="connsiteY0" fmla="*/ 0 h 887718"/>
              <a:gd name="connsiteX1" fmla="*/ 1088014 w 1393835"/>
              <a:gd name="connsiteY1" fmla="*/ 0 h 887718"/>
              <a:gd name="connsiteX2" fmla="*/ 1393835 w 1393835"/>
              <a:gd name="connsiteY2" fmla="*/ 447146 h 887718"/>
              <a:gd name="connsiteX3" fmla="*/ 1088014 w 1393835"/>
              <a:gd name="connsiteY3" fmla="*/ 887718 h 887718"/>
              <a:gd name="connsiteX4" fmla="*/ 0 w 1393835"/>
              <a:gd name="connsiteY4" fmla="*/ 887718 h 887718"/>
              <a:gd name="connsiteX5" fmla="*/ 377065 w 1393835"/>
              <a:gd name="connsiteY5" fmla="*/ 453721 h 887718"/>
              <a:gd name="connsiteX6" fmla="*/ 0 w 1393835"/>
              <a:gd name="connsiteY6" fmla="*/ 0 h 887718"/>
              <a:gd name="connsiteX0" fmla="*/ 0 w 1393835"/>
              <a:gd name="connsiteY0" fmla="*/ 0 h 887718"/>
              <a:gd name="connsiteX1" fmla="*/ 1088014 w 1393835"/>
              <a:gd name="connsiteY1" fmla="*/ 0 h 887718"/>
              <a:gd name="connsiteX2" fmla="*/ 1393835 w 1393835"/>
              <a:gd name="connsiteY2" fmla="*/ 447146 h 887718"/>
              <a:gd name="connsiteX3" fmla="*/ 1088014 w 1393835"/>
              <a:gd name="connsiteY3" fmla="*/ 887718 h 887718"/>
              <a:gd name="connsiteX4" fmla="*/ 0 w 1393835"/>
              <a:gd name="connsiteY4" fmla="*/ 887718 h 887718"/>
              <a:gd name="connsiteX5" fmla="*/ 338946 w 1393835"/>
              <a:gd name="connsiteY5" fmla="*/ 455480 h 887718"/>
              <a:gd name="connsiteX6" fmla="*/ 0 w 1393835"/>
              <a:gd name="connsiteY6" fmla="*/ 0 h 88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35" h="887718">
                <a:moveTo>
                  <a:pt x="0" y="0"/>
                </a:moveTo>
                <a:lnTo>
                  <a:pt x="1088014" y="0"/>
                </a:lnTo>
                <a:lnTo>
                  <a:pt x="1393835" y="447146"/>
                </a:lnTo>
                <a:lnTo>
                  <a:pt x="1088014" y="887718"/>
                </a:lnTo>
                <a:lnTo>
                  <a:pt x="0" y="887718"/>
                </a:lnTo>
                <a:lnTo>
                  <a:pt x="338946" y="45548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378"/>
              <a:satOff val="-10986"/>
              <a:lumOff val="27059"/>
              <a:alphaOff val="0"/>
            </a:schemeClr>
          </a:fillRef>
          <a:effectRef idx="0">
            <a:schemeClr val="accent1">
              <a:shade val="50000"/>
              <a:hueOff val="10378"/>
              <a:satOff val="-10986"/>
              <a:lumOff val="2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668" rIns="0" bIns="666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schemeClr val="bg1"/>
                </a:solidFill>
              </a:rPr>
              <a:t>Outreach to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Primary Stakeholders</a:t>
            </a:r>
          </a:p>
        </p:txBody>
      </p:sp>
      <p:pic>
        <p:nvPicPr>
          <p:cNvPr id="17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2332FD6F-3C67-4B4A-9D0A-D7558ADF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54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Datum Change</a:t>
            </a:r>
            <a:br>
              <a:rPr lang="en-US" dirty="0"/>
            </a:br>
            <a:r>
              <a:rPr lang="en-US" sz="1800" dirty="0"/>
              <a:t>October 1,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Sacramento River at Red Bluff Diversion Dam</a:t>
            </a:r>
          </a:p>
          <a:p>
            <a:pPr marL="0" indent="0">
              <a:buNone/>
            </a:pPr>
            <a:r>
              <a:rPr lang="en-US" dirty="0"/>
              <a:t>Correction Factor: -2.6’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NGVD29 – Correction Factor = NAVD88</a:t>
            </a:r>
          </a:p>
          <a:p>
            <a:pPr marL="0" indent="0">
              <a:buNone/>
            </a:pPr>
            <a:r>
              <a:rPr lang="en-US" dirty="0"/>
              <a:t>Monitor Stage: 	250.0’ – (-2.6’) = 252.5’ *</a:t>
            </a:r>
          </a:p>
          <a:p>
            <a:pPr marL="0" indent="0">
              <a:buNone/>
            </a:pPr>
            <a:r>
              <a:rPr lang="en-US" dirty="0"/>
              <a:t>Flood Stage: 	253.0’ – (-2.6’) = 255.5’ *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70C0"/>
                </a:solidFill>
              </a:rPr>
              <a:t>* </a:t>
            </a:r>
            <a:r>
              <a:rPr lang="en-US" sz="2000" dirty="0">
                <a:solidFill>
                  <a:srgbClr val="0070C0"/>
                </a:solidFill>
              </a:rPr>
              <a:t>Monitor and Flood Stages are rounded to the nearest half foot due to forecast limitations.</a:t>
            </a:r>
          </a:p>
        </p:txBody>
      </p:sp>
      <p:pic>
        <p:nvPicPr>
          <p:cNvPr id="4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8AE80A49-F30A-42EF-A967-242392B0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42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DAA6EF6C-24CD-4DC4-B6BF-FB4B3DC0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172631" y="460253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21" name="Title 1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Only the numbers are changing!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2A3E5-789B-46C4-9C35-087A1733A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2" y="1083469"/>
            <a:ext cx="5908675" cy="443150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200949" y="4258270"/>
            <a:ext cx="3124200" cy="990600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562119" y="3844316"/>
            <a:ext cx="988148" cy="492118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2238375" y="3844456"/>
            <a:ext cx="2333624" cy="43792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5006" y="429190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Old Datum (USED)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97.1’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2730" y="428238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New Datum (NAVD88)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96.9’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D379D-B2F9-49F2-AF19-EF0B2F0CD9D6}"/>
              </a:ext>
            </a:extLst>
          </p:cNvPr>
          <p:cNvSpPr txBox="1"/>
          <p:nvPr/>
        </p:nvSpPr>
        <p:spPr>
          <a:xfrm>
            <a:off x="5254600" y="5030569"/>
            <a:ext cx="207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25, 2016</a:t>
            </a:r>
          </a:p>
        </p:txBody>
      </p:sp>
    </p:spTree>
    <p:extLst>
      <p:ext uri="{BB962C8B-B14F-4D97-AF65-F5344CB8AC3E}">
        <p14:creationId xmlns:p14="http://schemas.microsoft.com/office/powerpoint/2010/main" val="320455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ttp://www.clker.com/cliparts/4/7/b/6/1214085316117537111noaa.svg.med.png">
            <a:extLst>
              <a:ext uri="{FF2B5EF4-FFF2-40B4-BE49-F238E27FC236}">
                <a16:creationId xmlns:a16="http://schemas.microsoft.com/office/drawing/2014/main" id="{EDD86CE6-C35A-4935-8CB7-01E34541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5695950"/>
            <a:ext cx="729455" cy="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the numbers are changing!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958AA-C716-40E5-BA73-4BC2DAFD8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76" y="1367226"/>
            <a:ext cx="6503247" cy="4328724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cxnSpLocks/>
            <a:stCxn id="21" idx="0"/>
          </p:cNvCxnSpPr>
          <p:nvPr/>
        </p:nvCxnSpPr>
        <p:spPr>
          <a:xfrm flipV="1">
            <a:off x="2822206" y="3761601"/>
            <a:ext cx="1546594" cy="903648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4385654" y="3768078"/>
            <a:ext cx="2383" cy="897171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4006" y="4665249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Old Datum (USED)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177.5’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3932" y="463222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New Datum (NAVD88)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177.4’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7528" y="483487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6DE61-2B4E-46FB-A1D3-5932C79F5707}"/>
              </a:ext>
            </a:extLst>
          </p:cNvPr>
          <p:cNvSpPr txBox="1"/>
          <p:nvPr/>
        </p:nvSpPr>
        <p:spPr>
          <a:xfrm>
            <a:off x="5287064" y="5126914"/>
            <a:ext cx="237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21, 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3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6643</TotalTime>
  <Words>375</Words>
  <Application>Microsoft Office PowerPoint</Application>
  <PresentationFormat>On-screen Show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Office Theme</vt:lpstr>
      <vt:lpstr>DWR Streamgage North American Vertical Datum of 1988 Update of October 2019   July 26, 2019</vt:lpstr>
      <vt:lpstr>Purpose</vt:lpstr>
      <vt:lpstr>Efforts To Date</vt:lpstr>
      <vt:lpstr>2019 Datum Change October 1, 2019</vt:lpstr>
      <vt:lpstr>PowerPoint Presentation</vt:lpstr>
      <vt:lpstr>Gage Datum Conversion Schedule </vt:lpstr>
      <vt:lpstr>2019 Datum Change October 1, 2019</vt:lpstr>
      <vt:lpstr>PowerPoint Presentation</vt:lpstr>
      <vt:lpstr>Only the numbers are changing!</vt:lpstr>
      <vt:lpstr>PowerPoint Presentation</vt:lpstr>
      <vt:lpstr>NWS Actions Prior to October 1, 2019</vt:lpstr>
      <vt:lpstr>DWR Actions Prior to October 1, 2019</vt:lpstr>
      <vt:lpstr>Local Agency Impacts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Mierzwa</dc:creator>
  <cp:lastModifiedBy>Russo, Mitchel@DWR</cp:lastModifiedBy>
  <cp:revision>185</cp:revision>
  <cp:lastPrinted>2019-01-29T03:09:36Z</cp:lastPrinted>
  <dcterms:created xsi:type="dcterms:W3CDTF">2017-05-08T04:14:59Z</dcterms:created>
  <dcterms:modified xsi:type="dcterms:W3CDTF">2019-07-25T17:28:04Z</dcterms:modified>
</cp:coreProperties>
</file>