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7"/>
  </p:notesMasterIdLst>
  <p:sldIdLst>
    <p:sldId id="281" r:id="rId2"/>
    <p:sldId id="279" r:id="rId3"/>
    <p:sldId id="293" r:id="rId4"/>
    <p:sldId id="266" r:id="rId5"/>
    <p:sldId id="292" r:id="rId6"/>
    <p:sldId id="265" r:id="rId7"/>
    <p:sldId id="273" r:id="rId8"/>
    <p:sldId id="284" r:id="rId9"/>
    <p:sldId id="288" r:id="rId10"/>
    <p:sldId id="276" r:id="rId11"/>
    <p:sldId id="290" r:id="rId12"/>
    <p:sldId id="289" r:id="rId13"/>
    <p:sldId id="291" r:id="rId14"/>
    <p:sldId id="286" r:id="rId15"/>
    <p:sldId id="28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t, Miles@DWR" initials="CM" lastIdx="1" clrIdx="0">
    <p:extLst>
      <p:ext uri="{19B8F6BF-5375-455C-9EA6-DF929625EA0E}">
        <p15:presenceInfo xmlns:p15="http://schemas.microsoft.com/office/powerpoint/2012/main" userId="S::Miles.Claret@water.ca.gov::fb662754-d315-48ae-ba36-be89047d9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9FBFD"/>
    <a:srgbClr val="03187F"/>
    <a:srgbClr val="004A82"/>
    <a:srgbClr val="8200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0" autoAdjust="0"/>
    <p:restoredTop sz="75786" autoAdjust="0"/>
  </p:normalViewPr>
  <p:slideViewPr>
    <p:cSldViewPr>
      <p:cViewPr varScale="1">
        <p:scale>
          <a:sx n="56" d="100"/>
          <a:sy n="56" d="100"/>
        </p:scale>
        <p:origin x="1500"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B1EA0-47C7-4CEE-8CB5-FFFCA7020C63}" type="datetimeFigureOut">
              <a:rPr lang="en-US" smtClean="0"/>
              <a:pPr/>
              <a:t>10/24/2019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A1BCFE-8DEC-415F-9950-CB51D84C6D84}" type="slidenum">
              <a:rPr lang="en-US" smtClean="0"/>
              <a:pPr/>
              <a:t>‹#›</a:t>
            </a:fld>
            <a:endParaRPr lang="en-US"/>
          </a:p>
        </p:txBody>
      </p:sp>
    </p:spTree>
    <p:extLst>
      <p:ext uri="{BB962C8B-B14F-4D97-AF65-F5344CB8AC3E}">
        <p14:creationId xmlns:p14="http://schemas.microsoft.com/office/powerpoint/2010/main" val="117503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2</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in scenic vista and existing visual character (staging, short term construction). Long term visual impacts were less than significant due to the majority of veg being left on the river and the site being restored. </a:t>
            </a:r>
          </a:p>
          <a:p>
            <a:endParaRPr lang="en-US" dirty="0"/>
          </a:p>
          <a:p>
            <a:r>
              <a:rPr lang="en-US" dirty="0"/>
              <a:t>Traffic due to local traffic on streets. Traffic management plan and road maintenance plan. </a:t>
            </a:r>
          </a:p>
          <a:p>
            <a:endParaRPr lang="en-US" dirty="0"/>
          </a:p>
          <a:p>
            <a:r>
              <a:rPr lang="en-US" dirty="0"/>
              <a:t>Veg and wildlife short term due to temporal veg impacts. </a:t>
            </a:r>
          </a:p>
          <a:p>
            <a:endParaRPr lang="en-US" dirty="0"/>
          </a:p>
          <a:p>
            <a:r>
              <a:rPr lang="en-US" dirty="0"/>
              <a:t>Recreation due to limit public use areas and trails (bike trail near Garcia Bend, various parks). MM include community outreach, signage, detours, repairing all facilities to pre-project conditions. </a:t>
            </a:r>
          </a:p>
          <a:p>
            <a:endParaRPr lang="en-US" dirty="0"/>
          </a:p>
          <a:p>
            <a:r>
              <a:rPr lang="en-US" dirty="0"/>
              <a:t>Cultural resources due to CR-1 adverse effects are unknown (PA, but no CEQA process) </a:t>
            </a:r>
          </a:p>
        </p:txBody>
      </p:sp>
      <p:sp>
        <p:nvSpPr>
          <p:cNvPr id="4" name="Slide Number Placeholder 3"/>
          <p:cNvSpPr>
            <a:spLocks noGrp="1"/>
          </p:cNvSpPr>
          <p:nvPr>
            <p:ph type="sldNum" sz="quarter" idx="5"/>
          </p:nvPr>
        </p:nvSpPr>
        <p:spPr/>
        <p:txBody>
          <a:bodyPr/>
          <a:lstStyle/>
          <a:p>
            <a:fld id="{5DA1BCFE-8DEC-415F-9950-CB51D84C6D84}" type="slidenum">
              <a:rPr lang="en-US" smtClean="0"/>
              <a:pPr/>
              <a:t>11</a:t>
            </a:fld>
            <a:endParaRPr lang="en-US"/>
          </a:p>
        </p:txBody>
      </p:sp>
    </p:spTree>
    <p:extLst>
      <p:ext uri="{BB962C8B-B14F-4D97-AF65-F5344CB8AC3E}">
        <p14:creationId xmlns:p14="http://schemas.microsoft.com/office/powerpoint/2010/main" val="135806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1331976" y="3337560"/>
            <a:ext cx="6480048" cy="2301240"/>
          </a:xfrm>
        </p:spPr>
        <p:txBody>
          <a:bodyPr rIns="45720" anchor="t"/>
          <a:lstStyle>
            <a:lvl1pPr algn="ctr">
              <a:defRPr lang="en-US" b="1" cap="all" baseline="0" dirty="0">
                <a:ln w="5000" cmpd="sng">
                  <a:noFill/>
                  <a:prstDash val="solid"/>
                </a:ln>
                <a:solidFill>
                  <a:srgbClr val="0E2138"/>
                </a:solidFill>
                <a:effectLst/>
              </a:defRPr>
            </a:lvl1pPr>
          </a:lstStyle>
          <a:p>
            <a:r>
              <a:rPr kumimoji="0" lang="en-US" dirty="0"/>
              <a:t>Click to edit Master title style</a:t>
            </a:r>
          </a:p>
        </p:txBody>
      </p:sp>
      <p:sp>
        <p:nvSpPr>
          <p:cNvPr id="17" name="Subtitle 16"/>
          <p:cNvSpPr>
            <a:spLocks noGrp="1"/>
          </p:cNvSpPr>
          <p:nvPr>
            <p:ph type="subTitle" idx="1"/>
          </p:nvPr>
        </p:nvSpPr>
        <p:spPr>
          <a:xfrm>
            <a:off x="1331976" y="1544812"/>
            <a:ext cx="6480048" cy="664988"/>
          </a:xfrm>
        </p:spPr>
        <p:txBody>
          <a:bodyPr tIns="0" rIns="45720" bIns="0" anchor="b">
            <a:normAutofit/>
          </a:bodyPr>
          <a:lstStyle>
            <a:lvl1pPr marL="0" indent="0" algn="ctr">
              <a:buNone/>
              <a:defRPr sz="2000">
                <a:solidFill>
                  <a:srgbClr val="0E2138"/>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7" name="Slide Number Placeholder 26"/>
          <p:cNvSpPr>
            <a:spLocks noGrp="1"/>
          </p:cNvSpPr>
          <p:nvPr>
            <p:ph type="sldNum" sz="quarter" idx="12"/>
          </p:nvPr>
        </p:nvSpPr>
        <p:spPr/>
        <p:txBody>
          <a:bodyPr/>
          <a:lstStyle/>
          <a:p>
            <a:fld id="{46E0BE4B-4AE9-4F51-9062-A16AABBD90FF}" type="slidenum">
              <a:rPr lang="en-US" smtClean="0"/>
              <a:t>‹#›</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a:xfrm>
            <a:off x="228600" y="1371600"/>
            <a:ext cx="8610600" cy="475456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p:cNvSpPr>
            <a:spLocks noGrp="1"/>
          </p:cNvSpPr>
          <p:nvPr>
            <p:ph type="sldNum" sz="quarter" idx="12"/>
          </p:nvPr>
        </p:nvSpPr>
        <p:spPr/>
        <p:txBody>
          <a:bodyPr/>
          <a:lstStyle/>
          <a:p>
            <a:fld id="{46E0BE4B-4AE9-4F51-9062-A16AABBD90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228600" y="1371600"/>
            <a:ext cx="3886200" cy="4800600"/>
          </a:xfrm>
        </p:spPr>
        <p:txBody>
          <a:bodyPr/>
          <a:lstStyle>
            <a:lvl1pPr>
              <a:buClr>
                <a:srgbClr val="0E2138"/>
              </a:buClr>
              <a:defRPr sz="2600"/>
            </a:lvl1pPr>
            <a:lvl2pPr>
              <a:buClr>
                <a:srgbClr val="0E2138"/>
              </a:buClr>
              <a:defRPr sz="2200"/>
            </a:lvl2pPr>
            <a:lvl3pPr>
              <a:buClr>
                <a:srgbClr val="0E2138"/>
              </a:buClr>
              <a:defRPr sz="2000"/>
            </a:lvl3pPr>
            <a:lvl4pPr>
              <a:buClr>
                <a:srgbClr val="0E2138"/>
              </a:buClr>
              <a:defRPr sz="1800"/>
            </a:lvl4pPr>
            <a:lvl5pPr>
              <a:buClr>
                <a:srgbClr val="0E2138"/>
              </a:buCl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4572000" y="1371600"/>
            <a:ext cx="3962400" cy="4800600"/>
          </a:xfrm>
        </p:spPr>
        <p:txBody>
          <a:bodyPr/>
          <a:lstStyle>
            <a:lvl1pPr>
              <a:buClr>
                <a:srgbClr val="0E2138"/>
              </a:buClr>
              <a:defRPr sz="2600"/>
            </a:lvl1pPr>
            <a:lvl2pPr>
              <a:buClr>
                <a:srgbClr val="0E2138"/>
              </a:buClr>
              <a:defRPr sz="2200"/>
            </a:lvl2pPr>
            <a:lvl3pPr>
              <a:buClr>
                <a:srgbClr val="0E2138"/>
              </a:buClr>
              <a:defRPr sz="2000"/>
            </a:lvl3pPr>
            <a:lvl4pPr>
              <a:buClr>
                <a:srgbClr val="0E2138"/>
              </a:buClr>
              <a:defRPr sz="1800"/>
            </a:lvl4pPr>
            <a:lvl5pPr>
              <a:buClr>
                <a:srgbClr val="0E2138"/>
              </a:buClr>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Slide Number Placeholder 6"/>
          <p:cNvSpPr>
            <a:spLocks noGrp="1"/>
          </p:cNvSpPr>
          <p:nvPr>
            <p:ph type="sldNum" sz="quarter" idx="12"/>
          </p:nvPr>
        </p:nvSpPr>
        <p:spPr/>
        <p:txBody>
          <a:bodyPr/>
          <a:lstStyle/>
          <a:p>
            <a:fld id="{46E0BE4B-4AE9-4F51-9062-A16AABBD90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rgbClr val="0E2138"/>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rgbClr val="0E2138"/>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28600" y="1371600"/>
            <a:ext cx="4114800" cy="3941763"/>
          </a:xfrm>
        </p:spPr>
        <p:txBody>
          <a:bodyPr/>
          <a:lstStyle>
            <a:lvl1pPr>
              <a:buClr>
                <a:srgbClr val="0E2138"/>
              </a:buClr>
              <a:defRPr sz="2400"/>
            </a:lvl1pPr>
            <a:lvl2pPr>
              <a:buClr>
                <a:srgbClr val="0E2138"/>
              </a:buClr>
              <a:defRPr sz="2000"/>
            </a:lvl2pPr>
            <a:lvl3pPr>
              <a:buClr>
                <a:srgbClr val="0E2138"/>
              </a:buClr>
              <a:defRPr sz="1800"/>
            </a:lvl3pPr>
            <a:lvl4pPr>
              <a:buClr>
                <a:srgbClr val="0E2138"/>
              </a:buClr>
              <a:defRPr sz="1600"/>
            </a:lvl4pPr>
            <a:lvl5pPr>
              <a:buClr>
                <a:srgbClr val="0E2138"/>
              </a:buCl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419600" y="1371600"/>
            <a:ext cx="4041775" cy="3941763"/>
          </a:xfrm>
        </p:spPr>
        <p:txBody>
          <a:bodyPr/>
          <a:lstStyle>
            <a:lvl1pPr>
              <a:buClr>
                <a:srgbClr val="0E2138"/>
              </a:buClr>
              <a:defRPr sz="2400"/>
            </a:lvl1pPr>
            <a:lvl2pPr>
              <a:buClr>
                <a:srgbClr val="0E2138"/>
              </a:buClr>
              <a:defRPr sz="2000"/>
            </a:lvl2pPr>
            <a:lvl3pPr>
              <a:buClr>
                <a:srgbClr val="0E2138"/>
              </a:buClr>
              <a:defRPr sz="1800"/>
            </a:lvl3pPr>
            <a:lvl4pPr>
              <a:buClr>
                <a:srgbClr val="0E2138"/>
              </a:buClr>
              <a:defRPr sz="1600"/>
            </a:lvl4pPr>
            <a:lvl5pPr>
              <a:buClr>
                <a:srgbClr val="0E2138"/>
              </a:buCl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9" name="Slide Number Placeholder 8"/>
          <p:cNvSpPr>
            <a:spLocks noGrp="1"/>
          </p:cNvSpPr>
          <p:nvPr>
            <p:ph type="sldNum" sz="quarter" idx="12"/>
          </p:nvPr>
        </p:nvSpPr>
        <p:spPr/>
        <p:txBody>
          <a:bodyPr/>
          <a:lstStyle/>
          <a:p>
            <a:fld id="{46E0BE4B-4AE9-4F51-9062-A16AABBD90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470648" cy="1143000"/>
          </a:xfrm>
        </p:spPr>
        <p:txBody>
          <a:bodyPr anchor="ctr"/>
          <a:lstStyle>
            <a:lvl1pPr algn="l">
              <a:defRPr sz="4600"/>
            </a:lvl1pPr>
          </a:lstStyle>
          <a:p>
            <a:r>
              <a:rPr kumimoji="0" lang="en-US"/>
              <a:t>Click to edit Master title style</a:t>
            </a:r>
          </a:p>
        </p:txBody>
      </p:sp>
      <p:sp>
        <p:nvSpPr>
          <p:cNvPr id="8" name="Slide Number Placeholder 7"/>
          <p:cNvSpPr>
            <a:spLocks noGrp="1"/>
          </p:cNvSpPr>
          <p:nvPr>
            <p:ph type="sldNum" sz="quarter" idx="11"/>
          </p:nvPr>
        </p:nvSpPr>
        <p:spPr/>
        <p:txBody>
          <a:bodyPr/>
          <a:lstStyle/>
          <a:p>
            <a:fld id="{46E0BE4B-4AE9-4F51-9062-A16AABBD90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rgbClr val="0E2138"/>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buClr>
                <a:srgbClr val="0E2138"/>
              </a:buClr>
              <a:defRPr sz="2800"/>
            </a:lvl1pPr>
            <a:lvl2pPr>
              <a:buClr>
                <a:srgbClr val="0E2138"/>
              </a:buClr>
              <a:defRPr sz="2400"/>
            </a:lvl2pPr>
            <a:lvl3pPr>
              <a:buClr>
                <a:srgbClr val="0E2138"/>
              </a:buClr>
              <a:defRPr sz="2200"/>
            </a:lvl3pPr>
            <a:lvl4pPr>
              <a:buClr>
                <a:srgbClr val="0E2138"/>
              </a:buClr>
              <a:defRPr sz="2000"/>
            </a:lvl4pPr>
            <a:lvl5pPr>
              <a:buClr>
                <a:srgbClr val="0E2138"/>
              </a:buCl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Slide Number Placeholder 6"/>
          <p:cNvSpPr>
            <a:spLocks noGrp="1"/>
          </p:cNvSpPr>
          <p:nvPr>
            <p:ph type="sldNum" sz="quarter" idx="12"/>
          </p:nvPr>
        </p:nvSpPr>
        <p:spPr>
          <a:xfrm>
            <a:off x="8156448" y="6422064"/>
            <a:ext cx="762000" cy="365125"/>
          </a:xfrm>
        </p:spPr>
        <p:txBody>
          <a:bodyPr/>
          <a:lstStyle/>
          <a:p>
            <a:fld id="{46E0BE4B-4AE9-4F51-9062-A16AABBD90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rgbClr val="0E2138"/>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46E0BE4B-4AE9-4F51-9062-A16AABBD90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shade val="40000"/>
                <a:satMod val="150000"/>
                <a:alpha val="10000"/>
              </a:schemeClr>
            </a:gs>
            <a:gs pos="30000">
              <a:schemeClr val="bg2">
                <a:shade val="60000"/>
                <a:satMod val="150000"/>
                <a:alpha val="30000"/>
              </a:schemeClr>
            </a:gs>
            <a:gs pos="100000">
              <a:schemeClr val="bg2">
                <a:tint val="83000"/>
                <a:satMod val="200000"/>
                <a:alpha val="80000"/>
              </a:schemeClr>
            </a:gs>
          </a:gsLst>
          <a:lin ang="0" scaled="1"/>
          <a:tileRect/>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5105400"/>
            <a:ext cx="9144000" cy="1759688"/>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20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91400" y="0"/>
            <a:ext cx="17526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2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228600" y="0"/>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228600" y="1371600"/>
            <a:ext cx="7696200" cy="47545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baseline="0">
                <a:solidFill>
                  <a:schemeClr val="accent3"/>
                </a:solidFill>
              </a:defRPr>
            </a:lvl1pPr>
          </a:lstStyle>
          <a:p>
            <a:fld id="{7111FE6D-37E4-464A-8136-05CDD8377503}" type="slidenum">
              <a:rPr lang="en-US" smtClean="0"/>
              <a:pPr/>
              <a:t>‹#›</a:t>
            </a:fld>
            <a:endParaRPr lang="en-US" dirty="0"/>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7200" y="76200"/>
            <a:ext cx="990600" cy="990600"/>
          </a:xfrm>
          <a:prstGeom prst="rect">
            <a:avLst/>
          </a:prstGeom>
          <a:effectLst>
            <a:outerShdw blurRad="76200" dist="50800" dir="5400000" sx="101000" sy="101000" algn="t" rotWithShape="0">
              <a:prstClr val="black">
                <a:alpha val="30000"/>
              </a:prstClr>
            </a:outerShdw>
          </a:effectLst>
        </p:spPr>
      </p:pic>
      <p:sp>
        <p:nvSpPr>
          <p:cNvPr id="11" name="Freeform 10"/>
          <p:cNvSpPr/>
          <p:nvPr userDrawn="1"/>
        </p:nvSpPr>
        <p:spPr>
          <a:xfrm>
            <a:off x="178025" y="137565"/>
            <a:ext cx="7986839" cy="930584"/>
          </a:xfrm>
          <a:custGeom>
            <a:avLst/>
            <a:gdLst>
              <a:gd name="connsiteX0" fmla="*/ 0 w 7986839"/>
              <a:gd name="connsiteY0" fmla="*/ 930584 h 930584"/>
              <a:gd name="connsiteX1" fmla="*/ 0 w 7986839"/>
              <a:gd name="connsiteY1" fmla="*/ 0 h 930584"/>
              <a:gd name="connsiteX2" fmla="*/ 7986839 w 7986839"/>
              <a:gd name="connsiteY2" fmla="*/ 0 h 930584"/>
            </a:gdLst>
            <a:ahLst/>
            <a:cxnLst>
              <a:cxn ang="0">
                <a:pos x="connsiteX0" y="connsiteY0"/>
              </a:cxn>
              <a:cxn ang="0">
                <a:pos x="connsiteX1" y="connsiteY1"/>
              </a:cxn>
              <a:cxn ang="0">
                <a:pos x="connsiteX2" y="connsiteY2"/>
              </a:cxn>
            </a:cxnLst>
            <a:rect l="l" t="t" r="r" b="b"/>
            <a:pathLst>
              <a:path w="7986839" h="930584">
                <a:moveTo>
                  <a:pt x="0" y="930584"/>
                </a:moveTo>
                <a:lnTo>
                  <a:pt x="0" y="0"/>
                </a:lnTo>
                <a:lnTo>
                  <a:pt x="798683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p:cNvCxnSpPr/>
          <p:nvPr userDrawn="1"/>
        </p:nvCxnSpPr>
        <p:spPr>
          <a:xfrm>
            <a:off x="152400" y="6553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hf hdr="0" ftr="0" dt="0"/>
  <p:txStyles>
    <p:titleStyle>
      <a:lvl1pPr algn="l" rtl="0" eaLnBrk="1" latinLnBrk="0" hangingPunct="1">
        <a:spcBef>
          <a:spcPct val="0"/>
        </a:spcBef>
        <a:buNone/>
        <a:defRPr kumimoji="0" sz="4600" kern="1200">
          <a:solidFill>
            <a:srgbClr val="0E2138"/>
          </a:solidFill>
          <a:latin typeface="+mj-lt"/>
          <a:ea typeface="+mj-ea"/>
          <a:cs typeface="+mj-cs"/>
        </a:defRPr>
      </a:lvl1pPr>
    </p:titleStyle>
    <p:bodyStyle>
      <a:lvl1pPr marL="420624" indent="-384048" algn="l" rtl="0" eaLnBrk="1" latinLnBrk="0" hangingPunct="1">
        <a:spcBef>
          <a:spcPct val="20000"/>
        </a:spcBef>
        <a:buClr>
          <a:srgbClr val="0E2138"/>
        </a:buClr>
        <a:buSzPct val="80000"/>
        <a:buFont typeface="Wingdings 2"/>
        <a:buChar char=""/>
        <a:defRPr kumimoji="0" sz="3000" kern="1200">
          <a:solidFill>
            <a:srgbClr val="0E2138"/>
          </a:solidFill>
          <a:latin typeface="+mn-lt"/>
          <a:ea typeface="+mn-ea"/>
          <a:cs typeface="+mn-cs"/>
        </a:defRPr>
      </a:lvl1pPr>
      <a:lvl2pPr marL="722376" indent="-274320" algn="l" rtl="0" eaLnBrk="1" latinLnBrk="0" hangingPunct="1">
        <a:spcBef>
          <a:spcPct val="20000"/>
        </a:spcBef>
        <a:buClr>
          <a:srgbClr val="0E2138"/>
        </a:buClr>
        <a:buSzPct val="90000"/>
        <a:buFont typeface="Wingdings 2"/>
        <a:buChar char=""/>
        <a:defRPr kumimoji="0" sz="2600" kern="1200">
          <a:solidFill>
            <a:srgbClr val="0E2138"/>
          </a:solidFill>
          <a:latin typeface="+mn-lt"/>
          <a:ea typeface="+mn-ea"/>
          <a:cs typeface="+mn-cs"/>
        </a:defRPr>
      </a:lvl2pPr>
      <a:lvl3pPr marL="1005840" indent="-256032" algn="l" rtl="0" eaLnBrk="1" latinLnBrk="0" hangingPunct="1">
        <a:spcBef>
          <a:spcPct val="20000"/>
        </a:spcBef>
        <a:buClr>
          <a:srgbClr val="0E2138"/>
        </a:buClr>
        <a:buSzPct val="85000"/>
        <a:buFont typeface="Arial"/>
        <a:buChar char="○"/>
        <a:defRPr kumimoji="0" sz="2400" kern="1200">
          <a:solidFill>
            <a:srgbClr val="0E2138"/>
          </a:solidFill>
          <a:latin typeface="+mn-lt"/>
          <a:ea typeface="+mn-ea"/>
          <a:cs typeface="+mn-cs"/>
        </a:defRPr>
      </a:lvl3pPr>
      <a:lvl4pPr marL="1280160" indent="-237744" algn="l" rtl="0" eaLnBrk="1" latinLnBrk="0" hangingPunct="1">
        <a:spcBef>
          <a:spcPct val="20000"/>
        </a:spcBef>
        <a:buClr>
          <a:srgbClr val="0E2138"/>
        </a:buClr>
        <a:buSzPct val="90000"/>
        <a:buFont typeface="Wingdings 2"/>
        <a:buChar char=""/>
        <a:defRPr kumimoji="0" sz="2000" kern="1200">
          <a:solidFill>
            <a:srgbClr val="0E2138"/>
          </a:solidFill>
          <a:latin typeface="+mn-lt"/>
          <a:ea typeface="+mn-ea"/>
          <a:cs typeface="+mn-cs"/>
        </a:defRPr>
      </a:lvl4pPr>
      <a:lvl5pPr marL="1490472" indent="-182880" algn="l" rtl="0" eaLnBrk="1" latinLnBrk="0" hangingPunct="1">
        <a:spcBef>
          <a:spcPct val="20000"/>
        </a:spcBef>
        <a:buClr>
          <a:srgbClr val="0E2138"/>
        </a:buClr>
        <a:buSzPct val="100000"/>
        <a:buFont typeface="Arial"/>
        <a:buChar char="-"/>
        <a:defRPr kumimoji="0" sz="2000" kern="1200">
          <a:solidFill>
            <a:srgbClr val="0E2138"/>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2F6B-5FBF-4307-AFF0-2AF0EB0CE07A}"/>
              </a:ext>
            </a:extLst>
          </p:cNvPr>
          <p:cNvSpPr>
            <a:spLocks noGrp="1"/>
          </p:cNvSpPr>
          <p:nvPr>
            <p:ph type="ctrTitle"/>
          </p:nvPr>
        </p:nvSpPr>
        <p:spPr>
          <a:xfrm>
            <a:off x="932688" y="533400"/>
            <a:ext cx="7220712" cy="1828800"/>
          </a:xfrm>
        </p:spPr>
        <p:txBody>
          <a:bodyPr>
            <a:normAutofit fontScale="90000"/>
          </a:bodyPr>
          <a:lstStyle/>
          <a:p>
            <a:r>
              <a:rPr lang="en-US" sz="5300" dirty="0"/>
              <a:t>AMERICAN RIVER watershed COMMON FEATURES 2016 PROJECT ENVIRONMENTAL UPDATE</a:t>
            </a:r>
            <a:br>
              <a:rPr lang="en-US" sz="4200" dirty="0"/>
            </a:br>
            <a:r>
              <a:rPr lang="en-US" sz="4200" dirty="0">
                <a:solidFill>
                  <a:srgbClr val="000000"/>
                </a:solidFill>
              </a:rPr>
              <a:t>Informational Briefing</a:t>
            </a:r>
            <a:br>
              <a:rPr lang="en-US" dirty="0"/>
            </a:br>
            <a:r>
              <a:rPr lang="en-US" sz="4200" b="0" i="1" dirty="0"/>
              <a:t>Agenda No. 9A</a:t>
            </a:r>
            <a:endParaRPr lang="en-US" sz="4200" dirty="0"/>
          </a:p>
        </p:txBody>
      </p:sp>
      <p:sp>
        <p:nvSpPr>
          <p:cNvPr id="4" name="Slide Number Placeholder 3">
            <a:extLst>
              <a:ext uri="{FF2B5EF4-FFF2-40B4-BE49-F238E27FC236}">
                <a16:creationId xmlns:a16="http://schemas.microsoft.com/office/drawing/2014/main" id="{0F438807-EBDA-4B03-90B1-D124073B88A8}"/>
              </a:ext>
            </a:extLst>
          </p:cNvPr>
          <p:cNvSpPr>
            <a:spLocks noGrp="1"/>
          </p:cNvSpPr>
          <p:nvPr>
            <p:ph type="sldNum" sz="quarter" idx="12"/>
          </p:nvPr>
        </p:nvSpPr>
        <p:spPr/>
        <p:txBody>
          <a:bodyPr/>
          <a:lstStyle/>
          <a:p>
            <a:fld id="{46E0BE4B-4AE9-4F51-9062-A16AABBD90FF}" type="slidenum">
              <a:rPr lang="en-US" smtClean="0"/>
              <a:t>1</a:t>
            </a:fld>
            <a:endParaRPr lang="en-US"/>
          </a:p>
        </p:txBody>
      </p:sp>
      <p:sp>
        <p:nvSpPr>
          <p:cNvPr id="5" name="TextBox 4">
            <a:extLst>
              <a:ext uri="{FF2B5EF4-FFF2-40B4-BE49-F238E27FC236}">
                <a16:creationId xmlns:a16="http://schemas.microsoft.com/office/drawing/2014/main" id="{39C22BF0-5FFD-441E-A432-49291D2D19DD}"/>
              </a:ext>
            </a:extLst>
          </p:cNvPr>
          <p:cNvSpPr txBox="1"/>
          <p:nvPr/>
        </p:nvSpPr>
        <p:spPr>
          <a:xfrm>
            <a:off x="5105400" y="5124271"/>
            <a:ext cx="4419600" cy="923330"/>
          </a:xfrm>
          <a:prstGeom prst="rect">
            <a:avLst/>
          </a:prstGeom>
          <a:noFill/>
        </p:spPr>
        <p:txBody>
          <a:bodyPr wrap="square" rtlCol="0">
            <a:spAutoFit/>
          </a:bodyPr>
          <a:lstStyle/>
          <a:p>
            <a:r>
              <a:rPr lang="en-US" dirty="0"/>
              <a:t>Miles Claret, Environmental Scientist</a:t>
            </a:r>
          </a:p>
          <a:p>
            <a:r>
              <a:rPr lang="en-US" dirty="0"/>
              <a:t>Flood Projects Office, DWR</a:t>
            </a:r>
          </a:p>
          <a:p>
            <a:r>
              <a:rPr lang="en-US" dirty="0"/>
              <a:t>October 25, 2019</a:t>
            </a:r>
            <a:endParaRPr lang="en-US" sz="2000" dirty="0"/>
          </a:p>
        </p:txBody>
      </p:sp>
    </p:spTree>
    <p:extLst>
      <p:ext uri="{BB962C8B-B14F-4D97-AF65-F5344CB8AC3E}">
        <p14:creationId xmlns:p14="http://schemas.microsoft.com/office/powerpoint/2010/main" val="1636966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40A70FE-1A36-4625-8655-82296B80ECA4}"/>
              </a:ext>
            </a:extLst>
          </p:cNvPr>
          <p:cNvSpPr>
            <a:spLocks noGrp="1"/>
          </p:cNvSpPr>
          <p:nvPr>
            <p:ph type="title"/>
          </p:nvPr>
        </p:nvSpPr>
        <p:spPr>
          <a:xfrm>
            <a:off x="4648200" y="275014"/>
            <a:ext cx="3352800" cy="1790700"/>
          </a:xfrm>
        </p:spPr>
        <p:txBody>
          <a:bodyPr>
            <a:noAutofit/>
          </a:bodyPr>
          <a:lstStyle/>
          <a:p>
            <a:r>
              <a:rPr lang="en-US" sz="4000" b="1" dirty="0"/>
              <a:t>Draft Supplemental EA/EIR</a:t>
            </a:r>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10</a:t>
            </a:fld>
            <a:endParaRPr lang="en-US"/>
          </a:p>
        </p:txBody>
      </p:sp>
      <p:sp>
        <p:nvSpPr>
          <p:cNvPr id="11" name="Rectangle 10">
            <a:extLst>
              <a:ext uri="{FF2B5EF4-FFF2-40B4-BE49-F238E27FC236}">
                <a16:creationId xmlns:a16="http://schemas.microsoft.com/office/drawing/2014/main" id="{26D66F20-40FB-4621-B71C-A9ED5F8B3226}"/>
              </a:ext>
            </a:extLst>
          </p:cNvPr>
          <p:cNvSpPr/>
          <p:nvPr/>
        </p:nvSpPr>
        <p:spPr>
          <a:xfrm>
            <a:off x="5476877" y="2427433"/>
            <a:ext cx="2438400" cy="1692771"/>
          </a:xfrm>
          <a:prstGeom prst="rect">
            <a:avLst/>
          </a:prstGeom>
        </p:spPr>
        <p:txBody>
          <a:bodyPr wrap="square">
            <a:spAutoFit/>
          </a:bodyPr>
          <a:lstStyle/>
          <a:p>
            <a:pPr lvl="0" defTabSz="457200">
              <a:spcAft>
                <a:spcPts val="1200"/>
              </a:spcAft>
            </a:pPr>
            <a:r>
              <a:rPr lang="en-US" sz="2800" dirty="0">
                <a:solidFill>
                  <a:srgbClr val="000000"/>
                </a:solidFill>
              </a:rPr>
              <a:t>Avoidance</a:t>
            </a:r>
          </a:p>
          <a:p>
            <a:pPr lvl="0" defTabSz="457200">
              <a:spcAft>
                <a:spcPts val="1200"/>
              </a:spcAft>
            </a:pPr>
            <a:r>
              <a:rPr lang="en-US" sz="2800" dirty="0">
                <a:solidFill>
                  <a:srgbClr val="000000"/>
                </a:solidFill>
              </a:rPr>
              <a:t>Minimization</a:t>
            </a:r>
          </a:p>
          <a:p>
            <a:pPr lvl="0" defTabSz="457200">
              <a:spcAft>
                <a:spcPts val="1200"/>
              </a:spcAft>
            </a:pPr>
            <a:r>
              <a:rPr lang="en-US" sz="2800" dirty="0">
                <a:solidFill>
                  <a:srgbClr val="000000"/>
                </a:solidFill>
              </a:rPr>
              <a:t>Mitigation</a:t>
            </a:r>
          </a:p>
        </p:txBody>
      </p:sp>
      <p:pic>
        <p:nvPicPr>
          <p:cNvPr id="13" name="Graphic 12" descr="Checkmark">
            <a:extLst>
              <a:ext uri="{FF2B5EF4-FFF2-40B4-BE49-F238E27FC236}">
                <a16:creationId xmlns:a16="http://schemas.microsoft.com/office/drawing/2014/main" id="{7AD8AA79-9649-4135-BDAD-DC5A73FE54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1077" y="2429708"/>
            <a:ext cx="476481" cy="476481"/>
          </a:xfrm>
          <a:prstGeom prst="rect">
            <a:avLst/>
          </a:prstGeom>
        </p:spPr>
      </p:pic>
      <p:pic>
        <p:nvPicPr>
          <p:cNvPr id="14" name="Graphic 13" descr="Checkmark">
            <a:extLst>
              <a:ext uri="{FF2B5EF4-FFF2-40B4-BE49-F238E27FC236}">
                <a16:creationId xmlns:a16="http://schemas.microsoft.com/office/drawing/2014/main" id="{42091155-46B0-4DB1-8B47-C5485F42CA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12633" y="2970473"/>
            <a:ext cx="476481" cy="476481"/>
          </a:xfrm>
          <a:prstGeom prst="rect">
            <a:avLst/>
          </a:prstGeom>
        </p:spPr>
      </p:pic>
      <p:pic>
        <p:nvPicPr>
          <p:cNvPr id="15" name="Graphic 14" descr="Checkmark">
            <a:extLst>
              <a:ext uri="{FF2B5EF4-FFF2-40B4-BE49-F238E27FC236}">
                <a16:creationId xmlns:a16="http://schemas.microsoft.com/office/drawing/2014/main" id="{D8F2AEB2-BC4F-4901-BB8B-C8AA6C07D8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99199" y="3614248"/>
            <a:ext cx="476481" cy="476481"/>
          </a:xfrm>
          <a:prstGeom prst="rect">
            <a:avLst/>
          </a:prstGeom>
        </p:spPr>
      </p:pic>
      <p:sp>
        <p:nvSpPr>
          <p:cNvPr id="16" name="Text Placeholder 2">
            <a:extLst>
              <a:ext uri="{FF2B5EF4-FFF2-40B4-BE49-F238E27FC236}">
                <a16:creationId xmlns:a16="http://schemas.microsoft.com/office/drawing/2014/main" id="{467E0E04-012C-480F-9124-5752EECDB6C2}"/>
              </a:ext>
            </a:extLst>
          </p:cNvPr>
          <p:cNvSpPr txBox="1">
            <a:spLocks/>
          </p:cNvSpPr>
          <p:nvPr/>
        </p:nvSpPr>
        <p:spPr>
          <a:xfrm>
            <a:off x="5456095" y="4134387"/>
            <a:ext cx="2828924" cy="1315799"/>
          </a:xfrm>
          <a:prstGeom prst="rect">
            <a:avLst/>
          </a:prstGeom>
        </p:spPr>
        <p:txBody>
          <a:bodyPr vert="horz"/>
          <a:lstStyle>
            <a:lvl1pPr marL="0" indent="0" algn="ctr" defTabSz="457200" rtl="0" eaLnBrk="1" latinLnBrk="0" hangingPunct="1">
              <a:lnSpc>
                <a:spcPct val="130000"/>
              </a:lnSpc>
              <a:spcBef>
                <a:spcPts val="720"/>
              </a:spcBef>
              <a:spcAft>
                <a:spcPts val="0"/>
              </a:spcAft>
              <a:buFontTx/>
              <a:buNone/>
              <a:defRPr sz="3000" b="0" i="1" kern="1200" baseline="0">
                <a:solidFill>
                  <a:srgbClr val="1E497D"/>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fontAlgn="auto">
              <a:lnSpc>
                <a:spcPct val="100000"/>
              </a:lnSpc>
            </a:pPr>
            <a:r>
              <a:rPr lang="en-US" sz="2800" i="0" dirty="0">
                <a:solidFill>
                  <a:srgbClr val="000000"/>
                </a:solidFill>
                <a:latin typeface="+mn-lt"/>
              </a:rPr>
              <a:t>Significant and Unavoidable Effects</a:t>
            </a:r>
          </a:p>
        </p:txBody>
      </p:sp>
      <p:pic>
        <p:nvPicPr>
          <p:cNvPr id="20" name="Graphic 19" descr="Checkmark">
            <a:extLst>
              <a:ext uri="{FF2B5EF4-FFF2-40B4-BE49-F238E27FC236}">
                <a16:creationId xmlns:a16="http://schemas.microsoft.com/office/drawing/2014/main" id="{A2C55745-A6AC-4262-B000-8E7E8DB89E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12633" y="4411400"/>
            <a:ext cx="476481" cy="476481"/>
          </a:xfrm>
          <a:prstGeom prst="rect">
            <a:avLst/>
          </a:prstGeom>
        </p:spPr>
      </p:pic>
      <p:pic>
        <p:nvPicPr>
          <p:cNvPr id="4" name="Picture 3">
            <a:extLst>
              <a:ext uri="{FF2B5EF4-FFF2-40B4-BE49-F238E27FC236}">
                <a16:creationId xmlns:a16="http://schemas.microsoft.com/office/drawing/2014/main" id="{93ED34FA-42E1-4BCB-89C6-F610A1C887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954" y="836122"/>
            <a:ext cx="4267863" cy="51857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261D-687A-4BD4-9E56-1FDC010F1E24}"/>
              </a:ext>
            </a:extLst>
          </p:cNvPr>
          <p:cNvSpPr>
            <a:spLocks noGrp="1"/>
          </p:cNvSpPr>
          <p:nvPr>
            <p:ph type="title"/>
          </p:nvPr>
        </p:nvSpPr>
        <p:spPr>
          <a:xfrm>
            <a:off x="266700" y="228600"/>
            <a:ext cx="7886700" cy="1143000"/>
          </a:xfrm>
        </p:spPr>
        <p:txBody>
          <a:bodyPr>
            <a:noAutofit/>
          </a:bodyPr>
          <a:lstStyle/>
          <a:p>
            <a:pPr algn="ctr"/>
            <a:r>
              <a:rPr lang="en-US" sz="3200" dirty="0"/>
              <a:t>Potentially Significant and Unavoidable Environmental Impacts </a:t>
            </a:r>
          </a:p>
        </p:txBody>
      </p:sp>
      <p:sp>
        <p:nvSpPr>
          <p:cNvPr id="3" name="Content Placeholder 2">
            <a:extLst>
              <a:ext uri="{FF2B5EF4-FFF2-40B4-BE49-F238E27FC236}">
                <a16:creationId xmlns:a16="http://schemas.microsoft.com/office/drawing/2014/main" id="{1FB60688-58F0-440E-A7C1-18113938A570}"/>
              </a:ext>
            </a:extLst>
          </p:cNvPr>
          <p:cNvSpPr>
            <a:spLocks noGrp="1"/>
          </p:cNvSpPr>
          <p:nvPr>
            <p:ph idx="1"/>
          </p:nvPr>
        </p:nvSpPr>
        <p:spPr/>
        <p:txBody>
          <a:bodyPr>
            <a:normAutofit lnSpcReduction="10000"/>
          </a:bodyPr>
          <a:lstStyle/>
          <a:p>
            <a:pPr marL="550926" indent="-514350">
              <a:lnSpc>
                <a:spcPct val="200000"/>
              </a:lnSpc>
              <a:buFont typeface="+mj-lt"/>
              <a:buAutoNum type="arabicPeriod"/>
            </a:pPr>
            <a:r>
              <a:rPr lang="en-US" dirty="0"/>
              <a:t>Aesthetics </a:t>
            </a:r>
          </a:p>
          <a:p>
            <a:pPr marL="550926" indent="-514350">
              <a:lnSpc>
                <a:spcPct val="200000"/>
              </a:lnSpc>
              <a:buFont typeface="+mj-lt"/>
              <a:buAutoNum type="arabicPeriod"/>
            </a:pPr>
            <a:r>
              <a:rPr lang="en-US" dirty="0"/>
              <a:t>Vegetation and Wildlife</a:t>
            </a:r>
          </a:p>
          <a:p>
            <a:pPr marL="550926" indent="-514350">
              <a:lnSpc>
                <a:spcPct val="200000"/>
              </a:lnSpc>
              <a:buFont typeface="+mj-lt"/>
              <a:buAutoNum type="arabicPeriod"/>
            </a:pPr>
            <a:r>
              <a:rPr lang="en-US" dirty="0"/>
              <a:t>Cultural Resources</a:t>
            </a:r>
          </a:p>
          <a:p>
            <a:pPr marL="550926" indent="-514350">
              <a:lnSpc>
                <a:spcPct val="200000"/>
              </a:lnSpc>
              <a:buFont typeface="+mj-lt"/>
              <a:buAutoNum type="arabicPeriod"/>
            </a:pPr>
            <a:r>
              <a:rPr lang="en-US" dirty="0"/>
              <a:t>Recreation</a:t>
            </a:r>
          </a:p>
          <a:p>
            <a:pPr marL="550926" indent="-514350">
              <a:lnSpc>
                <a:spcPct val="200000"/>
              </a:lnSpc>
              <a:buFont typeface="+mj-lt"/>
              <a:buAutoNum type="arabicPeriod"/>
            </a:pPr>
            <a:r>
              <a:rPr lang="en-US" dirty="0"/>
              <a:t>Transportation and Circulation</a:t>
            </a:r>
          </a:p>
        </p:txBody>
      </p:sp>
      <p:sp>
        <p:nvSpPr>
          <p:cNvPr id="4" name="Slide Number Placeholder 3">
            <a:extLst>
              <a:ext uri="{FF2B5EF4-FFF2-40B4-BE49-F238E27FC236}">
                <a16:creationId xmlns:a16="http://schemas.microsoft.com/office/drawing/2014/main" id="{4BBF7A37-FE13-4C07-8172-8C8E7E8DAA51}"/>
              </a:ext>
            </a:extLst>
          </p:cNvPr>
          <p:cNvSpPr>
            <a:spLocks noGrp="1"/>
          </p:cNvSpPr>
          <p:nvPr>
            <p:ph type="sldNum" sz="quarter" idx="12"/>
          </p:nvPr>
        </p:nvSpPr>
        <p:spPr/>
        <p:txBody>
          <a:bodyPr/>
          <a:lstStyle/>
          <a:p>
            <a:fld id="{46E0BE4B-4AE9-4F51-9062-A16AABBD90FF}" type="slidenum">
              <a:rPr lang="en-US" smtClean="0"/>
              <a:t>11</a:t>
            </a:fld>
            <a:endParaRPr lang="en-US"/>
          </a:p>
        </p:txBody>
      </p:sp>
    </p:spTree>
    <p:extLst>
      <p:ext uri="{BB962C8B-B14F-4D97-AF65-F5344CB8AC3E}">
        <p14:creationId xmlns:p14="http://schemas.microsoft.com/office/powerpoint/2010/main" val="3433068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69FBF-CA7E-4BEC-B220-EDA23C84FC7F}"/>
              </a:ext>
            </a:extLst>
          </p:cNvPr>
          <p:cNvSpPr>
            <a:spLocks noGrp="1"/>
          </p:cNvSpPr>
          <p:nvPr>
            <p:ph type="title"/>
          </p:nvPr>
        </p:nvSpPr>
        <p:spPr/>
        <p:txBody>
          <a:bodyPr/>
          <a:lstStyle/>
          <a:p>
            <a:r>
              <a:rPr lang="en-US" dirty="0"/>
              <a:t>Public Involvement</a:t>
            </a:r>
          </a:p>
        </p:txBody>
      </p:sp>
      <p:sp>
        <p:nvSpPr>
          <p:cNvPr id="4" name="Slide Number Placeholder 3">
            <a:extLst>
              <a:ext uri="{FF2B5EF4-FFF2-40B4-BE49-F238E27FC236}">
                <a16:creationId xmlns:a16="http://schemas.microsoft.com/office/drawing/2014/main" id="{C106060D-7624-4977-B357-C98314F2A457}"/>
              </a:ext>
            </a:extLst>
          </p:cNvPr>
          <p:cNvSpPr>
            <a:spLocks noGrp="1"/>
          </p:cNvSpPr>
          <p:nvPr>
            <p:ph type="sldNum" sz="quarter" idx="12"/>
          </p:nvPr>
        </p:nvSpPr>
        <p:spPr/>
        <p:txBody>
          <a:bodyPr/>
          <a:lstStyle/>
          <a:p>
            <a:fld id="{46E0BE4B-4AE9-4F51-9062-A16AABBD90FF}" type="slidenum">
              <a:rPr lang="en-US" smtClean="0"/>
              <a:t>12</a:t>
            </a:fld>
            <a:endParaRPr lang="en-US"/>
          </a:p>
        </p:txBody>
      </p:sp>
      <p:sp>
        <p:nvSpPr>
          <p:cNvPr id="6" name="Content Placeholder 5">
            <a:extLst>
              <a:ext uri="{FF2B5EF4-FFF2-40B4-BE49-F238E27FC236}">
                <a16:creationId xmlns:a16="http://schemas.microsoft.com/office/drawing/2014/main" id="{82EF6D39-010B-4286-B8F7-47D641861D70}"/>
              </a:ext>
            </a:extLst>
          </p:cNvPr>
          <p:cNvSpPr>
            <a:spLocks noGrp="1"/>
          </p:cNvSpPr>
          <p:nvPr>
            <p:ph idx="1"/>
          </p:nvPr>
        </p:nvSpPr>
        <p:spPr>
          <a:xfrm>
            <a:off x="22952" y="1645467"/>
            <a:ext cx="8610600" cy="4754563"/>
          </a:xfrm>
        </p:spPr>
        <p:txBody>
          <a:bodyPr/>
          <a:lstStyle/>
          <a:p>
            <a:pPr>
              <a:buFont typeface="Arial" panose="020B0604020202020204" pitchFamily="34" charset="0"/>
              <a:buChar char="•"/>
            </a:pPr>
            <a:r>
              <a:rPr lang="en-US" dirty="0"/>
              <a:t>Public circulation, 45 days: August 23 – October 7, 2019</a:t>
            </a:r>
          </a:p>
          <a:p>
            <a:pPr>
              <a:buFont typeface="Arial" panose="020B0604020202020204" pitchFamily="34" charset="0"/>
              <a:buChar char="•"/>
            </a:pPr>
            <a:endParaRPr lang="en-US" dirty="0"/>
          </a:p>
          <a:p>
            <a:pPr>
              <a:buFont typeface="Arial" panose="020B0604020202020204" pitchFamily="34" charset="0"/>
              <a:buChar char="•"/>
            </a:pPr>
            <a:r>
              <a:rPr lang="en-US" dirty="0"/>
              <a:t>Public meeting: September 12, 2019, Elk’s Lodge in the Pocket Neighborhood. </a:t>
            </a:r>
          </a:p>
        </p:txBody>
      </p:sp>
    </p:spTree>
    <p:extLst>
      <p:ext uri="{BB962C8B-B14F-4D97-AF65-F5344CB8AC3E}">
        <p14:creationId xmlns:p14="http://schemas.microsoft.com/office/powerpoint/2010/main" val="3174219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49720-1E0C-42F1-A4FC-BE4CC05B0789}"/>
              </a:ext>
            </a:extLst>
          </p:cNvPr>
          <p:cNvSpPr>
            <a:spLocks noGrp="1"/>
          </p:cNvSpPr>
          <p:nvPr>
            <p:ph type="title"/>
          </p:nvPr>
        </p:nvSpPr>
        <p:spPr/>
        <p:txBody>
          <a:bodyPr/>
          <a:lstStyle/>
          <a:p>
            <a:r>
              <a:rPr lang="en-US" dirty="0"/>
              <a:t>CEQA</a:t>
            </a:r>
          </a:p>
        </p:txBody>
      </p:sp>
      <p:sp>
        <p:nvSpPr>
          <p:cNvPr id="3" name="Content Placeholder 2">
            <a:extLst>
              <a:ext uri="{FF2B5EF4-FFF2-40B4-BE49-F238E27FC236}">
                <a16:creationId xmlns:a16="http://schemas.microsoft.com/office/drawing/2014/main" id="{287B2A82-C568-4532-A46D-E856341E0D40}"/>
              </a:ext>
            </a:extLst>
          </p:cNvPr>
          <p:cNvSpPr>
            <a:spLocks noGrp="1"/>
          </p:cNvSpPr>
          <p:nvPr>
            <p:ph idx="1"/>
          </p:nvPr>
        </p:nvSpPr>
        <p:spPr/>
        <p:txBody>
          <a:bodyPr/>
          <a:lstStyle/>
          <a:p>
            <a:r>
              <a:rPr lang="en-US" i="1" dirty="0"/>
              <a:t>Findings</a:t>
            </a:r>
            <a:r>
              <a:rPr lang="en-US" dirty="0"/>
              <a:t> – Significant and Unavoidable Impacts to:</a:t>
            </a:r>
          </a:p>
          <a:p>
            <a:pPr lvl="1"/>
            <a:r>
              <a:rPr lang="en-US" dirty="0"/>
              <a:t>Aesthetics</a:t>
            </a:r>
          </a:p>
          <a:p>
            <a:pPr lvl="1"/>
            <a:r>
              <a:rPr lang="en-US" dirty="0"/>
              <a:t>Vegetation and Wildlife</a:t>
            </a:r>
          </a:p>
          <a:p>
            <a:pPr lvl="1"/>
            <a:r>
              <a:rPr lang="en-US" dirty="0"/>
              <a:t>Cultural Resources</a:t>
            </a:r>
          </a:p>
          <a:p>
            <a:pPr lvl="1"/>
            <a:r>
              <a:rPr lang="en-US" dirty="0"/>
              <a:t>Recreation </a:t>
            </a:r>
          </a:p>
          <a:p>
            <a:pPr lvl="1"/>
            <a:r>
              <a:rPr lang="en-US" dirty="0"/>
              <a:t>Traffic and Circulation</a:t>
            </a:r>
          </a:p>
          <a:p>
            <a:r>
              <a:rPr lang="en-US" i="1" dirty="0"/>
              <a:t>Statement of Overriding Considerations </a:t>
            </a:r>
          </a:p>
          <a:p>
            <a:r>
              <a:rPr lang="en-US" i="1" dirty="0"/>
              <a:t>Mitigation Monitoring and Reporting Plan </a:t>
            </a:r>
          </a:p>
        </p:txBody>
      </p:sp>
      <p:sp>
        <p:nvSpPr>
          <p:cNvPr id="4" name="Slide Number Placeholder 3">
            <a:extLst>
              <a:ext uri="{FF2B5EF4-FFF2-40B4-BE49-F238E27FC236}">
                <a16:creationId xmlns:a16="http://schemas.microsoft.com/office/drawing/2014/main" id="{27FBA0A2-1785-42A3-A64E-1D09E936C079}"/>
              </a:ext>
            </a:extLst>
          </p:cNvPr>
          <p:cNvSpPr>
            <a:spLocks noGrp="1"/>
          </p:cNvSpPr>
          <p:nvPr>
            <p:ph type="sldNum" sz="quarter" idx="12"/>
          </p:nvPr>
        </p:nvSpPr>
        <p:spPr/>
        <p:txBody>
          <a:bodyPr/>
          <a:lstStyle/>
          <a:p>
            <a:fld id="{46E0BE4B-4AE9-4F51-9062-A16AABBD90FF}" type="slidenum">
              <a:rPr lang="en-US" smtClean="0"/>
              <a:t>13</a:t>
            </a:fld>
            <a:endParaRPr lang="en-US"/>
          </a:p>
        </p:txBody>
      </p:sp>
    </p:spTree>
    <p:extLst>
      <p:ext uri="{BB962C8B-B14F-4D97-AF65-F5344CB8AC3E}">
        <p14:creationId xmlns:p14="http://schemas.microsoft.com/office/powerpoint/2010/main" val="1910278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0C8CB-3B99-47E7-AB98-6CD08161E710}"/>
              </a:ext>
            </a:extLst>
          </p:cNvPr>
          <p:cNvSpPr>
            <a:spLocks noGrp="1"/>
          </p:cNvSpPr>
          <p:nvPr>
            <p:ph type="title"/>
          </p:nvPr>
        </p:nvSpPr>
        <p:spPr>
          <a:xfrm>
            <a:off x="282804" y="188379"/>
            <a:ext cx="7467600" cy="1143000"/>
          </a:xfrm>
        </p:spPr>
        <p:txBody>
          <a:bodyPr>
            <a:normAutofit fontScale="90000"/>
          </a:bodyPr>
          <a:lstStyle/>
          <a:p>
            <a:r>
              <a:rPr lang="en-US" dirty="0"/>
              <a:t>Next Steps </a:t>
            </a:r>
            <a:br>
              <a:rPr lang="en-US" dirty="0"/>
            </a:br>
            <a:endParaRPr lang="en-US" dirty="0">
              <a:solidFill>
                <a:srgbClr val="FF0000"/>
              </a:solidFill>
            </a:endParaRPr>
          </a:p>
        </p:txBody>
      </p:sp>
      <p:sp>
        <p:nvSpPr>
          <p:cNvPr id="4" name="Slide Number Placeholder 3">
            <a:extLst>
              <a:ext uri="{FF2B5EF4-FFF2-40B4-BE49-F238E27FC236}">
                <a16:creationId xmlns:a16="http://schemas.microsoft.com/office/drawing/2014/main" id="{A4E32351-0781-42C7-B4C9-958826602AF6}"/>
              </a:ext>
            </a:extLst>
          </p:cNvPr>
          <p:cNvSpPr>
            <a:spLocks noGrp="1"/>
          </p:cNvSpPr>
          <p:nvPr>
            <p:ph type="sldNum" sz="quarter" idx="12"/>
          </p:nvPr>
        </p:nvSpPr>
        <p:spPr/>
        <p:txBody>
          <a:bodyPr/>
          <a:lstStyle/>
          <a:p>
            <a:fld id="{46E0BE4B-4AE9-4F51-9062-A16AABBD90FF}" type="slidenum">
              <a:rPr lang="en-US" smtClean="0"/>
              <a:t>14</a:t>
            </a:fld>
            <a:endParaRPr lang="en-US"/>
          </a:p>
        </p:txBody>
      </p:sp>
      <p:sp>
        <p:nvSpPr>
          <p:cNvPr id="6" name="Arrow: Notched Right 5">
            <a:extLst>
              <a:ext uri="{FF2B5EF4-FFF2-40B4-BE49-F238E27FC236}">
                <a16:creationId xmlns:a16="http://schemas.microsoft.com/office/drawing/2014/main" id="{B687C5D5-0024-4966-885B-A9372AF6E3CC}"/>
              </a:ext>
            </a:extLst>
          </p:cNvPr>
          <p:cNvSpPr/>
          <p:nvPr/>
        </p:nvSpPr>
        <p:spPr>
          <a:xfrm>
            <a:off x="282804" y="3490808"/>
            <a:ext cx="8229600" cy="1894840"/>
          </a:xfrm>
          <a:prstGeom prst="notched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Oval 6">
            <a:extLst>
              <a:ext uri="{FF2B5EF4-FFF2-40B4-BE49-F238E27FC236}">
                <a16:creationId xmlns:a16="http://schemas.microsoft.com/office/drawing/2014/main" id="{82BB0AF1-7870-4329-A49A-25F524DF72BD}"/>
              </a:ext>
            </a:extLst>
          </p:cNvPr>
          <p:cNvSpPr/>
          <p:nvPr/>
        </p:nvSpPr>
        <p:spPr>
          <a:xfrm>
            <a:off x="1711154" y="4050193"/>
            <a:ext cx="473710" cy="4737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7">
            <a:extLst>
              <a:ext uri="{FF2B5EF4-FFF2-40B4-BE49-F238E27FC236}">
                <a16:creationId xmlns:a16="http://schemas.microsoft.com/office/drawing/2014/main" id="{B5911E5B-F164-4D34-86A3-6275133415AE}"/>
              </a:ext>
            </a:extLst>
          </p:cNvPr>
          <p:cNvSpPr/>
          <p:nvPr/>
        </p:nvSpPr>
        <p:spPr>
          <a:xfrm>
            <a:off x="6629400" y="4050193"/>
            <a:ext cx="473710" cy="4737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a:extLst>
              <a:ext uri="{FF2B5EF4-FFF2-40B4-BE49-F238E27FC236}">
                <a16:creationId xmlns:a16="http://schemas.microsoft.com/office/drawing/2014/main" id="{FA378E98-88D8-4367-9C1C-6BFCB01B44EA}"/>
              </a:ext>
            </a:extLst>
          </p:cNvPr>
          <p:cNvSpPr/>
          <p:nvPr/>
        </p:nvSpPr>
        <p:spPr>
          <a:xfrm>
            <a:off x="190749" y="869342"/>
            <a:ext cx="3988229" cy="3539430"/>
          </a:xfrm>
          <a:prstGeom prst="rect">
            <a:avLst/>
          </a:prstGeom>
        </p:spPr>
        <p:txBody>
          <a:bodyPr wrap="square">
            <a:spAutoFit/>
          </a:bodyPr>
          <a:lstStyle/>
          <a:p>
            <a:pPr lvl="0" algn="ctr"/>
            <a:r>
              <a:rPr lang="en-US" sz="2800" u="sng" dirty="0">
                <a:solidFill>
                  <a:srgbClr val="000000"/>
                </a:solidFill>
              </a:rPr>
              <a:t>November CVFPB Meeting:</a:t>
            </a:r>
          </a:p>
          <a:p>
            <a:pPr marL="457200" lvl="0" indent="-457200">
              <a:buFont typeface="Arial" panose="020B0604020202020204" pitchFamily="34" charset="0"/>
              <a:buChar char="•"/>
            </a:pPr>
            <a:r>
              <a:rPr lang="en-US" sz="2400" dirty="0">
                <a:solidFill>
                  <a:srgbClr val="000000"/>
                </a:solidFill>
              </a:rPr>
              <a:t>Present to CVFPB for consideration to certify the SEA/EIR &amp;</a:t>
            </a:r>
          </a:p>
          <a:p>
            <a:pPr marL="457200" lvl="0" indent="-457200">
              <a:buFont typeface="Arial" panose="020B0604020202020204" pitchFamily="34" charset="0"/>
              <a:buChar char="•"/>
            </a:pPr>
            <a:r>
              <a:rPr lang="en-US" sz="2400" dirty="0">
                <a:solidFill>
                  <a:srgbClr val="000000"/>
                </a:solidFill>
              </a:rPr>
              <a:t>Adoption of Findings, Statement of Overriding Considerations, and MMRP. </a:t>
            </a:r>
          </a:p>
        </p:txBody>
      </p:sp>
      <p:sp>
        <p:nvSpPr>
          <p:cNvPr id="10" name="Rectangle 9">
            <a:extLst>
              <a:ext uri="{FF2B5EF4-FFF2-40B4-BE49-F238E27FC236}">
                <a16:creationId xmlns:a16="http://schemas.microsoft.com/office/drawing/2014/main" id="{BF7BA3E0-CDF4-4837-88C9-89A7B477BCC3}"/>
              </a:ext>
            </a:extLst>
          </p:cNvPr>
          <p:cNvSpPr/>
          <p:nvPr/>
        </p:nvSpPr>
        <p:spPr>
          <a:xfrm>
            <a:off x="4635285" y="1957312"/>
            <a:ext cx="3988229" cy="1384995"/>
          </a:xfrm>
          <a:prstGeom prst="rect">
            <a:avLst/>
          </a:prstGeom>
        </p:spPr>
        <p:txBody>
          <a:bodyPr wrap="square">
            <a:spAutoFit/>
          </a:bodyPr>
          <a:lstStyle/>
          <a:p>
            <a:pPr lvl="0" algn="ctr"/>
            <a:r>
              <a:rPr lang="en-US" sz="2800" dirty="0">
                <a:solidFill>
                  <a:srgbClr val="000000"/>
                </a:solidFill>
              </a:rPr>
              <a:t>Begin Construction in 2020 (one construction season anticipated)</a:t>
            </a:r>
          </a:p>
        </p:txBody>
      </p:sp>
      <p:sp>
        <p:nvSpPr>
          <p:cNvPr id="11" name="Oval 10">
            <a:extLst>
              <a:ext uri="{FF2B5EF4-FFF2-40B4-BE49-F238E27FC236}">
                <a16:creationId xmlns:a16="http://schemas.microsoft.com/office/drawing/2014/main" id="{841109B7-7ABA-4437-8CFC-BB3DF6C55664}"/>
              </a:ext>
            </a:extLst>
          </p:cNvPr>
          <p:cNvSpPr/>
          <p:nvPr/>
        </p:nvSpPr>
        <p:spPr>
          <a:xfrm>
            <a:off x="4038600" y="4050193"/>
            <a:ext cx="473710" cy="47371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TextBox 2">
            <a:extLst>
              <a:ext uri="{FF2B5EF4-FFF2-40B4-BE49-F238E27FC236}">
                <a16:creationId xmlns:a16="http://schemas.microsoft.com/office/drawing/2014/main" id="{EDFA0354-AD10-4286-9448-C3C3A460F4D0}"/>
              </a:ext>
            </a:extLst>
          </p:cNvPr>
          <p:cNvSpPr txBox="1"/>
          <p:nvPr/>
        </p:nvSpPr>
        <p:spPr>
          <a:xfrm>
            <a:off x="2644738" y="4906580"/>
            <a:ext cx="3505732" cy="1384995"/>
          </a:xfrm>
          <a:prstGeom prst="rect">
            <a:avLst/>
          </a:prstGeom>
          <a:noFill/>
        </p:spPr>
        <p:txBody>
          <a:bodyPr wrap="square" rtlCol="0">
            <a:spAutoFit/>
          </a:bodyPr>
          <a:lstStyle/>
          <a:p>
            <a:r>
              <a:rPr lang="en-US" sz="2800" dirty="0">
                <a:solidFill>
                  <a:srgbClr val="000000"/>
                </a:solidFill>
              </a:rPr>
              <a:t>Tree removal between December 2019 – February 2020. </a:t>
            </a:r>
          </a:p>
        </p:txBody>
      </p:sp>
    </p:spTree>
    <p:extLst>
      <p:ext uri="{BB962C8B-B14F-4D97-AF65-F5344CB8AC3E}">
        <p14:creationId xmlns:p14="http://schemas.microsoft.com/office/powerpoint/2010/main" val="1794386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AF9A-226A-4F1A-93C3-BEABBEE009BD}"/>
              </a:ext>
            </a:extLst>
          </p:cNvPr>
          <p:cNvSpPr>
            <a:spLocks noGrp="1"/>
          </p:cNvSpPr>
          <p:nvPr>
            <p:ph type="title"/>
          </p:nvPr>
        </p:nvSpPr>
        <p:spPr>
          <a:xfrm>
            <a:off x="281354" y="298938"/>
            <a:ext cx="7467600" cy="1143000"/>
          </a:xfrm>
        </p:spPr>
        <p:txBody>
          <a:bodyPr>
            <a:normAutofit fontScale="90000"/>
          </a:bodyPr>
          <a:lstStyle/>
          <a:p>
            <a:r>
              <a:rPr lang="en-US" sz="4400" dirty="0"/>
              <a:t>Questions</a:t>
            </a:r>
            <a:br>
              <a:rPr lang="en-US" sz="4400" dirty="0"/>
            </a:br>
            <a:endParaRPr lang="en-US" dirty="0"/>
          </a:p>
        </p:txBody>
      </p:sp>
      <p:sp>
        <p:nvSpPr>
          <p:cNvPr id="3" name="Content Placeholder 2">
            <a:extLst>
              <a:ext uri="{FF2B5EF4-FFF2-40B4-BE49-F238E27FC236}">
                <a16:creationId xmlns:a16="http://schemas.microsoft.com/office/drawing/2014/main" id="{91FA8DC4-64C3-4F1D-A8F3-C519023F1752}"/>
              </a:ext>
            </a:extLst>
          </p:cNvPr>
          <p:cNvSpPr>
            <a:spLocks noGrp="1"/>
          </p:cNvSpPr>
          <p:nvPr>
            <p:ph idx="1"/>
          </p:nvPr>
        </p:nvSpPr>
        <p:spPr/>
        <p:txBody>
          <a:bodyPr>
            <a:normAutofit/>
          </a:bodyPr>
          <a:lstStyle/>
          <a:p>
            <a:pPr marL="0" indent="0">
              <a:buNone/>
            </a:pPr>
            <a:r>
              <a:rPr lang="en-US" sz="3200" dirty="0">
                <a:solidFill>
                  <a:srgbClr val="000000"/>
                </a:solidFill>
              </a:rPr>
              <a:t>Flood Projects Office</a:t>
            </a:r>
          </a:p>
          <a:p>
            <a:pPr marL="0" indent="0">
              <a:buNone/>
            </a:pPr>
            <a:r>
              <a:rPr lang="en-US" sz="3200" dirty="0">
                <a:solidFill>
                  <a:srgbClr val="000000"/>
                </a:solidFill>
              </a:rPr>
              <a:t>Division of Flood Management </a:t>
            </a:r>
          </a:p>
          <a:p>
            <a:pPr marL="0" indent="0">
              <a:buNone/>
            </a:pPr>
            <a:r>
              <a:rPr lang="en-US" sz="3200" dirty="0">
                <a:solidFill>
                  <a:srgbClr val="000000"/>
                </a:solidFill>
              </a:rPr>
              <a:t>Department of Water Resources</a:t>
            </a:r>
          </a:p>
          <a:p>
            <a:endParaRPr lang="en-US" sz="3200" b="1" dirty="0">
              <a:solidFill>
                <a:srgbClr val="000000"/>
              </a:solidFill>
            </a:endParaRPr>
          </a:p>
          <a:p>
            <a:pPr marL="0" indent="0">
              <a:buNone/>
            </a:pPr>
            <a:endParaRPr lang="en-US" sz="3200" dirty="0">
              <a:solidFill>
                <a:srgbClr val="000000"/>
              </a:solidFill>
            </a:endParaRPr>
          </a:p>
          <a:p>
            <a:pPr marL="0" indent="0">
              <a:buNone/>
            </a:pPr>
            <a:r>
              <a:rPr lang="en-US" sz="3200" b="1" dirty="0">
                <a:solidFill>
                  <a:srgbClr val="000000"/>
                </a:solidFill>
              </a:rPr>
              <a:t>Miles Claret</a:t>
            </a:r>
          </a:p>
          <a:p>
            <a:pPr marL="0" indent="0">
              <a:buNone/>
            </a:pPr>
            <a:r>
              <a:rPr lang="en-US" sz="3200" dirty="0">
                <a:solidFill>
                  <a:srgbClr val="000000"/>
                </a:solidFill>
              </a:rPr>
              <a:t>Miles.Claret@water.ca.gov</a:t>
            </a:r>
          </a:p>
          <a:p>
            <a:endParaRPr lang="en-US" dirty="0"/>
          </a:p>
        </p:txBody>
      </p:sp>
      <p:sp>
        <p:nvSpPr>
          <p:cNvPr id="4" name="Slide Number Placeholder 3">
            <a:extLst>
              <a:ext uri="{FF2B5EF4-FFF2-40B4-BE49-F238E27FC236}">
                <a16:creationId xmlns:a16="http://schemas.microsoft.com/office/drawing/2014/main" id="{28B8D3BF-7AA5-4EC1-9515-E51FCF2C1A4B}"/>
              </a:ext>
            </a:extLst>
          </p:cNvPr>
          <p:cNvSpPr>
            <a:spLocks noGrp="1"/>
          </p:cNvSpPr>
          <p:nvPr>
            <p:ph type="sldNum" sz="quarter" idx="12"/>
          </p:nvPr>
        </p:nvSpPr>
        <p:spPr/>
        <p:txBody>
          <a:bodyPr/>
          <a:lstStyle/>
          <a:p>
            <a:fld id="{46E0BE4B-4AE9-4F51-9062-A16AABBD90FF}" type="slidenum">
              <a:rPr lang="en-US" smtClean="0"/>
              <a:t>15</a:t>
            </a:fld>
            <a:endParaRPr lang="en-US"/>
          </a:p>
        </p:txBody>
      </p:sp>
    </p:spTree>
    <p:extLst>
      <p:ext uri="{BB962C8B-B14F-4D97-AF65-F5344CB8AC3E}">
        <p14:creationId xmlns:p14="http://schemas.microsoft.com/office/powerpoint/2010/main" val="83182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normAutofit/>
          </a:bodyPr>
          <a:lstStyle/>
          <a:p>
            <a:pPr eaLnBrk="1" hangingPunct="1">
              <a:defRPr/>
            </a:pPr>
            <a:r>
              <a:rPr lang="en-US" sz="4000" b="1" dirty="0">
                <a:solidFill>
                  <a:srgbClr val="000000"/>
                </a:solidFill>
              </a:rPr>
              <a:t>OVERVIEW</a:t>
            </a:r>
          </a:p>
        </p:txBody>
      </p:sp>
      <p:sp>
        <p:nvSpPr>
          <p:cNvPr id="137219" name="Rectangle 3"/>
          <p:cNvSpPr>
            <a:spLocks noGrp="1" noChangeArrowheads="1"/>
          </p:cNvSpPr>
          <p:nvPr>
            <p:ph idx="1"/>
          </p:nvPr>
        </p:nvSpPr>
        <p:spPr/>
        <p:txBody>
          <a:bodyPr/>
          <a:lstStyle/>
          <a:p>
            <a:pPr marL="550926" indent="-514350" eaLnBrk="1" hangingPunct="1">
              <a:lnSpc>
                <a:spcPct val="200000"/>
              </a:lnSpc>
              <a:buFont typeface="Wingdings" pitchFamily="2" charset="2"/>
              <a:buAutoNum type="arabicPeriod"/>
              <a:defRPr/>
            </a:pPr>
            <a:r>
              <a:rPr lang="en-US" sz="2800" dirty="0">
                <a:solidFill>
                  <a:srgbClr val="000000"/>
                </a:solidFill>
              </a:rPr>
              <a:t>Environmental Background</a:t>
            </a:r>
          </a:p>
          <a:p>
            <a:pPr marL="550926" indent="-514350" eaLnBrk="1" hangingPunct="1">
              <a:lnSpc>
                <a:spcPct val="200000"/>
              </a:lnSpc>
              <a:buFont typeface="Wingdings" pitchFamily="2" charset="2"/>
              <a:buAutoNum type="arabicPeriod"/>
              <a:defRPr/>
            </a:pPr>
            <a:r>
              <a:rPr lang="en-US" sz="2800" dirty="0">
                <a:solidFill>
                  <a:srgbClr val="000000"/>
                </a:solidFill>
              </a:rPr>
              <a:t>Sacramento River East Levee Contract 1 Project</a:t>
            </a:r>
          </a:p>
          <a:p>
            <a:pPr marL="550926" indent="-514350" eaLnBrk="1" hangingPunct="1">
              <a:lnSpc>
                <a:spcPct val="200000"/>
              </a:lnSpc>
              <a:buFont typeface="Wingdings" pitchFamily="2" charset="2"/>
              <a:buAutoNum type="arabicPeriod"/>
              <a:defRPr/>
            </a:pPr>
            <a:r>
              <a:rPr lang="en-US" sz="2800" dirty="0">
                <a:solidFill>
                  <a:srgbClr val="000000"/>
                </a:solidFill>
              </a:rPr>
              <a:t>Environmental Update</a:t>
            </a:r>
          </a:p>
          <a:p>
            <a:pPr marL="550926" indent="-514350" eaLnBrk="1" hangingPunct="1">
              <a:lnSpc>
                <a:spcPct val="200000"/>
              </a:lnSpc>
              <a:buFont typeface="Wingdings" pitchFamily="2" charset="2"/>
              <a:buAutoNum type="arabicPeriod"/>
              <a:defRPr/>
            </a:pPr>
            <a:r>
              <a:rPr lang="en-US" sz="2800" dirty="0">
                <a:solidFill>
                  <a:srgbClr val="000000"/>
                </a:solidFill>
              </a:rPr>
              <a:t>Next Steps</a:t>
            </a:r>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142A-B696-4D04-9CA2-B06D73D8D301}"/>
              </a:ext>
            </a:extLst>
          </p:cNvPr>
          <p:cNvSpPr>
            <a:spLocks noGrp="1"/>
          </p:cNvSpPr>
          <p:nvPr>
            <p:ph type="title"/>
          </p:nvPr>
        </p:nvSpPr>
        <p:spPr/>
        <p:txBody>
          <a:bodyPr/>
          <a:lstStyle/>
          <a:p>
            <a:r>
              <a:rPr lang="en-US" dirty="0"/>
              <a:t>Lead Agencies	</a:t>
            </a:r>
          </a:p>
        </p:txBody>
      </p:sp>
      <p:sp>
        <p:nvSpPr>
          <p:cNvPr id="3" name="Content Placeholder 2">
            <a:extLst>
              <a:ext uri="{FF2B5EF4-FFF2-40B4-BE49-F238E27FC236}">
                <a16:creationId xmlns:a16="http://schemas.microsoft.com/office/drawing/2014/main" id="{8EF5E5DD-5718-4EA7-A454-119EF3316C68}"/>
              </a:ext>
            </a:extLst>
          </p:cNvPr>
          <p:cNvSpPr>
            <a:spLocks noGrp="1"/>
          </p:cNvSpPr>
          <p:nvPr>
            <p:ph idx="1"/>
          </p:nvPr>
        </p:nvSpPr>
        <p:spPr/>
        <p:txBody>
          <a:bodyPr/>
          <a:lstStyle/>
          <a:p>
            <a:pPr>
              <a:lnSpc>
                <a:spcPct val="200000"/>
              </a:lnSpc>
            </a:pPr>
            <a:r>
              <a:rPr lang="en-US" dirty="0"/>
              <a:t>USACE, Sacramento District = NEPA lead agency</a:t>
            </a:r>
          </a:p>
          <a:p>
            <a:pPr>
              <a:lnSpc>
                <a:spcPct val="200000"/>
              </a:lnSpc>
            </a:pPr>
            <a:r>
              <a:rPr lang="en-US" dirty="0"/>
              <a:t>CVFPB = CEQA lead agency </a:t>
            </a:r>
          </a:p>
        </p:txBody>
      </p:sp>
      <p:sp>
        <p:nvSpPr>
          <p:cNvPr id="4" name="Slide Number Placeholder 3">
            <a:extLst>
              <a:ext uri="{FF2B5EF4-FFF2-40B4-BE49-F238E27FC236}">
                <a16:creationId xmlns:a16="http://schemas.microsoft.com/office/drawing/2014/main" id="{F7994F74-E0D8-4E08-90D4-6DA964046E03}"/>
              </a:ext>
            </a:extLst>
          </p:cNvPr>
          <p:cNvSpPr>
            <a:spLocks noGrp="1"/>
          </p:cNvSpPr>
          <p:nvPr>
            <p:ph type="sldNum" sz="quarter" idx="12"/>
          </p:nvPr>
        </p:nvSpPr>
        <p:spPr/>
        <p:txBody>
          <a:bodyPr/>
          <a:lstStyle/>
          <a:p>
            <a:fld id="{46E0BE4B-4AE9-4F51-9062-A16AABBD90FF}" type="slidenum">
              <a:rPr lang="en-US" smtClean="0"/>
              <a:t>3</a:t>
            </a:fld>
            <a:endParaRPr lang="en-US"/>
          </a:p>
        </p:txBody>
      </p:sp>
    </p:spTree>
    <p:extLst>
      <p:ext uri="{BB962C8B-B14F-4D97-AF65-F5344CB8AC3E}">
        <p14:creationId xmlns:p14="http://schemas.microsoft.com/office/powerpoint/2010/main" val="3096797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7750" y="228600"/>
            <a:ext cx="3518848" cy="2247900"/>
          </a:xfrm>
        </p:spPr>
        <p:txBody>
          <a:bodyPr>
            <a:noAutofit/>
          </a:bodyPr>
          <a:lstStyle/>
          <a:p>
            <a:r>
              <a:rPr lang="en-US" sz="3200" b="1" dirty="0"/>
              <a:t>American River Watershed Common Features GRR Final EIS/EIR</a:t>
            </a:r>
          </a:p>
        </p:txBody>
      </p:sp>
      <p:sp>
        <p:nvSpPr>
          <p:cNvPr id="3" name="Content Placeholder 2"/>
          <p:cNvSpPr>
            <a:spLocks noGrp="1"/>
          </p:cNvSpPr>
          <p:nvPr>
            <p:ph idx="1"/>
          </p:nvPr>
        </p:nvSpPr>
        <p:spPr>
          <a:xfrm>
            <a:off x="4857750" y="2457450"/>
            <a:ext cx="3603477" cy="4724400"/>
          </a:xfrm>
        </p:spPr>
        <p:txBody>
          <a:bodyPr>
            <a:normAutofit/>
          </a:bodyPr>
          <a:lstStyle/>
          <a:p>
            <a:pPr marL="36576" indent="0">
              <a:buNone/>
            </a:pPr>
            <a:r>
              <a:rPr lang="en-US" sz="2400" dirty="0"/>
              <a:t>Certified in 2016</a:t>
            </a:r>
          </a:p>
          <a:p>
            <a:pPr marL="36576" indent="0">
              <a:buNone/>
            </a:pPr>
            <a:r>
              <a:rPr lang="en-US" sz="2400" dirty="0"/>
              <a:t>Analyzed:</a:t>
            </a:r>
          </a:p>
          <a:p>
            <a:r>
              <a:rPr lang="en-US" sz="2400" dirty="0"/>
              <a:t>Sacramento River seepage and stability</a:t>
            </a:r>
          </a:p>
          <a:p>
            <a:r>
              <a:rPr lang="en-US" sz="2400" dirty="0"/>
              <a:t>American and Sacramento Rivers erosion</a:t>
            </a:r>
          </a:p>
          <a:p>
            <a:r>
              <a:rPr lang="en-US" sz="2400" dirty="0"/>
              <a:t>Sacramento Weir and Bypass widening</a:t>
            </a:r>
          </a:p>
          <a:p>
            <a:pPr marL="36576" indent="0">
              <a:buNone/>
            </a:pPr>
            <a:endParaRPr lang="en-US" sz="1800" dirty="0"/>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4</a:t>
            </a:fld>
            <a:endParaRPr lang="en-US"/>
          </a:p>
        </p:txBody>
      </p:sp>
      <p:pic>
        <p:nvPicPr>
          <p:cNvPr id="6" name="Picture 5">
            <a:extLst>
              <a:ext uri="{FF2B5EF4-FFF2-40B4-BE49-F238E27FC236}">
                <a16:creationId xmlns:a16="http://schemas.microsoft.com/office/drawing/2014/main" id="{CA93E199-8ECF-4510-9AE1-3380054ABC0F}"/>
              </a:ext>
            </a:extLst>
          </p:cNvPr>
          <p:cNvPicPr>
            <a:picLocks noChangeAspect="1"/>
          </p:cNvPicPr>
          <p:nvPr/>
        </p:nvPicPr>
        <p:blipFill rotWithShape="1">
          <a:blip r:embed="rId2"/>
          <a:srcRect l="3528" t="5371" r="5871"/>
          <a:stretch/>
        </p:blipFill>
        <p:spPr>
          <a:xfrm>
            <a:off x="381211" y="381000"/>
            <a:ext cx="4252062" cy="580178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AB81F-EA32-4518-84F8-63E9C064313B}"/>
              </a:ext>
            </a:extLst>
          </p:cNvPr>
          <p:cNvSpPr>
            <a:spLocks noGrp="1"/>
          </p:cNvSpPr>
          <p:nvPr>
            <p:ph type="title"/>
          </p:nvPr>
        </p:nvSpPr>
        <p:spPr/>
        <p:txBody>
          <a:bodyPr>
            <a:normAutofit fontScale="90000"/>
          </a:bodyPr>
          <a:lstStyle/>
          <a:p>
            <a:r>
              <a:rPr lang="en-US" dirty="0"/>
              <a:t>Recent Components of ARCF16</a:t>
            </a:r>
          </a:p>
        </p:txBody>
      </p:sp>
      <p:sp>
        <p:nvSpPr>
          <p:cNvPr id="3" name="Content Placeholder 2">
            <a:extLst>
              <a:ext uri="{FF2B5EF4-FFF2-40B4-BE49-F238E27FC236}">
                <a16:creationId xmlns:a16="http://schemas.microsoft.com/office/drawing/2014/main" id="{156B7CB4-CE27-4F70-A9C1-65E8BC11A535}"/>
              </a:ext>
            </a:extLst>
          </p:cNvPr>
          <p:cNvSpPr>
            <a:spLocks noGrp="1"/>
          </p:cNvSpPr>
          <p:nvPr>
            <p:ph idx="1"/>
          </p:nvPr>
        </p:nvSpPr>
        <p:spPr/>
        <p:txBody>
          <a:bodyPr/>
          <a:lstStyle/>
          <a:p>
            <a:pPr marL="550926" indent="-514350">
              <a:buAutoNum type="arabicParenR"/>
            </a:pPr>
            <a:r>
              <a:rPr lang="en-US" dirty="0"/>
              <a:t>Reach D Contract 1 (Front Street) Project</a:t>
            </a:r>
          </a:p>
          <a:p>
            <a:pPr lvl="2"/>
            <a:r>
              <a:rPr lang="en-US" dirty="0"/>
              <a:t>Seepage and stability improvement to Sacramento River </a:t>
            </a:r>
          </a:p>
          <a:p>
            <a:pPr marL="550926" indent="-514350">
              <a:buAutoNum type="arabicParenR"/>
            </a:pPr>
            <a:r>
              <a:rPr lang="en-US" dirty="0"/>
              <a:t>Beach Stone Lakes Mitigation Site Project</a:t>
            </a:r>
          </a:p>
          <a:p>
            <a:pPr lvl="2"/>
            <a:r>
              <a:rPr lang="en-US" dirty="0"/>
              <a:t>Advanced mitigation site for vegetation and wildlife impacts associated with Sacramento River levee improvements for ARCF 16. </a:t>
            </a:r>
          </a:p>
          <a:p>
            <a:pPr lvl="1"/>
            <a:endParaRPr lang="en-US" dirty="0"/>
          </a:p>
        </p:txBody>
      </p:sp>
      <p:sp>
        <p:nvSpPr>
          <p:cNvPr id="4" name="Slide Number Placeholder 3">
            <a:extLst>
              <a:ext uri="{FF2B5EF4-FFF2-40B4-BE49-F238E27FC236}">
                <a16:creationId xmlns:a16="http://schemas.microsoft.com/office/drawing/2014/main" id="{F59E61AE-E392-466E-AA2A-1152BBFB02DC}"/>
              </a:ext>
            </a:extLst>
          </p:cNvPr>
          <p:cNvSpPr>
            <a:spLocks noGrp="1"/>
          </p:cNvSpPr>
          <p:nvPr>
            <p:ph type="sldNum" sz="quarter" idx="12"/>
          </p:nvPr>
        </p:nvSpPr>
        <p:spPr/>
        <p:txBody>
          <a:bodyPr/>
          <a:lstStyle/>
          <a:p>
            <a:fld id="{46E0BE4B-4AE9-4F51-9062-A16AABBD90FF}" type="slidenum">
              <a:rPr lang="en-US" smtClean="0"/>
              <a:t>5</a:t>
            </a:fld>
            <a:endParaRPr lang="en-US"/>
          </a:p>
        </p:txBody>
      </p:sp>
    </p:spTree>
    <p:extLst>
      <p:ext uri="{BB962C8B-B14F-4D97-AF65-F5344CB8AC3E}">
        <p14:creationId xmlns:p14="http://schemas.microsoft.com/office/powerpoint/2010/main" val="2062449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6</a:t>
            </a:fld>
            <a:endParaRPr lang="en-US"/>
          </a:p>
        </p:txBody>
      </p:sp>
      <p:sp>
        <p:nvSpPr>
          <p:cNvPr id="6" name="Title 1">
            <a:extLst>
              <a:ext uri="{FF2B5EF4-FFF2-40B4-BE49-F238E27FC236}">
                <a16:creationId xmlns:a16="http://schemas.microsoft.com/office/drawing/2014/main" id="{1041833D-7AAD-4DAB-8026-DAF0C2910A61}"/>
              </a:ext>
            </a:extLst>
          </p:cNvPr>
          <p:cNvSpPr txBox="1">
            <a:spLocks/>
          </p:cNvSpPr>
          <p:nvPr/>
        </p:nvSpPr>
        <p:spPr>
          <a:xfrm>
            <a:off x="990600" y="1371600"/>
            <a:ext cx="6734556" cy="3429000"/>
          </a:xfrm>
          <a:prstGeom prst="rect">
            <a:avLst/>
          </a:prstGeom>
        </p:spPr>
        <p:txBody>
          <a:bodyPr vert="horz" lIns="45720" rIns="45720" anchor="ctr">
            <a:normAutofit fontScale="97500"/>
          </a:bodyPr>
          <a:lstStyle>
            <a:lvl1pPr algn="l" rtl="0" eaLnBrk="1" latinLnBrk="0" hangingPunct="1">
              <a:spcBef>
                <a:spcPct val="0"/>
              </a:spcBef>
              <a:buNone/>
              <a:defRPr kumimoji="0" sz="4600" kern="1200">
                <a:solidFill>
                  <a:srgbClr val="0E2138"/>
                </a:solidFill>
                <a:latin typeface="+mj-lt"/>
                <a:ea typeface="+mj-ea"/>
                <a:cs typeface="+mj-cs"/>
              </a:defRPr>
            </a:lvl1pPr>
          </a:lstStyle>
          <a:p>
            <a:pPr algn="ctr"/>
            <a:r>
              <a:rPr lang="en-US" sz="6800" dirty="0"/>
              <a:t>Sacramento River</a:t>
            </a:r>
            <a:br>
              <a:rPr lang="en-US" sz="6800" dirty="0"/>
            </a:br>
            <a:r>
              <a:rPr lang="en-US" sz="6100" dirty="0"/>
              <a:t>East Levee Contract 1 (SREL C1) Project</a:t>
            </a:r>
            <a:endParaRPr lang="en-US"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SREL C1 Project Description</a:t>
            </a:r>
            <a:endParaRPr lang="en-US" sz="4000" b="1" dirty="0">
              <a:solidFill>
                <a:srgbClr val="FF0000"/>
              </a:solidFill>
            </a:endParaRPr>
          </a:p>
        </p:txBody>
      </p:sp>
      <p:sp>
        <p:nvSpPr>
          <p:cNvPr id="3" name="Content Placeholder 2"/>
          <p:cNvSpPr>
            <a:spLocks noGrp="1"/>
          </p:cNvSpPr>
          <p:nvPr>
            <p:ph idx="1"/>
          </p:nvPr>
        </p:nvSpPr>
        <p:spPr>
          <a:xfrm>
            <a:off x="838200" y="1676400"/>
            <a:ext cx="7848600" cy="3657600"/>
          </a:xfrm>
        </p:spPr>
        <p:txBody>
          <a:bodyPr>
            <a:normAutofit fontScale="92500" lnSpcReduction="20000"/>
          </a:bodyPr>
          <a:lstStyle/>
          <a:p>
            <a:pPr marL="0" lvl="0" indent="0" defTabSz="457200">
              <a:spcBef>
                <a:spcPts val="0"/>
              </a:spcBef>
              <a:buClrTx/>
              <a:buSzTx/>
              <a:buNone/>
              <a:tabLst>
                <a:tab pos="1600200" algn="l"/>
              </a:tabLst>
            </a:pPr>
            <a:r>
              <a:rPr lang="en-US" sz="3200" b="1" dirty="0">
                <a:solidFill>
                  <a:srgbClr val="000000"/>
                </a:solidFill>
              </a:rPr>
              <a:t>What?	</a:t>
            </a:r>
            <a:r>
              <a:rPr lang="en-US" sz="3200" dirty="0">
                <a:solidFill>
                  <a:srgbClr val="000000"/>
                </a:solidFill>
              </a:rPr>
              <a:t>Seepage and stability improvements 	to SREL, including cutoff walls and 	stability berms. </a:t>
            </a:r>
          </a:p>
          <a:p>
            <a:pPr marL="0" lvl="0" indent="0" defTabSz="457200">
              <a:spcBef>
                <a:spcPts val="0"/>
              </a:spcBef>
              <a:buClrTx/>
              <a:buSzTx/>
              <a:buNone/>
            </a:pPr>
            <a:endParaRPr lang="en-US" sz="3200" dirty="0">
              <a:solidFill>
                <a:srgbClr val="000000"/>
              </a:solidFill>
            </a:endParaRPr>
          </a:p>
          <a:p>
            <a:pPr marL="0" lvl="0" indent="0" defTabSz="457200">
              <a:spcBef>
                <a:spcPts val="0"/>
              </a:spcBef>
              <a:buClrTx/>
              <a:buSzTx/>
              <a:buNone/>
              <a:tabLst>
                <a:tab pos="1600200" algn="l"/>
              </a:tabLst>
            </a:pPr>
            <a:r>
              <a:rPr lang="en-US" sz="3200" b="1" dirty="0">
                <a:solidFill>
                  <a:srgbClr val="000000"/>
                </a:solidFill>
              </a:rPr>
              <a:t>Why?	</a:t>
            </a:r>
            <a:r>
              <a:rPr lang="en-US" sz="3200" dirty="0">
                <a:solidFill>
                  <a:srgbClr val="000000"/>
                </a:solidFill>
              </a:rPr>
              <a:t>Reduce risk of levee failure. </a:t>
            </a:r>
          </a:p>
          <a:p>
            <a:pPr marL="0" lvl="0" indent="0" defTabSz="457200">
              <a:spcBef>
                <a:spcPts val="0"/>
              </a:spcBef>
              <a:buClrTx/>
              <a:buSzTx/>
              <a:buNone/>
              <a:tabLst>
                <a:tab pos="1600200" algn="l"/>
              </a:tabLst>
            </a:pPr>
            <a:endParaRPr lang="en-US" sz="3200" dirty="0">
              <a:solidFill>
                <a:srgbClr val="000000"/>
              </a:solidFill>
            </a:endParaRPr>
          </a:p>
          <a:p>
            <a:pPr marL="0" lvl="0" indent="0" defTabSz="457200">
              <a:spcBef>
                <a:spcPts val="0"/>
              </a:spcBef>
              <a:buClrTx/>
              <a:buSzTx/>
              <a:buNone/>
              <a:tabLst>
                <a:tab pos="1600200" algn="l"/>
              </a:tabLst>
            </a:pPr>
            <a:r>
              <a:rPr lang="en-US" sz="3200" b="1" dirty="0">
                <a:solidFill>
                  <a:srgbClr val="000000"/>
                </a:solidFill>
              </a:rPr>
              <a:t>When?	</a:t>
            </a:r>
            <a:r>
              <a:rPr lang="en-US" sz="3200" dirty="0">
                <a:solidFill>
                  <a:srgbClr val="000000"/>
                </a:solidFill>
              </a:rPr>
              <a:t>Construction anticipated 	</a:t>
            </a:r>
            <a:br>
              <a:rPr lang="en-US" sz="3200" dirty="0">
                <a:solidFill>
                  <a:srgbClr val="000000"/>
                </a:solidFill>
              </a:rPr>
            </a:br>
            <a:r>
              <a:rPr lang="en-US" sz="3200" dirty="0">
                <a:solidFill>
                  <a:srgbClr val="000000"/>
                </a:solidFill>
              </a:rPr>
              <a:t>	in 2020. Tree removal as early as 	December 2019. </a:t>
            </a:r>
          </a:p>
          <a:p>
            <a:pPr marL="36576" indent="0">
              <a:buNone/>
            </a:pPr>
            <a:endParaRPr lang="en-US" sz="2800" dirty="0"/>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2A5B-808C-4590-BB50-7FEC8A8124A5}"/>
              </a:ext>
            </a:extLst>
          </p:cNvPr>
          <p:cNvSpPr>
            <a:spLocks noGrp="1"/>
          </p:cNvSpPr>
          <p:nvPr>
            <p:ph type="title"/>
          </p:nvPr>
        </p:nvSpPr>
        <p:spPr/>
        <p:txBody>
          <a:bodyPr>
            <a:normAutofit/>
          </a:bodyPr>
          <a:lstStyle/>
          <a:p>
            <a:r>
              <a:rPr lang="en-US" dirty="0"/>
              <a:t>SREL C1 Project Location</a:t>
            </a:r>
          </a:p>
        </p:txBody>
      </p:sp>
      <p:sp>
        <p:nvSpPr>
          <p:cNvPr id="4" name="Slide Number Placeholder 3">
            <a:extLst>
              <a:ext uri="{FF2B5EF4-FFF2-40B4-BE49-F238E27FC236}">
                <a16:creationId xmlns:a16="http://schemas.microsoft.com/office/drawing/2014/main" id="{912E206A-B9C6-4849-A1E7-E6CD994F54FE}"/>
              </a:ext>
            </a:extLst>
          </p:cNvPr>
          <p:cNvSpPr>
            <a:spLocks noGrp="1"/>
          </p:cNvSpPr>
          <p:nvPr>
            <p:ph type="sldNum" sz="quarter" idx="12"/>
          </p:nvPr>
        </p:nvSpPr>
        <p:spPr/>
        <p:txBody>
          <a:bodyPr/>
          <a:lstStyle/>
          <a:p>
            <a:fld id="{46E0BE4B-4AE9-4F51-9062-A16AABBD90FF}" type="slidenum">
              <a:rPr lang="en-US" smtClean="0"/>
              <a:t>8</a:t>
            </a:fld>
            <a:endParaRPr lang="en-US"/>
          </a:p>
        </p:txBody>
      </p:sp>
      <p:pic>
        <p:nvPicPr>
          <p:cNvPr id="10" name="Picture 9">
            <a:extLst>
              <a:ext uri="{FF2B5EF4-FFF2-40B4-BE49-F238E27FC236}">
                <a16:creationId xmlns:a16="http://schemas.microsoft.com/office/drawing/2014/main" id="{3789A0D3-772D-4CCC-A367-2B7E071894E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1143000"/>
            <a:ext cx="4495800" cy="5279064"/>
          </a:xfrm>
          <a:prstGeom prst="rect">
            <a:avLst/>
          </a:prstGeom>
          <a:noFill/>
          <a:ln>
            <a:noFill/>
          </a:ln>
        </p:spPr>
      </p:pic>
    </p:spTree>
    <p:extLst>
      <p:ext uri="{BB962C8B-B14F-4D97-AF65-F5344CB8AC3E}">
        <p14:creationId xmlns:p14="http://schemas.microsoft.com/office/powerpoint/2010/main" val="370889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ADFE-6AA6-4CCB-A5F6-8BE9B793B22C}"/>
              </a:ext>
            </a:extLst>
          </p:cNvPr>
          <p:cNvSpPr>
            <a:spLocks noGrp="1"/>
          </p:cNvSpPr>
          <p:nvPr>
            <p:ph type="title"/>
          </p:nvPr>
        </p:nvSpPr>
        <p:spPr/>
        <p:txBody>
          <a:bodyPr/>
          <a:lstStyle/>
          <a:p>
            <a:r>
              <a:rPr lang="en-US" dirty="0"/>
              <a:t>SREL C1 Project Location</a:t>
            </a:r>
          </a:p>
        </p:txBody>
      </p:sp>
      <p:sp>
        <p:nvSpPr>
          <p:cNvPr id="4" name="Slide Number Placeholder 3">
            <a:extLst>
              <a:ext uri="{FF2B5EF4-FFF2-40B4-BE49-F238E27FC236}">
                <a16:creationId xmlns:a16="http://schemas.microsoft.com/office/drawing/2014/main" id="{EE572655-AE77-49BE-8C83-4253BD589CD2}"/>
              </a:ext>
            </a:extLst>
          </p:cNvPr>
          <p:cNvSpPr>
            <a:spLocks noGrp="1"/>
          </p:cNvSpPr>
          <p:nvPr>
            <p:ph type="sldNum" sz="quarter" idx="12"/>
          </p:nvPr>
        </p:nvSpPr>
        <p:spPr/>
        <p:txBody>
          <a:bodyPr/>
          <a:lstStyle/>
          <a:p>
            <a:fld id="{46E0BE4B-4AE9-4F51-9062-A16AABBD90FF}" type="slidenum">
              <a:rPr lang="en-US" smtClean="0"/>
              <a:t>9</a:t>
            </a:fld>
            <a:endParaRPr lang="en-US"/>
          </a:p>
        </p:txBody>
      </p:sp>
      <p:pic>
        <p:nvPicPr>
          <p:cNvPr id="10" name="Content Placeholder 9">
            <a:extLst>
              <a:ext uri="{FF2B5EF4-FFF2-40B4-BE49-F238E27FC236}">
                <a16:creationId xmlns:a16="http://schemas.microsoft.com/office/drawing/2014/main" id="{F7790DFB-530B-4872-A426-B6EF136023AB}"/>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44678" y="1143000"/>
            <a:ext cx="4119623" cy="5078392"/>
          </a:xfrm>
          <a:prstGeom prst="rect">
            <a:avLst/>
          </a:prstGeom>
          <a:noFill/>
          <a:ln>
            <a:noFill/>
          </a:ln>
        </p:spPr>
      </p:pic>
      <p:pic>
        <p:nvPicPr>
          <p:cNvPr id="11" name="Content Placeholder 10">
            <a:extLst>
              <a:ext uri="{FF2B5EF4-FFF2-40B4-BE49-F238E27FC236}">
                <a16:creationId xmlns:a16="http://schemas.microsoft.com/office/drawing/2014/main" id="{D084E6DF-9002-4615-9351-85CBD4B710EF}"/>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839" y="1143000"/>
            <a:ext cx="3977600" cy="5078392"/>
          </a:xfrm>
          <a:prstGeom prst="rect">
            <a:avLst/>
          </a:prstGeom>
          <a:noFill/>
          <a:ln>
            <a:noFill/>
          </a:ln>
        </p:spPr>
      </p:pic>
    </p:spTree>
    <p:extLst>
      <p:ext uri="{BB962C8B-B14F-4D97-AF65-F5344CB8AC3E}">
        <p14:creationId xmlns:p14="http://schemas.microsoft.com/office/powerpoint/2010/main" val="903349713"/>
      </p:ext>
    </p:extLst>
  </p:cSld>
  <p:clrMapOvr>
    <a:masterClrMapping/>
  </p:clrMapOvr>
</p:sld>
</file>

<file path=ppt/theme/theme1.xml><?xml version="1.0" encoding="utf-8"?>
<a:theme xmlns:a="http://schemas.openxmlformats.org/drawingml/2006/main" name="Theme1">
  <a:themeElements>
    <a:clrScheme name="Board Test Color">
      <a:dk1>
        <a:srgbClr val="17365D"/>
      </a:dk1>
      <a:lt1>
        <a:srgbClr val="FFF0CF"/>
      </a:lt1>
      <a:dk2>
        <a:srgbClr val="1F497D"/>
      </a:dk2>
      <a:lt2>
        <a:srgbClr val="DDC695"/>
      </a:lt2>
      <a:accent1>
        <a:srgbClr val="49557D"/>
      </a:accent1>
      <a:accent2>
        <a:srgbClr val="B89D62"/>
      </a:accent2>
      <a:accent3>
        <a:srgbClr val="FFF0CF"/>
      </a:accent3>
      <a:accent4>
        <a:srgbClr val="323E64"/>
      </a:accent4>
      <a:accent5>
        <a:srgbClr val="969DB4"/>
      </a:accent5>
      <a:accent6>
        <a:srgbClr val="947A40"/>
      </a:accent6>
      <a:hlink>
        <a:srgbClr val="DDC695"/>
      </a:hlink>
      <a:folHlink>
        <a:srgbClr val="795E21"/>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833</TotalTime>
  <Words>436</Words>
  <Application>Microsoft Office PowerPoint</Application>
  <PresentationFormat>On-screen Show (4:3)</PresentationFormat>
  <Paragraphs>96</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Wingdings</vt:lpstr>
      <vt:lpstr>Wingdings 2</vt:lpstr>
      <vt:lpstr>Theme1</vt:lpstr>
      <vt:lpstr>AMERICAN RIVER watershed COMMON FEATURES 2016 PROJECT ENVIRONMENTAL UPDATE Informational Briefing Agenda No. 9A</vt:lpstr>
      <vt:lpstr>OVERVIEW</vt:lpstr>
      <vt:lpstr>Lead Agencies </vt:lpstr>
      <vt:lpstr>American River Watershed Common Features GRR Final EIS/EIR</vt:lpstr>
      <vt:lpstr>Recent Components of ARCF16</vt:lpstr>
      <vt:lpstr>PowerPoint Presentation</vt:lpstr>
      <vt:lpstr>SREL C1 Project Description</vt:lpstr>
      <vt:lpstr>SREL C1 Project Location</vt:lpstr>
      <vt:lpstr>SREL C1 Project Location</vt:lpstr>
      <vt:lpstr>Draft Supplemental EA/EIR</vt:lpstr>
      <vt:lpstr>Potentially Significant and Unavoidable Environmental Impacts </vt:lpstr>
      <vt:lpstr>Public Involvement</vt:lpstr>
      <vt:lpstr>CEQA</vt:lpstr>
      <vt:lpstr>Next Steps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Claret, Miles@DWR</cp:lastModifiedBy>
  <cp:revision>107</cp:revision>
  <dcterms:created xsi:type="dcterms:W3CDTF">2010-03-04T17:56:25Z</dcterms:created>
  <dcterms:modified xsi:type="dcterms:W3CDTF">2019-10-24T22:01:56Z</dcterms:modified>
</cp:coreProperties>
</file>