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6"/>
  </p:notesMasterIdLst>
  <p:sldIdLst>
    <p:sldId id="258" r:id="rId2"/>
    <p:sldId id="279" r:id="rId3"/>
    <p:sldId id="260" r:id="rId4"/>
    <p:sldId id="261" r:id="rId5"/>
    <p:sldId id="283" r:id="rId6"/>
    <p:sldId id="265" r:id="rId7"/>
    <p:sldId id="284" r:id="rId8"/>
    <p:sldId id="285" r:id="rId9"/>
    <p:sldId id="286" r:id="rId10"/>
    <p:sldId id="275" r:id="rId11"/>
    <p:sldId id="274" r:id="rId12"/>
    <p:sldId id="28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3187F"/>
    <a:srgbClr val="004A82"/>
    <a:srgbClr val="82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58" y="11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B1EA0-47C7-4CEE-8CB5-FFFCA7020C63}" type="datetimeFigureOut">
              <a:rPr lang="en-US" smtClean="0"/>
              <a:pPr/>
              <a:t>7/25/2019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1BCFE-8DEC-415F-9950-CB51D84C6D84}" type="slidenum">
              <a:rPr lang="en-US" smtClean="0"/>
              <a:pPr/>
              <a:t>‹#›</a:t>
            </a:fld>
            <a:endParaRPr lang="en-US"/>
          </a:p>
        </p:txBody>
      </p:sp>
    </p:spTree>
    <p:extLst>
      <p:ext uri="{BB962C8B-B14F-4D97-AF65-F5344CB8AC3E}">
        <p14:creationId xmlns:p14="http://schemas.microsoft.com/office/powerpoint/2010/main" val="1175039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97631FA-1AC6-447D-A7C7-C067298E6FBB}" type="slidenum">
              <a:rPr lang="en-US" smtClean="0"/>
              <a:pPr/>
              <a:t>3</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1331976" y="3337560"/>
            <a:ext cx="6480048" cy="2301240"/>
          </a:xfrm>
        </p:spPr>
        <p:txBody>
          <a:bodyPr rIns="45720" anchor="t"/>
          <a:lstStyle>
            <a:lvl1pPr algn="ctr">
              <a:defRPr lang="en-US" b="1" cap="all" baseline="0" dirty="0">
                <a:ln w="5000" cmpd="sng">
                  <a:noFill/>
                  <a:prstDash val="solid"/>
                </a:ln>
                <a:solidFill>
                  <a:srgbClr val="0E2138"/>
                </a:solidFill>
                <a:effectLst/>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1331976" y="1544812"/>
            <a:ext cx="6480048" cy="664988"/>
          </a:xfrm>
        </p:spPr>
        <p:txBody>
          <a:bodyPr tIns="0" rIns="45720" bIns="0" anchor="b">
            <a:normAutofit/>
          </a:bodyPr>
          <a:lstStyle>
            <a:lvl1pPr marL="0" indent="0" algn="ctr">
              <a:buNone/>
              <a:defRPr sz="2000">
                <a:solidFill>
                  <a:srgbClr val="0E2138"/>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lvl1pPr>
              <a:defRPr>
                <a:solidFill>
                  <a:srgbClr val="0E2138"/>
                </a:solidFill>
              </a:defRPr>
            </a:lvl1pPr>
          </a:lstStyle>
          <a:p>
            <a:fld id="{34564462-2C84-495B-85CC-739D2748AA48}" type="datetime1">
              <a:rPr lang="en-US" smtClean="0"/>
              <a:pPr/>
              <a:t>7/25/2019</a:t>
            </a:fld>
            <a:endParaRPr lang="en-US"/>
          </a:p>
        </p:txBody>
      </p:sp>
      <p:sp>
        <p:nvSpPr>
          <p:cNvPr id="27" name="Slide Number Placeholder 26"/>
          <p:cNvSpPr>
            <a:spLocks noGrp="1"/>
          </p:cNvSpPr>
          <p:nvPr>
            <p:ph type="sldNum" sz="quarter" idx="12"/>
          </p:nvPr>
        </p:nvSpPr>
        <p:spPr/>
        <p:txBody>
          <a:bodyPr/>
          <a:lstStyle/>
          <a:p>
            <a:fld id="{46E0BE4B-4AE9-4F51-9062-A16AABBD90FF}"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a:xfrm>
            <a:off x="228600" y="1371600"/>
            <a:ext cx="8610600" cy="475456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A417D6-CE8C-4294-A3A8-496679632686}" type="datetime1">
              <a:rPr lang="en-US" smtClean="0"/>
              <a:t>7/25/2019</a:t>
            </a:fld>
            <a:endParaRPr lang="en-US"/>
          </a:p>
        </p:txBody>
      </p:sp>
      <p:sp>
        <p:nvSpPr>
          <p:cNvPr id="6" name="Slide Number Placeholder 5"/>
          <p:cNvSpPr>
            <a:spLocks noGrp="1"/>
          </p:cNvSpPr>
          <p:nvPr>
            <p:ph type="sldNum" sz="quarter" idx="12"/>
          </p:nvPr>
        </p:nvSpPr>
        <p:spPr/>
        <p:txBody>
          <a:bodyPr/>
          <a:lstStyle/>
          <a:p>
            <a:fld id="{46E0BE4B-4AE9-4F51-9062-A16AABBD90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228600" y="1371600"/>
            <a:ext cx="3886200" cy="4800600"/>
          </a:xfrm>
        </p:spPr>
        <p:txBody>
          <a:bodyPr/>
          <a:lstStyle>
            <a:lvl1pPr>
              <a:buClr>
                <a:srgbClr val="0E2138"/>
              </a:buClr>
              <a:defRPr sz="2600"/>
            </a:lvl1pPr>
            <a:lvl2pPr>
              <a:buClr>
                <a:srgbClr val="0E2138"/>
              </a:buClr>
              <a:defRPr sz="2200"/>
            </a:lvl2pPr>
            <a:lvl3pPr>
              <a:buClr>
                <a:srgbClr val="0E2138"/>
              </a:buClr>
              <a:defRPr sz="2000"/>
            </a:lvl3pPr>
            <a:lvl4pPr>
              <a:buClr>
                <a:srgbClr val="0E2138"/>
              </a:buClr>
              <a:defRPr sz="1800"/>
            </a:lvl4pPr>
            <a:lvl5pPr>
              <a:buClr>
                <a:srgbClr val="0E2138"/>
              </a:buCl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191000" y="1371600"/>
            <a:ext cx="3962400" cy="4800600"/>
          </a:xfrm>
        </p:spPr>
        <p:txBody>
          <a:bodyPr/>
          <a:lstStyle>
            <a:lvl1pPr>
              <a:buClr>
                <a:srgbClr val="0E2138"/>
              </a:buClr>
              <a:defRPr sz="2600"/>
            </a:lvl1pPr>
            <a:lvl2pPr>
              <a:buClr>
                <a:srgbClr val="0E2138"/>
              </a:buClr>
              <a:defRPr sz="2200"/>
            </a:lvl2pPr>
            <a:lvl3pPr>
              <a:buClr>
                <a:srgbClr val="0E2138"/>
              </a:buClr>
              <a:defRPr sz="2000"/>
            </a:lvl3pPr>
            <a:lvl4pPr>
              <a:buClr>
                <a:srgbClr val="0E2138"/>
              </a:buClr>
              <a:defRPr sz="1800"/>
            </a:lvl4pPr>
            <a:lvl5pPr>
              <a:buClr>
                <a:srgbClr val="0E2138"/>
              </a:buCl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p>
            <a:fld id="{8C689207-C6CE-4450-8C8F-7778C2C9EBAE}" type="datetime1">
              <a:rPr lang="en-US" smtClean="0"/>
              <a:t>7/25/2019</a:t>
            </a:fld>
            <a:endParaRPr lang="en-US"/>
          </a:p>
        </p:txBody>
      </p:sp>
      <p:sp>
        <p:nvSpPr>
          <p:cNvPr id="7" name="Slide Number Placeholder 6"/>
          <p:cNvSpPr>
            <a:spLocks noGrp="1"/>
          </p:cNvSpPr>
          <p:nvPr>
            <p:ph type="sldNum" sz="quarter" idx="12"/>
          </p:nvPr>
        </p:nvSpPr>
        <p:spPr/>
        <p:txBody>
          <a:bodyPr/>
          <a:lstStyle/>
          <a:p>
            <a:fld id="{46E0BE4B-4AE9-4F51-9062-A16AABBD90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rgbClr val="0E2138"/>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rgbClr val="0E2138"/>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28600" y="1371600"/>
            <a:ext cx="4114800" cy="3941763"/>
          </a:xfrm>
        </p:spPr>
        <p:txBody>
          <a:bodyPr/>
          <a:lstStyle>
            <a:lvl1pPr>
              <a:buClr>
                <a:srgbClr val="0E2138"/>
              </a:buClr>
              <a:defRPr sz="2400"/>
            </a:lvl1pPr>
            <a:lvl2pPr>
              <a:buClr>
                <a:srgbClr val="0E2138"/>
              </a:buClr>
              <a:defRPr sz="2000"/>
            </a:lvl2pPr>
            <a:lvl3pPr>
              <a:buClr>
                <a:srgbClr val="0E2138"/>
              </a:buClr>
              <a:defRPr sz="1800"/>
            </a:lvl3pPr>
            <a:lvl4pPr>
              <a:buClr>
                <a:srgbClr val="0E2138"/>
              </a:buClr>
              <a:defRPr sz="1600"/>
            </a:lvl4pPr>
            <a:lvl5pPr>
              <a:buClr>
                <a:srgbClr val="0E2138"/>
              </a:buCl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419600" y="1371600"/>
            <a:ext cx="4041775" cy="3941763"/>
          </a:xfrm>
        </p:spPr>
        <p:txBody>
          <a:bodyPr/>
          <a:lstStyle>
            <a:lvl1pPr>
              <a:buClr>
                <a:srgbClr val="0E2138"/>
              </a:buClr>
              <a:defRPr sz="2400"/>
            </a:lvl1pPr>
            <a:lvl2pPr>
              <a:buClr>
                <a:srgbClr val="0E2138"/>
              </a:buClr>
              <a:defRPr sz="2000"/>
            </a:lvl2pPr>
            <a:lvl3pPr>
              <a:buClr>
                <a:srgbClr val="0E2138"/>
              </a:buClr>
              <a:defRPr sz="1800"/>
            </a:lvl3pPr>
            <a:lvl4pPr>
              <a:buClr>
                <a:srgbClr val="0E2138"/>
              </a:buClr>
              <a:defRPr sz="1600"/>
            </a:lvl4pPr>
            <a:lvl5pPr>
              <a:buClr>
                <a:srgbClr val="0E2138"/>
              </a:buCl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Date Placeholder 6"/>
          <p:cNvSpPr>
            <a:spLocks noGrp="1"/>
          </p:cNvSpPr>
          <p:nvPr>
            <p:ph type="dt" sz="half" idx="10"/>
          </p:nvPr>
        </p:nvSpPr>
        <p:spPr/>
        <p:txBody>
          <a:bodyPr/>
          <a:lstStyle/>
          <a:p>
            <a:fld id="{C3E860E9-78BA-4739-9A58-583E3BACA309}" type="datetime1">
              <a:rPr lang="en-US" smtClean="0"/>
              <a:t>7/25/2019</a:t>
            </a:fld>
            <a:endParaRPr lang="en-US"/>
          </a:p>
        </p:txBody>
      </p:sp>
      <p:sp>
        <p:nvSpPr>
          <p:cNvPr id="9" name="Slide Number Placeholder 8"/>
          <p:cNvSpPr>
            <a:spLocks noGrp="1"/>
          </p:cNvSpPr>
          <p:nvPr>
            <p:ph type="sldNum" sz="quarter" idx="12"/>
          </p:nvPr>
        </p:nvSpPr>
        <p:spPr/>
        <p:txBody>
          <a:bodyPr/>
          <a:lstStyle/>
          <a:p>
            <a:fld id="{46E0BE4B-4AE9-4F51-9062-A16AABBD90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45D0251C-98F0-4E41-ADFA-DCAD6089B276}" type="datetime1">
              <a:rPr lang="en-US" smtClean="0"/>
              <a:t>7/25/2019</a:t>
            </a:fld>
            <a:endParaRPr lang="en-US"/>
          </a:p>
        </p:txBody>
      </p:sp>
      <p:sp>
        <p:nvSpPr>
          <p:cNvPr id="8" name="Slide Number Placeholder 7"/>
          <p:cNvSpPr>
            <a:spLocks noGrp="1"/>
          </p:cNvSpPr>
          <p:nvPr>
            <p:ph type="sldNum" sz="quarter" idx="11"/>
          </p:nvPr>
        </p:nvSpPr>
        <p:spPr/>
        <p:txBody>
          <a:bodyPr/>
          <a:lstStyle/>
          <a:p>
            <a:fld id="{46E0BE4B-4AE9-4F51-9062-A16AABBD90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rgbClr val="0E2138"/>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buClr>
                <a:srgbClr val="0E2138"/>
              </a:buClr>
              <a:defRPr sz="2800"/>
            </a:lvl1pPr>
            <a:lvl2pPr>
              <a:buClr>
                <a:srgbClr val="0E2138"/>
              </a:buClr>
              <a:defRPr sz="2400"/>
            </a:lvl2pPr>
            <a:lvl3pPr>
              <a:buClr>
                <a:srgbClr val="0E2138"/>
              </a:buClr>
              <a:defRPr sz="2200"/>
            </a:lvl3pPr>
            <a:lvl4pPr>
              <a:buClr>
                <a:srgbClr val="0E2138"/>
              </a:buClr>
              <a:defRPr sz="2000"/>
            </a:lvl4pPr>
            <a:lvl5pPr>
              <a:buClr>
                <a:srgbClr val="0E2138"/>
              </a:buCl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p>
            <a:fld id="{748FD9D1-C878-401F-A372-02429478B186}" type="datetime1">
              <a:rPr lang="en-US" smtClean="0"/>
              <a:t>7/25/2019</a:t>
            </a:fld>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6E0BE4B-4AE9-4F51-9062-A16AABBD90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rgbClr val="0E2138"/>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5E0B7F6-9872-4DBB-95C5-15745ECF8097}" type="datetime1">
              <a:rPr lang="en-US" smtClean="0"/>
              <a:t>7/25/2019</a:t>
            </a:fld>
            <a:endParaRPr lang="en-US"/>
          </a:p>
        </p:txBody>
      </p:sp>
      <p:sp>
        <p:nvSpPr>
          <p:cNvPr id="7" name="Slide Number Placeholder 6"/>
          <p:cNvSpPr>
            <a:spLocks noGrp="1"/>
          </p:cNvSpPr>
          <p:nvPr>
            <p:ph type="sldNum" sz="quarter" idx="12"/>
          </p:nvPr>
        </p:nvSpPr>
        <p:spPr/>
        <p:txBody>
          <a:bodyPr/>
          <a:lstStyle/>
          <a:p>
            <a:fld id="{46E0BE4B-4AE9-4F51-9062-A16AABBD90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shade val="40000"/>
                <a:satMod val="150000"/>
                <a:alpha val="10000"/>
              </a:schemeClr>
            </a:gs>
            <a:gs pos="30000">
              <a:schemeClr val="bg2">
                <a:shade val="60000"/>
                <a:satMod val="150000"/>
                <a:alpha val="30000"/>
              </a:schemeClr>
            </a:gs>
            <a:gs pos="100000">
              <a:schemeClr val="bg2">
                <a:tint val="83000"/>
                <a:satMod val="200000"/>
                <a:alpha val="80000"/>
              </a:schemeClr>
            </a:gs>
          </a:gsLst>
          <a:lin ang="0" scaled="1"/>
          <a:tileRect/>
        </a:gra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5105400"/>
            <a:ext cx="9144000" cy="175968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20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91400" y="0"/>
            <a:ext cx="17526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2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228600" y="0"/>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228600" y="1371600"/>
            <a:ext cx="7696200" cy="47545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baseline="0">
                <a:solidFill>
                  <a:srgbClr val="0E2138"/>
                </a:solidFill>
              </a:defRPr>
            </a:lvl1pPr>
          </a:lstStyle>
          <a:p>
            <a:fld id="{C54DD0A8-71F9-46BF-99B6-4D09CF49AE4A}" type="datetime1">
              <a:rPr lang="en-US" smtClean="0"/>
              <a:pPr/>
              <a:t>7/25/2019</a:t>
            </a:fld>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baseline="0">
                <a:solidFill>
                  <a:schemeClr val="accent3"/>
                </a:solidFill>
              </a:defRPr>
            </a:lvl1pPr>
          </a:lstStyle>
          <a:p>
            <a:fld id="{7111FE6D-37E4-464A-8136-05CDD8377503}" type="slidenum">
              <a:rPr lang="en-US" smtClean="0"/>
              <a:pPr/>
              <a:t>‹#›</a:t>
            </a:fld>
            <a:endParaRPr lang="en-US" dirty="0"/>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77200" y="76200"/>
            <a:ext cx="990600" cy="990600"/>
          </a:xfrm>
          <a:prstGeom prst="rect">
            <a:avLst/>
          </a:prstGeom>
          <a:effectLst>
            <a:outerShdw blurRad="76200" dist="50800" dir="5400000" sx="101000" sy="101000" algn="t" rotWithShape="0">
              <a:prstClr val="black">
                <a:alpha val="30000"/>
              </a:prstClr>
            </a:outerShdw>
          </a:effectLst>
        </p:spPr>
      </p:pic>
      <p:sp>
        <p:nvSpPr>
          <p:cNvPr id="11" name="Freeform 10"/>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152400" y="6581001"/>
            <a:ext cx="5029200" cy="276999"/>
          </a:xfrm>
          <a:prstGeom prst="rect">
            <a:avLst/>
          </a:prstGeom>
          <a:noFill/>
        </p:spPr>
        <p:txBody>
          <a:bodyPr wrap="square" rtlCol="0">
            <a:spAutoFit/>
          </a:bodyPr>
          <a:lstStyle/>
          <a:p>
            <a:r>
              <a:rPr lang="en-US" sz="1200" dirty="0">
                <a:solidFill>
                  <a:schemeClr val="accent1"/>
                </a:solidFill>
              </a:rPr>
              <a:t>Central Valley Flood Protection Board Meeting – Agenda Item No. 5C</a:t>
            </a: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hdr="0" ftr="0" dt="0"/>
  <p:txStyles>
    <p:titleStyle>
      <a:lvl1pPr algn="l" rtl="0" eaLnBrk="1" latinLnBrk="0" hangingPunct="1">
        <a:spcBef>
          <a:spcPct val="0"/>
        </a:spcBef>
        <a:buNone/>
        <a:defRPr kumimoji="0" sz="4600" kern="1200">
          <a:solidFill>
            <a:srgbClr val="0E2138"/>
          </a:solidFill>
          <a:latin typeface="+mj-lt"/>
          <a:ea typeface="+mj-ea"/>
          <a:cs typeface="+mj-cs"/>
        </a:defRPr>
      </a:lvl1pPr>
    </p:titleStyle>
    <p:body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prstGeom prst="rect">
            <a:avLst/>
          </a:prstGeom>
          <a:ln>
            <a:miter lim="800000"/>
            <a:headEnd/>
            <a:tailEnd/>
          </a:ln>
        </p:spPr>
        <p:txBody>
          <a:bodyPr/>
          <a:lstStyle/>
          <a:p>
            <a:pPr>
              <a:defRPr/>
            </a:pPr>
            <a:r>
              <a:rPr lang="en-US" dirty="0">
                <a:solidFill>
                  <a:srgbClr val="000000"/>
                </a:solidFill>
                <a:effectLst>
                  <a:outerShdw sx="1000" sy="1000" algn="tl" rotWithShape="0">
                    <a:srgbClr val="000000"/>
                  </a:outerShdw>
                </a:effectLst>
                <a:latin typeface="Calibri" pitchFamily="34" charset="0"/>
              </a:rPr>
              <a:t>City of Sacramento, Department of Parks &amp; Recreation</a:t>
            </a:r>
            <a:br>
              <a:rPr lang="en-US" sz="4000" b="1" dirty="0">
                <a:solidFill>
                  <a:srgbClr val="000000"/>
                </a:solidFill>
                <a:effectLst>
                  <a:outerShdw sx="1000" sy="1000" algn="tl" rotWithShape="0">
                    <a:srgbClr val="000000"/>
                  </a:outerShdw>
                </a:effectLst>
                <a:latin typeface="Calibri" pitchFamily="34" charset="0"/>
              </a:rPr>
            </a:br>
            <a:br>
              <a:rPr lang="en-US" dirty="0">
                <a:solidFill>
                  <a:srgbClr val="000000"/>
                </a:solidFill>
                <a:effectLst>
                  <a:outerShdw sx="1000" sy="1000" algn="tl" rotWithShape="0">
                    <a:srgbClr val="000000"/>
                  </a:outerShdw>
                </a:effectLst>
                <a:latin typeface="Calibri" pitchFamily="34" charset="0"/>
              </a:rPr>
            </a:br>
            <a:r>
              <a:rPr lang="en-US" sz="3200" cap="none" dirty="0">
                <a:solidFill>
                  <a:srgbClr val="000000"/>
                </a:solidFill>
                <a:effectLst>
                  <a:outerShdw sx="1000" sy="1000" algn="tl" rotWithShape="0">
                    <a:srgbClr val="000000"/>
                  </a:outerShdw>
                </a:effectLst>
                <a:latin typeface="Calibri" pitchFamily="34" charset="0"/>
              </a:rPr>
              <a:t>Authorizing existing Baler Building</a:t>
            </a:r>
            <a:br>
              <a:rPr lang="en-US" sz="3200" cap="none" dirty="0">
                <a:solidFill>
                  <a:srgbClr val="000000"/>
                </a:solidFill>
                <a:effectLst>
                  <a:outerShdw sx="1000" sy="1000" algn="tl" rotWithShape="0">
                    <a:srgbClr val="000000"/>
                  </a:outerShdw>
                </a:effectLst>
                <a:latin typeface="Calibri" pitchFamily="34" charset="0"/>
              </a:rPr>
            </a:br>
            <a:br>
              <a:rPr lang="en-US" sz="3200" cap="none" dirty="0">
                <a:solidFill>
                  <a:srgbClr val="000000"/>
                </a:solidFill>
                <a:effectLst>
                  <a:outerShdw sx="1000" sy="1000" algn="tl" rotWithShape="0">
                    <a:srgbClr val="000000"/>
                  </a:outerShdw>
                </a:effectLst>
                <a:latin typeface="Calibri" pitchFamily="34" charset="0"/>
              </a:rPr>
            </a:br>
            <a:r>
              <a:rPr lang="en-US" sz="3200" cap="none" dirty="0">
                <a:solidFill>
                  <a:srgbClr val="000000"/>
                </a:solidFill>
                <a:effectLst>
                  <a:outerShdw sx="1000" sy="1000" algn="tl" rotWithShape="0">
                    <a:srgbClr val="000000"/>
                  </a:outerShdw>
                </a:effectLst>
                <a:latin typeface="Calibri" pitchFamily="34" charset="0"/>
              </a:rPr>
              <a:t>July 26, 2019</a:t>
            </a:r>
            <a:endParaRPr lang="en-US" sz="3200" b="1" cap="none" dirty="0">
              <a:solidFill>
                <a:srgbClr val="000000"/>
              </a:solidFill>
              <a:effectLst>
                <a:outerShdw sx="1000" sy="1000" algn="tl" rotWithShape="0">
                  <a:srgbClr val="000000"/>
                </a:outerShdw>
              </a:effectLst>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0" y="304800"/>
            <a:ext cx="7620000" cy="762000"/>
          </a:xfrm>
          <a:noFill/>
        </p:spPr>
        <p:txBody>
          <a:bodyPr>
            <a:normAutofit/>
          </a:bodyPr>
          <a:lstStyle/>
          <a:p>
            <a:pPr marL="0" indent="0" algn="ctr" eaLnBrk="1" hangingPunct="1">
              <a:spcAft>
                <a:spcPts val="0"/>
              </a:spcAft>
              <a:buFont typeface="Wingdings" pitchFamily="2" charset="2"/>
              <a:buNone/>
              <a:defRPr/>
            </a:pPr>
            <a:r>
              <a:rPr lang="en-US" sz="4000" b="1" dirty="0">
                <a:solidFill>
                  <a:schemeClr val="accent3"/>
                </a:solidFill>
                <a:effectLst>
                  <a:outerShdw blurRad="38100" dist="38100" dir="2700000" algn="tl">
                    <a:srgbClr val="000000">
                      <a:alpha val="43137"/>
                    </a:srgbClr>
                  </a:outerShdw>
                </a:effectLst>
                <a:latin typeface="Blue Highway" pitchFamily="2" charset="0"/>
                <a:cs typeface="Arial" pitchFamily="34" charset="0"/>
              </a:rPr>
              <a:t>APPLICATION NO. 19370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noAutofit/>
          </a:bodyPr>
          <a:lstStyle/>
          <a:p>
            <a:r>
              <a:rPr lang="en-US" sz="3600" b="1" dirty="0"/>
              <a:t>AGENCY COMMENTS/ENDORSEMENTS</a:t>
            </a:r>
          </a:p>
        </p:txBody>
      </p:sp>
      <p:sp>
        <p:nvSpPr>
          <p:cNvPr id="3" name="Content Placeholder 2"/>
          <p:cNvSpPr>
            <a:spLocks noGrp="1"/>
          </p:cNvSpPr>
          <p:nvPr>
            <p:ph idx="1"/>
          </p:nvPr>
        </p:nvSpPr>
        <p:spPr>
          <a:xfrm>
            <a:off x="228600" y="1371601"/>
            <a:ext cx="8610600" cy="1219199"/>
          </a:xfrm>
        </p:spPr>
        <p:txBody>
          <a:bodyPr>
            <a:normAutofit fontScale="92500"/>
          </a:bodyPr>
          <a:lstStyle/>
          <a:p>
            <a:pPr lvl="0"/>
            <a:r>
              <a:rPr lang="en-US" sz="2400" dirty="0"/>
              <a:t>The American River Flood Control District (ARFCD) endorsed the application on March 20, 2017, with conditions. All applicable ARFCD conditions have been incorporated into the permit. </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10</a:t>
            </a:fld>
            <a:endParaRPr lang="en-US"/>
          </a:p>
        </p:txBody>
      </p:sp>
      <p:sp>
        <p:nvSpPr>
          <p:cNvPr id="7" name="Content Placeholder 2">
            <a:extLst>
              <a:ext uri="{FF2B5EF4-FFF2-40B4-BE49-F238E27FC236}">
                <a16:creationId xmlns:a16="http://schemas.microsoft.com/office/drawing/2014/main" id="{DDCF55F1-260C-4421-BB61-C4409269C8D7}"/>
              </a:ext>
            </a:extLst>
          </p:cNvPr>
          <p:cNvSpPr txBox="1">
            <a:spLocks/>
          </p:cNvSpPr>
          <p:nvPr/>
        </p:nvSpPr>
        <p:spPr>
          <a:xfrm>
            <a:off x="228600" y="2606040"/>
            <a:ext cx="8610600" cy="2895599"/>
          </a:xfrm>
          <a:prstGeom prst="rect">
            <a:avLst/>
          </a:prstGeom>
        </p:spPr>
        <p:txBody>
          <a:bodyPr vert="horz">
            <a:normAutofit fontScale="92500"/>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600" dirty="0"/>
              <a:t>USACE 33 U.S.C. 408 approval letter has not yet been received for this application. Staff anticipates receipt of a letter indicating that the USACE Sacramento District Engineer approves the request to alter the Federal flood risk reduction project, subject to conditions. Staff will review the USACE letter to ensure its conformity with the permit language and incorporate it into the permit as Exhibit 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CEQA CONCLUSIONS</a:t>
            </a:r>
          </a:p>
        </p:txBody>
      </p:sp>
      <p:sp>
        <p:nvSpPr>
          <p:cNvPr id="3" name="Content Placeholder 2"/>
          <p:cNvSpPr>
            <a:spLocks noGrp="1"/>
          </p:cNvSpPr>
          <p:nvPr>
            <p:ph idx="1"/>
          </p:nvPr>
        </p:nvSpPr>
        <p:spPr/>
        <p:txBody>
          <a:bodyPr>
            <a:normAutofit/>
          </a:bodyPr>
          <a:lstStyle/>
          <a:p>
            <a:r>
              <a:rPr lang="en-US" sz="2800" dirty="0"/>
              <a:t>Staff has prepared a CEQA analysis, as included in the Staff Report.  For information regarding staff’s CEQA analysis, refer to Section 8.0 of the Staff Report.</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8610.5 CONSIDERATIONS</a:t>
            </a:r>
          </a:p>
        </p:txBody>
      </p:sp>
      <p:sp>
        <p:nvSpPr>
          <p:cNvPr id="3" name="Content Placeholder 2"/>
          <p:cNvSpPr>
            <a:spLocks noGrp="1"/>
          </p:cNvSpPr>
          <p:nvPr>
            <p:ph idx="1"/>
          </p:nvPr>
        </p:nvSpPr>
        <p:spPr/>
        <p:txBody>
          <a:bodyPr>
            <a:normAutofit/>
          </a:bodyPr>
          <a:lstStyle/>
          <a:p>
            <a:r>
              <a:rPr lang="en-US" sz="2800" dirty="0"/>
              <a:t>Staff has prepared the 8610.5 Considerations, as included in the Staff Report.  For information regarding staff’s analysis, refer to Section 9.0 of the Staff Report.</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STAFF RECOMMENDATION</a:t>
            </a:r>
          </a:p>
        </p:txBody>
      </p:sp>
      <p:sp>
        <p:nvSpPr>
          <p:cNvPr id="3" name="Content Placeholder 2"/>
          <p:cNvSpPr>
            <a:spLocks noGrp="1"/>
          </p:cNvSpPr>
          <p:nvPr>
            <p:ph idx="1"/>
          </p:nvPr>
        </p:nvSpPr>
        <p:spPr>
          <a:xfrm>
            <a:off x="304800" y="1752600"/>
            <a:ext cx="8610600" cy="715963"/>
          </a:xfrm>
        </p:spPr>
        <p:txBody>
          <a:bodyPr>
            <a:normAutofit/>
          </a:bodyPr>
          <a:lstStyle/>
          <a:p>
            <a:r>
              <a:rPr lang="en-US" sz="2800" dirty="0"/>
              <a:t>Adopt the CEQA Findings; </a:t>
            </a:r>
          </a:p>
          <a:p>
            <a:pPr marL="36576" indent="0">
              <a:buNone/>
            </a:pPr>
            <a:endParaRPr lang="en-US" sz="3800" dirty="0"/>
          </a:p>
          <a:p>
            <a:pPr>
              <a:buNone/>
            </a:pPr>
            <a:endParaRPr lang="en-US" dirty="0"/>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13</a:t>
            </a:fld>
            <a:endParaRPr lang="en-US"/>
          </a:p>
        </p:txBody>
      </p:sp>
      <p:sp>
        <p:nvSpPr>
          <p:cNvPr id="6" name="Content Placeholder 2">
            <a:extLst>
              <a:ext uri="{FF2B5EF4-FFF2-40B4-BE49-F238E27FC236}">
                <a16:creationId xmlns:a16="http://schemas.microsoft.com/office/drawing/2014/main" id="{DDA92194-AA38-47A8-9735-09570301A9A5}"/>
              </a:ext>
            </a:extLst>
          </p:cNvPr>
          <p:cNvSpPr txBox="1">
            <a:spLocks/>
          </p:cNvSpPr>
          <p:nvPr/>
        </p:nvSpPr>
        <p:spPr>
          <a:xfrm>
            <a:off x="152400" y="1154545"/>
            <a:ext cx="7391400" cy="616599"/>
          </a:xfrm>
          <a:prstGeom prst="rect">
            <a:avLst/>
          </a:prstGeom>
        </p:spPr>
        <p:txBody>
          <a:bodyPr vert="horz">
            <a:norm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n-US" sz="2800" dirty="0"/>
              <a:t>Staff recommends that the Board:</a:t>
            </a:r>
          </a:p>
        </p:txBody>
      </p:sp>
      <p:sp>
        <p:nvSpPr>
          <p:cNvPr id="7" name="Content Placeholder 2">
            <a:extLst>
              <a:ext uri="{FF2B5EF4-FFF2-40B4-BE49-F238E27FC236}">
                <a16:creationId xmlns:a16="http://schemas.microsoft.com/office/drawing/2014/main" id="{D43C23B9-A906-4333-A08F-1FE692C6EE34}"/>
              </a:ext>
            </a:extLst>
          </p:cNvPr>
          <p:cNvSpPr txBox="1">
            <a:spLocks/>
          </p:cNvSpPr>
          <p:nvPr/>
        </p:nvSpPr>
        <p:spPr>
          <a:xfrm>
            <a:off x="304800" y="2484437"/>
            <a:ext cx="8610600" cy="715963"/>
          </a:xfrm>
          <a:prstGeom prst="rect">
            <a:avLst/>
          </a:prstGeom>
        </p:spPr>
        <p:txBody>
          <a:bodyPr vert="horz">
            <a:norm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800" dirty="0"/>
              <a:t>Approve Permit No. 19370; and  </a:t>
            </a:r>
            <a:endParaRPr lang="en-US" sz="3800" dirty="0"/>
          </a:p>
          <a:p>
            <a:pPr>
              <a:buFont typeface="Wingdings 2"/>
              <a:buNone/>
            </a:pPr>
            <a:endParaRPr lang="en-US" dirty="0"/>
          </a:p>
        </p:txBody>
      </p:sp>
      <p:sp>
        <p:nvSpPr>
          <p:cNvPr id="8" name="Content Placeholder 2">
            <a:extLst>
              <a:ext uri="{FF2B5EF4-FFF2-40B4-BE49-F238E27FC236}">
                <a16:creationId xmlns:a16="http://schemas.microsoft.com/office/drawing/2014/main" id="{8FFB8CE5-1880-476B-B0B9-97D4A90E2911}"/>
              </a:ext>
            </a:extLst>
          </p:cNvPr>
          <p:cNvSpPr txBox="1">
            <a:spLocks/>
          </p:cNvSpPr>
          <p:nvPr/>
        </p:nvSpPr>
        <p:spPr>
          <a:xfrm>
            <a:off x="304800" y="3246437"/>
            <a:ext cx="8610600" cy="2316163"/>
          </a:xfrm>
          <a:prstGeom prst="rect">
            <a:avLst/>
          </a:prstGeom>
        </p:spPr>
        <p:txBody>
          <a:bodyPr vert="horz">
            <a:norm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800" dirty="0"/>
              <a:t>Direct the Executive Officer to take necessary action to prepare and execute the permit and related documents and file a Notice of Exemption with the State Clearinghouse.</a:t>
            </a:r>
            <a:endParaRPr lang="en-US" sz="3800" dirty="0"/>
          </a:p>
          <a:p>
            <a:pPr>
              <a:buFont typeface="Wingdings 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QUESTIONS</a:t>
            </a:r>
            <a:endParaRPr lang="en-US" b="1" dirty="0"/>
          </a:p>
        </p:txBody>
      </p:sp>
      <p:sp>
        <p:nvSpPr>
          <p:cNvPr id="3" name="Content Placeholder 2"/>
          <p:cNvSpPr>
            <a:spLocks noGrp="1"/>
          </p:cNvSpPr>
          <p:nvPr>
            <p:ph idx="1"/>
          </p:nvPr>
        </p:nvSpPr>
        <p:spPr/>
        <p:txBody>
          <a:bodyPr>
            <a:normAutofit/>
          </a:bodyPr>
          <a:lstStyle/>
          <a:p>
            <a:pPr algn="ctr" eaLnBrk="1" hangingPunct="1">
              <a:buNone/>
              <a:defRPr/>
            </a:pPr>
            <a:r>
              <a:rPr lang="en-US" sz="17100" dirty="0"/>
              <a:t>?</a:t>
            </a:r>
          </a:p>
          <a:p>
            <a:pPr eaLnBrk="1" hangingPunct="1">
              <a:spcBef>
                <a:spcPts val="0"/>
              </a:spcBef>
              <a:buNone/>
              <a:defRPr/>
            </a:pPr>
            <a:endParaRPr lang="en-US" sz="1400" dirty="0"/>
          </a:p>
          <a:p>
            <a:pPr eaLnBrk="1" hangingPunct="1">
              <a:spcBef>
                <a:spcPts val="0"/>
              </a:spcBef>
              <a:buNone/>
              <a:defRPr/>
            </a:pPr>
            <a:endParaRPr lang="en-US" sz="1200" dirty="0"/>
          </a:p>
          <a:p>
            <a:pPr eaLnBrk="1" hangingPunct="1">
              <a:spcBef>
                <a:spcPts val="0"/>
              </a:spcBef>
              <a:buNone/>
              <a:defRPr/>
            </a:pPr>
            <a:endParaRPr lang="en-US" sz="1200" dirty="0"/>
          </a:p>
          <a:p>
            <a:pPr>
              <a:spcBef>
                <a:spcPts val="0"/>
              </a:spcBef>
              <a:buNone/>
              <a:defRPr/>
            </a:pPr>
            <a:r>
              <a:rPr lang="en-US" sz="1200" dirty="0"/>
              <a:t>Presented by:			Deb Biswas, Permitting Section</a:t>
            </a:r>
          </a:p>
          <a:p>
            <a:pPr eaLnBrk="1" hangingPunct="1">
              <a:spcBef>
                <a:spcPts val="0"/>
              </a:spcBef>
              <a:buNone/>
              <a:defRPr/>
            </a:pPr>
            <a:endParaRPr lang="en-US" sz="1200" dirty="0"/>
          </a:p>
          <a:p>
            <a:pPr>
              <a:spcBef>
                <a:spcPts val="0"/>
              </a:spcBef>
              <a:buNone/>
              <a:defRPr/>
            </a:pPr>
            <a:r>
              <a:rPr lang="en-US" sz="1200" dirty="0"/>
              <a:t>Design Review:		Deb Biswas, Permitting Section</a:t>
            </a:r>
          </a:p>
          <a:p>
            <a:pPr>
              <a:spcBef>
                <a:spcPts val="0"/>
              </a:spcBef>
              <a:buNone/>
              <a:defRPr/>
            </a:pPr>
            <a:r>
              <a:rPr lang="en-US" sz="1200" dirty="0"/>
              <a:t>Environmental Review:		Ruth Darling, Environmental Program Manager</a:t>
            </a:r>
          </a:p>
          <a:p>
            <a:pPr>
              <a:spcBef>
                <a:spcPts val="0"/>
              </a:spcBef>
              <a:buNone/>
              <a:defRPr/>
            </a:pPr>
            <a:r>
              <a:rPr lang="en-US" sz="1200" dirty="0"/>
              <a:t>Document Review:          		Gary W. Lemon, P.E., Permitting Section Chief</a:t>
            </a:r>
          </a:p>
          <a:p>
            <a:pPr>
              <a:spcBef>
                <a:spcPts val="0"/>
              </a:spcBef>
              <a:buNone/>
              <a:defRPr/>
            </a:pPr>
            <a:r>
              <a:rPr lang="en-US" sz="1200" dirty="0"/>
              <a:t>                                         		Michael C. Wright, P.E., Chief Engineer</a:t>
            </a:r>
          </a:p>
          <a:p>
            <a:pPr>
              <a:spcBef>
                <a:spcPts val="0"/>
              </a:spcBef>
              <a:buNone/>
              <a:defRPr/>
            </a:pPr>
            <a:r>
              <a:rPr lang="en-US" sz="1200" dirty="0"/>
              <a:t>Legal Review:			Sarah Backus, Staff Counsel</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normAutofit/>
          </a:bodyPr>
          <a:lstStyle/>
          <a:p>
            <a:pPr eaLnBrk="1" hangingPunct="1">
              <a:defRPr/>
            </a:pPr>
            <a:r>
              <a:rPr lang="en-US" sz="4000" b="1" dirty="0">
                <a:solidFill>
                  <a:srgbClr val="000000"/>
                </a:solidFill>
              </a:rPr>
              <a:t>BOARD ACTION</a:t>
            </a:r>
          </a:p>
        </p:txBody>
      </p:sp>
      <p:sp>
        <p:nvSpPr>
          <p:cNvPr id="137219" name="Rectangle 3"/>
          <p:cNvSpPr>
            <a:spLocks noGrp="1" noChangeArrowheads="1"/>
          </p:cNvSpPr>
          <p:nvPr>
            <p:ph idx="1"/>
          </p:nvPr>
        </p:nvSpPr>
        <p:spPr>
          <a:xfrm>
            <a:off x="228600" y="1219200"/>
            <a:ext cx="8610600" cy="609600"/>
          </a:xfrm>
        </p:spPr>
        <p:txBody>
          <a:bodyPr/>
          <a:lstStyle/>
          <a:p>
            <a:pPr eaLnBrk="1" hangingPunct="1">
              <a:buFont typeface="Wingdings" pitchFamily="2" charset="2"/>
              <a:buNone/>
              <a:defRPr/>
            </a:pPr>
            <a:r>
              <a:rPr lang="en-US" sz="2800" u="sng" dirty="0">
                <a:solidFill>
                  <a:srgbClr val="000000"/>
                </a:solidFill>
                <a:latin typeface="Calibri" pitchFamily="34" charset="0"/>
              </a:rPr>
              <a:t>Consider approval of Permit No. 19370:</a:t>
            </a:r>
          </a:p>
          <a:p>
            <a:pPr eaLnBrk="1" hangingPunct="1">
              <a:buFont typeface="Wingdings" pitchFamily="2" charset="2"/>
              <a:buNone/>
              <a:defRPr/>
            </a:pPr>
            <a:endParaRPr lang="en-US" sz="2800" u="sng" dirty="0">
              <a:solidFill>
                <a:srgbClr val="000000"/>
              </a:solidFill>
              <a:latin typeface="Calibri" pitchFamily="34" charset="0"/>
            </a:endParaRPr>
          </a:p>
          <a:p>
            <a:pPr eaLnBrk="1" hangingPunct="1">
              <a:buFont typeface="Wingdings" pitchFamily="2" charset="2"/>
              <a:buNone/>
              <a:defRPr/>
            </a:pPr>
            <a:endParaRPr lang="en-US" sz="2800" u="sng" dirty="0">
              <a:solidFill>
                <a:srgbClr val="000000"/>
              </a:solidFill>
              <a:latin typeface="Calibri" pitchFamily="34" charset="0"/>
            </a:endParaRPr>
          </a:p>
          <a:p>
            <a:pPr eaLnBrk="1" hangingPunct="1">
              <a:buFont typeface="Wingdings" pitchFamily="2" charset="2"/>
              <a:buNone/>
              <a:defRPr/>
            </a:pPr>
            <a:endParaRPr lang="en-US" sz="2800" u="sng" dirty="0">
              <a:solidFill>
                <a:srgbClr val="000000"/>
              </a:solidFill>
              <a:latin typeface="Calibri" pitchFamily="34" charset="0"/>
            </a:endParaRP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2</a:t>
            </a:fld>
            <a:endParaRPr lang="en-US"/>
          </a:p>
        </p:txBody>
      </p:sp>
      <p:sp>
        <p:nvSpPr>
          <p:cNvPr id="7" name="Content Placeholder 2">
            <a:extLst>
              <a:ext uri="{FF2B5EF4-FFF2-40B4-BE49-F238E27FC236}">
                <a16:creationId xmlns:a16="http://schemas.microsoft.com/office/drawing/2014/main" id="{3AFCAD92-7274-49A8-BCC2-DE51ADA845E1}"/>
              </a:ext>
            </a:extLst>
          </p:cNvPr>
          <p:cNvSpPr txBox="1">
            <a:spLocks/>
          </p:cNvSpPr>
          <p:nvPr/>
        </p:nvSpPr>
        <p:spPr>
          <a:xfrm>
            <a:off x="235527" y="1904999"/>
            <a:ext cx="8686800" cy="914401"/>
          </a:xfrm>
          <a:prstGeom prst="rect">
            <a:avLst/>
          </a:prstGeom>
        </p:spPr>
        <p:txBody>
          <a:bodyPr vert="horz">
            <a:norm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400" dirty="0"/>
              <a:t>To authorize the single-story, 3,246 square foot, slab-on-grade structure; and   </a:t>
            </a:r>
          </a:p>
        </p:txBody>
      </p:sp>
      <p:sp>
        <p:nvSpPr>
          <p:cNvPr id="6" name="Content Placeholder 2">
            <a:extLst>
              <a:ext uri="{FF2B5EF4-FFF2-40B4-BE49-F238E27FC236}">
                <a16:creationId xmlns:a16="http://schemas.microsoft.com/office/drawing/2014/main" id="{62E0D046-A138-4E91-8F19-B94CE1D03357}"/>
              </a:ext>
            </a:extLst>
          </p:cNvPr>
          <p:cNvSpPr txBox="1">
            <a:spLocks/>
          </p:cNvSpPr>
          <p:nvPr/>
        </p:nvSpPr>
        <p:spPr>
          <a:xfrm>
            <a:off x="228600" y="2895599"/>
            <a:ext cx="8610600" cy="1523998"/>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400" dirty="0"/>
              <a:t>To authorize the perimeter fence is chain link and is 8 feet high.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P spid="7" grpId="1" build="allAtOnce"/>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Title 30"/>
          <p:cNvSpPr>
            <a:spLocks noGrp="1"/>
          </p:cNvSpPr>
          <p:nvPr>
            <p:ph type="title"/>
          </p:nvPr>
        </p:nvSpPr>
        <p:spPr>
          <a:xfrm>
            <a:off x="75357" y="-144752"/>
            <a:ext cx="7467600" cy="1143000"/>
          </a:xfrm>
        </p:spPr>
        <p:txBody>
          <a:bodyPr>
            <a:normAutofit/>
          </a:bodyPr>
          <a:lstStyle/>
          <a:p>
            <a:r>
              <a:rPr lang="en-US" sz="4000" b="1" dirty="0"/>
              <a:t>PROJECT MAP</a:t>
            </a:r>
          </a:p>
        </p:txBody>
      </p:sp>
      <p:sp>
        <p:nvSpPr>
          <p:cNvPr id="8" name="Rectangle 3"/>
          <p:cNvSpPr>
            <a:spLocks noGrp="1" noChangeArrowheads="1"/>
          </p:cNvSpPr>
          <p:nvPr>
            <p:ph sz="half" idx="2"/>
          </p:nvPr>
        </p:nvSpPr>
        <p:spPr>
          <a:xfrm>
            <a:off x="228600" y="1295400"/>
            <a:ext cx="4014165" cy="5257800"/>
          </a:xfrm>
        </p:spPr>
        <p:txBody>
          <a:bodyPr>
            <a:normAutofit/>
          </a:bodyPr>
          <a:lstStyle/>
          <a:p>
            <a:pPr lvl="0"/>
            <a:r>
              <a:rPr lang="en-US" dirty="0"/>
              <a:t>The project is located at/under the Sacramento Bypass about 3 miles north of the City of West Sacramento, Yolo County. </a:t>
            </a:r>
            <a:endParaRPr lang="en-US" sz="2800" dirty="0"/>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3</a:t>
            </a:fld>
            <a:endParaRPr lang="en-US"/>
          </a:p>
        </p:txBody>
      </p:sp>
      <p:pic>
        <p:nvPicPr>
          <p:cNvPr id="4" name="Picture 3">
            <a:extLst>
              <a:ext uri="{FF2B5EF4-FFF2-40B4-BE49-F238E27FC236}">
                <a16:creationId xmlns:a16="http://schemas.microsoft.com/office/drawing/2014/main" id="{AA445CD8-9BE1-4860-B14E-0C9800586976}"/>
              </a:ext>
            </a:extLst>
          </p:cNvPr>
          <p:cNvPicPr>
            <a:picLocks noChangeAspect="1"/>
          </p:cNvPicPr>
          <p:nvPr/>
        </p:nvPicPr>
        <p:blipFill>
          <a:blip r:embed="rId3"/>
          <a:stretch>
            <a:fillRect/>
          </a:stretch>
        </p:blipFill>
        <p:spPr>
          <a:xfrm>
            <a:off x="3971925" y="998248"/>
            <a:ext cx="4879421" cy="3505200"/>
          </a:xfrm>
          <a:prstGeom prst="rect">
            <a:avLst/>
          </a:prstGeom>
        </p:spPr>
      </p:pic>
      <p:cxnSp>
        <p:nvCxnSpPr>
          <p:cNvPr id="11" name="Straight Arrow Connector 10">
            <a:extLst>
              <a:ext uri="{FF2B5EF4-FFF2-40B4-BE49-F238E27FC236}">
                <a16:creationId xmlns:a16="http://schemas.microsoft.com/office/drawing/2014/main" id="{799EDFF6-F787-4C02-9CC3-9ED55E2EB09B}"/>
              </a:ext>
            </a:extLst>
          </p:cNvPr>
          <p:cNvCxnSpPr>
            <a:cxnSpLocks/>
          </p:cNvCxnSpPr>
          <p:nvPr/>
        </p:nvCxnSpPr>
        <p:spPr>
          <a:xfrm flipV="1">
            <a:off x="5867387" y="1827964"/>
            <a:ext cx="1042391" cy="1845768"/>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13E1052-3DDE-4D40-9943-43CC1B0210FA}"/>
              </a:ext>
            </a:extLst>
          </p:cNvPr>
          <p:cNvSpPr txBox="1"/>
          <p:nvPr/>
        </p:nvSpPr>
        <p:spPr>
          <a:xfrm>
            <a:off x="4901237" y="3601134"/>
            <a:ext cx="2514600" cy="646331"/>
          </a:xfrm>
          <a:prstGeom prst="rect">
            <a:avLst/>
          </a:prstGeom>
          <a:noFill/>
        </p:spPr>
        <p:txBody>
          <a:bodyPr wrap="square" rtlCol="0">
            <a:spAutoFit/>
          </a:bodyPr>
          <a:lstStyle/>
          <a:p>
            <a:r>
              <a:rPr lang="en-US" dirty="0">
                <a:solidFill>
                  <a:srgbClr val="FF0000"/>
                </a:solidFill>
              </a:rPr>
              <a:t>Approximate Project Location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PROJECT ANALYSIS</a:t>
            </a:r>
          </a:p>
        </p:txBody>
      </p:sp>
      <p:sp>
        <p:nvSpPr>
          <p:cNvPr id="3" name="Content Placeholder 2"/>
          <p:cNvSpPr>
            <a:spLocks noGrp="1"/>
          </p:cNvSpPr>
          <p:nvPr>
            <p:ph idx="1"/>
          </p:nvPr>
        </p:nvSpPr>
        <p:spPr>
          <a:xfrm>
            <a:off x="228600" y="1219200"/>
            <a:ext cx="8610600" cy="533400"/>
          </a:xfrm>
        </p:spPr>
        <p:txBody>
          <a:bodyPr>
            <a:normAutofit/>
          </a:bodyPr>
          <a:lstStyle/>
          <a:p>
            <a:pPr marL="36576" indent="0">
              <a:spcBef>
                <a:spcPts val="1800"/>
              </a:spcBef>
              <a:buNone/>
              <a:defRPr/>
            </a:pPr>
            <a:endParaRPr lang="en-US" sz="2800" dirty="0"/>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4</a:t>
            </a:fld>
            <a:endParaRPr lang="en-US"/>
          </a:p>
        </p:txBody>
      </p:sp>
      <p:sp>
        <p:nvSpPr>
          <p:cNvPr id="6" name="Content Placeholder 2">
            <a:extLst>
              <a:ext uri="{FF2B5EF4-FFF2-40B4-BE49-F238E27FC236}">
                <a16:creationId xmlns:a16="http://schemas.microsoft.com/office/drawing/2014/main" id="{FBFA7E8F-DA9B-4B03-8CFA-BDD6AABC9E3A}"/>
              </a:ext>
            </a:extLst>
          </p:cNvPr>
          <p:cNvSpPr txBox="1">
            <a:spLocks/>
          </p:cNvSpPr>
          <p:nvPr/>
        </p:nvSpPr>
        <p:spPr>
          <a:xfrm>
            <a:off x="228600" y="1219200"/>
            <a:ext cx="8610600" cy="16002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a:spcBef>
                <a:spcPts val="1800"/>
              </a:spcBef>
              <a:defRPr/>
            </a:pPr>
            <a:r>
              <a:rPr lang="en-US" sz="2000" dirty="0"/>
              <a:t>The City requests authorization of the existing Baler Building, which is currently used as a skate park, and a perimeter fence on the landside of the left (south) bank levee crest of the American River. The building was constructed by the City in 1991 for use as a trash transfer facility. Ground elevations on the landside of the levee are equal to or exceed the levee crown elevation; </a:t>
            </a:r>
          </a:p>
        </p:txBody>
      </p:sp>
      <p:sp>
        <p:nvSpPr>
          <p:cNvPr id="10" name="Content Placeholder 2">
            <a:extLst>
              <a:ext uri="{FF2B5EF4-FFF2-40B4-BE49-F238E27FC236}">
                <a16:creationId xmlns:a16="http://schemas.microsoft.com/office/drawing/2014/main" id="{C9BBF2AC-F9B3-41D9-9FFE-F7856AFEE989}"/>
              </a:ext>
            </a:extLst>
          </p:cNvPr>
          <p:cNvSpPr txBox="1">
            <a:spLocks/>
          </p:cNvSpPr>
          <p:nvPr/>
        </p:nvSpPr>
        <p:spPr>
          <a:xfrm>
            <a:off x="228600" y="3200400"/>
            <a:ext cx="8686800" cy="19050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a:spcBef>
                <a:spcPts val="1800"/>
              </a:spcBef>
              <a:defRPr/>
            </a:pPr>
            <a:r>
              <a:rPr lang="en-US" sz="2000" dirty="0"/>
              <a:t>Based on the levee cross-section prepared by the City, the foundations for both the building and fence posts are well above the design water surface elevation of the American River. Consequently, these features do not have a major detrimental impact to the levee which is discussed in the following sections. In addition, the location of the building and fence do not restrict access to the levee or interfere with levee maintenance.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PROJECT DRAWINGS</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5</a:t>
            </a:fld>
            <a:endParaRPr lang="en-US"/>
          </a:p>
        </p:txBody>
      </p:sp>
      <p:pic>
        <p:nvPicPr>
          <p:cNvPr id="22" name="Picture 21">
            <a:extLst>
              <a:ext uri="{FF2B5EF4-FFF2-40B4-BE49-F238E27FC236}">
                <a16:creationId xmlns:a16="http://schemas.microsoft.com/office/drawing/2014/main" id="{2222395A-A678-465D-A1C5-2B432C05B1F0}"/>
              </a:ext>
            </a:extLst>
          </p:cNvPr>
          <p:cNvPicPr>
            <a:picLocks noChangeAspect="1"/>
          </p:cNvPicPr>
          <p:nvPr/>
        </p:nvPicPr>
        <p:blipFill>
          <a:blip r:embed="rId2"/>
          <a:stretch>
            <a:fillRect/>
          </a:stretch>
        </p:blipFill>
        <p:spPr>
          <a:xfrm>
            <a:off x="274013" y="1600200"/>
            <a:ext cx="8595974" cy="2925334"/>
          </a:xfrm>
          <a:prstGeom prst="rect">
            <a:avLst/>
          </a:prstGeom>
        </p:spPr>
      </p:pic>
    </p:spTree>
    <p:extLst>
      <p:ext uri="{BB962C8B-B14F-4D97-AF65-F5344CB8AC3E}">
        <p14:creationId xmlns:p14="http://schemas.microsoft.com/office/powerpoint/2010/main" val="49942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HYDRAULIC ANALYSIS</a:t>
            </a:r>
          </a:p>
        </p:txBody>
      </p:sp>
      <p:sp>
        <p:nvSpPr>
          <p:cNvPr id="3" name="Content Placeholder 2"/>
          <p:cNvSpPr>
            <a:spLocks noGrp="1"/>
          </p:cNvSpPr>
          <p:nvPr>
            <p:ph idx="1"/>
          </p:nvPr>
        </p:nvSpPr>
        <p:spPr>
          <a:xfrm>
            <a:off x="228600" y="1219200"/>
            <a:ext cx="8686800" cy="3581400"/>
          </a:xfrm>
        </p:spPr>
        <p:txBody>
          <a:bodyPr>
            <a:noAutofit/>
          </a:bodyPr>
          <a:lstStyle/>
          <a:p>
            <a:r>
              <a:rPr lang="en-US" sz="2400" dirty="0"/>
              <a:t>The Project is approximately 8.3 feet above the U.S. Army Corps of Engineers (USACE) design water surface elevation. Therefore, a hydraulic analysis was not required. </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GEOTECHNICAL ANALYSIS</a:t>
            </a:r>
          </a:p>
        </p:txBody>
      </p:sp>
      <p:sp>
        <p:nvSpPr>
          <p:cNvPr id="3" name="Content Placeholder 2"/>
          <p:cNvSpPr>
            <a:spLocks noGrp="1"/>
          </p:cNvSpPr>
          <p:nvPr>
            <p:ph idx="1"/>
          </p:nvPr>
        </p:nvSpPr>
        <p:spPr>
          <a:xfrm>
            <a:off x="228600" y="1371600"/>
            <a:ext cx="8686800" cy="4191000"/>
          </a:xfrm>
        </p:spPr>
        <p:txBody>
          <a:bodyPr>
            <a:noAutofit/>
          </a:bodyPr>
          <a:lstStyle/>
          <a:p>
            <a:r>
              <a:rPr lang="en-US" sz="2600" dirty="0"/>
              <a:t>As the building and fence are existing features, no geotechnical analysis was required. Additionally, the structure foundations are above the design water surface elevation which does not pose any levee safety issues. </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7</a:t>
            </a:fld>
            <a:endParaRPr lang="en-US"/>
          </a:p>
        </p:txBody>
      </p:sp>
    </p:spTree>
    <p:extLst>
      <p:ext uri="{BB962C8B-B14F-4D97-AF65-F5344CB8AC3E}">
        <p14:creationId xmlns:p14="http://schemas.microsoft.com/office/powerpoint/2010/main" val="345483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01000" cy="1143000"/>
          </a:xfrm>
        </p:spPr>
        <p:txBody>
          <a:bodyPr>
            <a:normAutofit/>
          </a:bodyPr>
          <a:lstStyle/>
          <a:p>
            <a:r>
              <a:rPr lang="en-US" dirty="0"/>
              <a:t>Project Waivers of Standard</a:t>
            </a:r>
            <a:endParaRPr lang="en-US" sz="4000" b="1" dirty="0"/>
          </a:p>
        </p:txBody>
      </p:sp>
      <p:sp>
        <p:nvSpPr>
          <p:cNvPr id="3" name="Content Placeholder 2"/>
          <p:cNvSpPr>
            <a:spLocks noGrp="1"/>
          </p:cNvSpPr>
          <p:nvPr>
            <p:ph idx="1"/>
          </p:nvPr>
        </p:nvSpPr>
        <p:spPr>
          <a:xfrm>
            <a:off x="228600" y="1371600"/>
            <a:ext cx="8686800" cy="2514600"/>
          </a:xfrm>
        </p:spPr>
        <p:txBody>
          <a:bodyPr>
            <a:noAutofit/>
          </a:bodyPr>
          <a:lstStyle/>
          <a:p>
            <a:r>
              <a:rPr lang="en-US" sz="2600" dirty="0"/>
              <a:t>The City has requested a waiver to Title 23, Section 113, b(6)(A) which requires that structures may not be constructed on a levee section or within ten (10) feet of a levee toe and Title 23, Section 126 (a)(B)(2) which requires that all fences parallel to a levee must be located a minimum distance of ten (10) feet off the levee toe. </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8</a:t>
            </a:fld>
            <a:endParaRPr lang="en-US"/>
          </a:p>
        </p:txBody>
      </p:sp>
      <p:sp>
        <p:nvSpPr>
          <p:cNvPr id="6" name="Content Placeholder 2">
            <a:extLst>
              <a:ext uri="{FF2B5EF4-FFF2-40B4-BE49-F238E27FC236}">
                <a16:creationId xmlns:a16="http://schemas.microsoft.com/office/drawing/2014/main" id="{23AC1F94-3AFC-4280-BF0A-2D009914810A}"/>
              </a:ext>
            </a:extLst>
          </p:cNvPr>
          <p:cNvSpPr txBox="1">
            <a:spLocks/>
          </p:cNvSpPr>
          <p:nvPr/>
        </p:nvSpPr>
        <p:spPr>
          <a:xfrm>
            <a:off x="277368" y="3950208"/>
            <a:ext cx="8686800" cy="25146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600" dirty="0"/>
              <a:t>Title 23, section 11 (d) states that where the Executive Officer (EO) finds in a particular situation that there is no legitimate reason for the application of one of the board’s standards, the EO may waive any such standard for that situation. </a:t>
            </a:r>
          </a:p>
        </p:txBody>
      </p:sp>
    </p:spTree>
    <p:extLst>
      <p:ext uri="{BB962C8B-B14F-4D97-AF65-F5344CB8AC3E}">
        <p14:creationId xmlns:p14="http://schemas.microsoft.com/office/powerpoint/2010/main" val="212193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01000" cy="1143000"/>
          </a:xfrm>
        </p:spPr>
        <p:txBody>
          <a:bodyPr>
            <a:normAutofit/>
          </a:bodyPr>
          <a:lstStyle/>
          <a:p>
            <a:r>
              <a:rPr lang="en-US" dirty="0"/>
              <a:t>Project Waivers of Standard</a:t>
            </a:r>
            <a:endParaRPr lang="en-US" sz="4000" b="1" dirty="0"/>
          </a:p>
        </p:txBody>
      </p:sp>
      <p:sp>
        <p:nvSpPr>
          <p:cNvPr id="3" name="Content Placeholder 2"/>
          <p:cNvSpPr>
            <a:spLocks noGrp="1"/>
          </p:cNvSpPr>
          <p:nvPr>
            <p:ph idx="1"/>
          </p:nvPr>
        </p:nvSpPr>
        <p:spPr>
          <a:xfrm>
            <a:off x="228600" y="1143000"/>
            <a:ext cx="8686800" cy="990600"/>
          </a:xfrm>
        </p:spPr>
        <p:txBody>
          <a:bodyPr>
            <a:noAutofit/>
          </a:bodyPr>
          <a:lstStyle/>
          <a:p>
            <a:r>
              <a:rPr lang="en-US" sz="2600" dirty="0"/>
              <a:t>The structure and fence are located on the landside of the levee at the same elevation as the levee crown.</a:t>
            </a:r>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9</a:t>
            </a:fld>
            <a:endParaRPr lang="en-US"/>
          </a:p>
        </p:txBody>
      </p:sp>
      <p:sp>
        <p:nvSpPr>
          <p:cNvPr id="6" name="Content Placeholder 2">
            <a:extLst>
              <a:ext uri="{FF2B5EF4-FFF2-40B4-BE49-F238E27FC236}">
                <a16:creationId xmlns:a16="http://schemas.microsoft.com/office/drawing/2014/main" id="{23AC1F94-3AFC-4280-BF0A-2D009914810A}"/>
              </a:ext>
            </a:extLst>
          </p:cNvPr>
          <p:cNvSpPr txBox="1">
            <a:spLocks/>
          </p:cNvSpPr>
          <p:nvPr/>
        </p:nvSpPr>
        <p:spPr>
          <a:xfrm>
            <a:off x="246888" y="3454908"/>
            <a:ext cx="8686800" cy="9906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600" dirty="0"/>
              <a:t>The structure and fence do not restrict access to the levee crown.</a:t>
            </a:r>
          </a:p>
        </p:txBody>
      </p:sp>
      <p:sp>
        <p:nvSpPr>
          <p:cNvPr id="7" name="Content Placeholder 2">
            <a:extLst>
              <a:ext uri="{FF2B5EF4-FFF2-40B4-BE49-F238E27FC236}">
                <a16:creationId xmlns:a16="http://schemas.microsoft.com/office/drawing/2014/main" id="{D2E69E2F-2DFE-477B-8D8F-DE87E578D506}"/>
              </a:ext>
            </a:extLst>
          </p:cNvPr>
          <p:cNvSpPr txBox="1">
            <a:spLocks/>
          </p:cNvSpPr>
          <p:nvPr/>
        </p:nvSpPr>
        <p:spPr>
          <a:xfrm>
            <a:off x="225552" y="2133600"/>
            <a:ext cx="8686800" cy="12954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600" dirty="0"/>
              <a:t>As the foundations for both structure and fence are above the design flood elevation of 38.01 feet, the structure and fence do not pose a threat to levee stability.</a:t>
            </a:r>
          </a:p>
        </p:txBody>
      </p:sp>
      <p:sp>
        <p:nvSpPr>
          <p:cNvPr id="8" name="Content Placeholder 2">
            <a:extLst>
              <a:ext uri="{FF2B5EF4-FFF2-40B4-BE49-F238E27FC236}">
                <a16:creationId xmlns:a16="http://schemas.microsoft.com/office/drawing/2014/main" id="{7C6DB38A-E2D3-48CA-ADAC-61EA6733691A}"/>
              </a:ext>
            </a:extLst>
          </p:cNvPr>
          <p:cNvSpPr txBox="1">
            <a:spLocks/>
          </p:cNvSpPr>
          <p:nvPr/>
        </p:nvSpPr>
        <p:spPr>
          <a:xfrm>
            <a:off x="237744" y="4267200"/>
            <a:ext cx="8686800" cy="12954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lvl="0"/>
            <a:r>
              <a:rPr lang="en-US" sz="2400" dirty="0"/>
              <a:t>The structure and fence do not prevent levee maintenance as exemplified by the endorsement from the local maintaining agency, American River Flood Control District.</a:t>
            </a:r>
          </a:p>
        </p:txBody>
      </p:sp>
      <p:sp>
        <p:nvSpPr>
          <p:cNvPr id="9" name="Content Placeholder 2">
            <a:extLst>
              <a:ext uri="{FF2B5EF4-FFF2-40B4-BE49-F238E27FC236}">
                <a16:creationId xmlns:a16="http://schemas.microsoft.com/office/drawing/2014/main" id="{478C76B2-95E9-44DE-A0B3-438365DD37AC}"/>
              </a:ext>
            </a:extLst>
          </p:cNvPr>
          <p:cNvSpPr txBox="1">
            <a:spLocks/>
          </p:cNvSpPr>
          <p:nvPr/>
        </p:nvSpPr>
        <p:spPr>
          <a:xfrm>
            <a:off x="246888" y="5439156"/>
            <a:ext cx="8686800" cy="1295400"/>
          </a:xfrm>
          <a:prstGeom prst="rect">
            <a:avLst/>
          </a:prstGeom>
        </p:spPr>
        <p:txBody>
          <a:bodyPr vert="horz">
            <a:noAutofit/>
          </a:bodyPr>
          <a:lstStyle>
            <a:lvl1pPr marL="420624" indent="-384048" algn="l" rtl="0" eaLnBrk="1" latinLnBrk="0" hangingPunct="1">
              <a:spcBef>
                <a:spcPct val="20000"/>
              </a:spcBef>
              <a:buClr>
                <a:srgbClr val="0E2138"/>
              </a:buClr>
              <a:buSzPct val="80000"/>
              <a:buFont typeface="Wingdings 2"/>
              <a:buChar char=""/>
              <a:defRPr kumimoji="0" sz="3000" kern="1200">
                <a:solidFill>
                  <a:srgbClr val="0E2138"/>
                </a:solidFill>
                <a:latin typeface="+mn-lt"/>
                <a:ea typeface="+mn-ea"/>
                <a:cs typeface="+mn-cs"/>
              </a:defRPr>
            </a:lvl1pPr>
            <a:lvl2pPr marL="722376" indent="-274320" algn="l" rtl="0" eaLnBrk="1" latinLnBrk="0" hangingPunct="1">
              <a:spcBef>
                <a:spcPct val="20000"/>
              </a:spcBef>
              <a:buClr>
                <a:srgbClr val="0E2138"/>
              </a:buClr>
              <a:buSzPct val="90000"/>
              <a:buFont typeface="Wingdings 2"/>
              <a:buChar char=""/>
              <a:defRPr kumimoji="0" sz="2600" kern="1200">
                <a:solidFill>
                  <a:srgbClr val="0E2138"/>
                </a:solidFill>
                <a:latin typeface="+mn-lt"/>
                <a:ea typeface="+mn-ea"/>
                <a:cs typeface="+mn-cs"/>
              </a:defRPr>
            </a:lvl2pPr>
            <a:lvl3pPr marL="1005840" indent="-256032" algn="l" rtl="0" eaLnBrk="1" latinLnBrk="0" hangingPunct="1">
              <a:spcBef>
                <a:spcPct val="20000"/>
              </a:spcBef>
              <a:buClr>
                <a:srgbClr val="0E2138"/>
              </a:buClr>
              <a:buSzPct val="85000"/>
              <a:buFont typeface="Arial"/>
              <a:buChar char="○"/>
              <a:defRPr kumimoji="0" sz="2400" kern="1200">
                <a:solidFill>
                  <a:srgbClr val="0E2138"/>
                </a:solidFill>
                <a:latin typeface="+mn-lt"/>
                <a:ea typeface="+mn-ea"/>
                <a:cs typeface="+mn-cs"/>
              </a:defRPr>
            </a:lvl3pPr>
            <a:lvl4pPr marL="1280160" indent="-237744" algn="l" rtl="0" eaLnBrk="1" latinLnBrk="0" hangingPunct="1">
              <a:spcBef>
                <a:spcPct val="20000"/>
              </a:spcBef>
              <a:buClr>
                <a:srgbClr val="0E2138"/>
              </a:buClr>
              <a:buSzPct val="90000"/>
              <a:buFont typeface="Wingdings 2"/>
              <a:buChar char=""/>
              <a:defRPr kumimoji="0" sz="2000" kern="1200">
                <a:solidFill>
                  <a:srgbClr val="0E2138"/>
                </a:solidFill>
                <a:latin typeface="+mn-lt"/>
                <a:ea typeface="+mn-ea"/>
                <a:cs typeface="+mn-cs"/>
              </a:defRPr>
            </a:lvl4pPr>
            <a:lvl5pPr marL="1490472" indent="-182880" algn="l" rtl="0" eaLnBrk="1" latinLnBrk="0" hangingPunct="1">
              <a:spcBef>
                <a:spcPct val="20000"/>
              </a:spcBef>
              <a:buClr>
                <a:srgbClr val="0E2138"/>
              </a:buClr>
              <a:buSzPct val="100000"/>
              <a:buFont typeface="Arial"/>
              <a:buChar char="-"/>
              <a:defRPr kumimoji="0" sz="2000" kern="1200">
                <a:solidFill>
                  <a:srgbClr val="0E2138"/>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lvl="0"/>
            <a:r>
              <a:rPr lang="en-US" sz="2400" dirty="0"/>
              <a:t>The waivers applies to this facility and will not apply to any future addenda without further consultation. </a:t>
            </a:r>
          </a:p>
        </p:txBody>
      </p:sp>
    </p:spTree>
    <p:extLst>
      <p:ext uri="{BB962C8B-B14F-4D97-AF65-F5344CB8AC3E}">
        <p14:creationId xmlns:p14="http://schemas.microsoft.com/office/powerpoint/2010/main" val="30731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P spid="7" grpId="0" uiExpand="1" build="p"/>
      <p:bldP spid="8" grpId="0" uiExpand="1" build="p"/>
      <p:bldP spid="9" grpId="0" uiExpand="1" build="p"/>
    </p:bldLst>
  </p:timing>
</p:sld>
</file>

<file path=ppt/theme/theme1.xml><?xml version="1.0" encoding="utf-8"?>
<a:theme xmlns:a="http://schemas.openxmlformats.org/drawingml/2006/main" name="Theme1">
  <a:themeElements>
    <a:clrScheme name="Board Test Color">
      <a:dk1>
        <a:srgbClr val="17365D"/>
      </a:dk1>
      <a:lt1>
        <a:srgbClr val="FFF0CF"/>
      </a:lt1>
      <a:dk2>
        <a:srgbClr val="1F497D"/>
      </a:dk2>
      <a:lt2>
        <a:srgbClr val="DDC695"/>
      </a:lt2>
      <a:accent1>
        <a:srgbClr val="49557D"/>
      </a:accent1>
      <a:accent2>
        <a:srgbClr val="B89D62"/>
      </a:accent2>
      <a:accent3>
        <a:srgbClr val="FFF0CF"/>
      </a:accent3>
      <a:accent4>
        <a:srgbClr val="323E64"/>
      </a:accent4>
      <a:accent5>
        <a:srgbClr val="969DB4"/>
      </a:accent5>
      <a:accent6>
        <a:srgbClr val="947A40"/>
      </a:accent6>
      <a:hlink>
        <a:srgbClr val="DDC695"/>
      </a:hlink>
      <a:folHlink>
        <a:srgbClr val="795E2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554</TotalTime>
  <Words>796</Words>
  <Application>Microsoft Office PowerPoint</Application>
  <PresentationFormat>On-screen Show (4:3)</PresentationFormat>
  <Paragraphs>67</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Blue Highway</vt:lpstr>
      <vt:lpstr>Calibri</vt:lpstr>
      <vt:lpstr>Franklin Gothic Book</vt:lpstr>
      <vt:lpstr>Franklin Gothic Medium</vt:lpstr>
      <vt:lpstr>Wingdings</vt:lpstr>
      <vt:lpstr>Wingdings 2</vt:lpstr>
      <vt:lpstr>Theme1</vt:lpstr>
      <vt:lpstr>City of Sacramento, Department of Parks &amp; Recreation  Authorizing existing Baler Building  July 26, 2019</vt:lpstr>
      <vt:lpstr>BOARD ACTION</vt:lpstr>
      <vt:lpstr>PROJECT MAP</vt:lpstr>
      <vt:lpstr>PROJECT ANALYSIS</vt:lpstr>
      <vt:lpstr>PROJECT DRAWINGS</vt:lpstr>
      <vt:lpstr>HYDRAULIC ANALYSIS</vt:lpstr>
      <vt:lpstr>GEOTECHNICAL ANALYSIS</vt:lpstr>
      <vt:lpstr>Project Waivers of Standard</vt:lpstr>
      <vt:lpstr>Project Waivers of Standard</vt:lpstr>
      <vt:lpstr>AGENCY COMMENTS/ENDORSEMENTS</vt:lpstr>
      <vt:lpstr>CEQA CONCLUSIONS</vt:lpstr>
      <vt:lpstr>8610.5 CONSIDERATIONS</vt:lpstr>
      <vt:lpstr>STAFF RECOMMENDATION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Biswas, Debabrata@CVFPB</cp:lastModifiedBy>
  <cp:revision>137</cp:revision>
  <dcterms:created xsi:type="dcterms:W3CDTF">2010-03-04T17:56:25Z</dcterms:created>
  <dcterms:modified xsi:type="dcterms:W3CDTF">2019-07-25T16:14:58Z</dcterms:modified>
</cp:coreProperties>
</file>