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256" r:id="rId3"/>
    <p:sldId id="337" r:id="rId4"/>
    <p:sldId id="340" r:id="rId5"/>
    <p:sldId id="341" r:id="rId6"/>
    <p:sldId id="342" r:id="rId7"/>
    <p:sldId id="343" r:id="rId8"/>
    <p:sldId id="345" r:id="rId9"/>
    <p:sldId id="348" r:id="rId10"/>
    <p:sldId id="349" r:id="rId11"/>
    <p:sldId id="351" r:id="rId12"/>
    <p:sldId id="35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58" d="100"/>
          <a:sy n="58" d="100"/>
        </p:scale>
        <p:origin x="1080" y="3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D6A200-6F33-4CA5-8801-4558B06C2D1F}" type="datetimeFigureOut">
              <a:rPr lang="en-US" smtClean="0"/>
              <a:t>7/25/2019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2232FA-931E-4474-AD1E-7CB3DDFB68E6}" type="slidenum">
              <a:rPr lang="en-US" smtClean="0"/>
              <a:t>‹#›</a:t>
            </a:fld>
            <a:endParaRPr lang="en-US"/>
          </a:p>
        </p:txBody>
      </p:sp>
    </p:spTree>
    <p:extLst>
      <p:ext uri="{BB962C8B-B14F-4D97-AF65-F5344CB8AC3E}">
        <p14:creationId xmlns:p14="http://schemas.microsoft.com/office/powerpoint/2010/main" val="1617026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9EA27-79D4-4EDF-A817-63DC851468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321EE1-F953-4660-A717-DC7C928128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B296FC6-531F-4600-B074-B11C40124590}"/>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D4CF3712-0C2B-4FFA-AF4D-790C78D6E8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C8126C-E2FF-480C-AD73-1E36F5E2B139}"/>
              </a:ext>
            </a:extLst>
          </p:cNvPr>
          <p:cNvSpPr>
            <a:spLocks noGrp="1"/>
          </p:cNvSpPr>
          <p:nvPr>
            <p:ph type="sldNum" sz="quarter" idx="12"/>
          </p:nvPr>
        </p:nvSpPr>
        <p:spPr/>
        <p:txBody>
          <a:bodyPr/>
          <a:lstStyle/>
          <a:p>
            <a:fld id="{73C3439D-3BFD-47D4-A860-EB6602FCADC3}" type="slidenum">
              <a:rPr lang="en-US" smtClean="0"/>
              <a:t>‹#›</a:t>
            </a:fld>
            <a:endParaRPr lang="en-US"/>
          </a:p>
        </p:txBody>
      </p:sp>
    </p:spTree>
    <p:extLst>
      <p:ext uri="{BB962C8B-B14F-4D97-AF65-F5344CB8AC3E}">
        <p14:creationId xmlns:p14="http://schemas.microsoft.com/office/powerpoint/2010/main" val="3461673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C8F57-BFF0-43F2-8B5E-2CAB399D9C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D52637-E5C9-4258-BF65-C55DFCC8231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281FFF-D54B-496C-B978-66FDA0037B66}"/>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3BADF541-E891-4186-89F6-378CADCA37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B226A1-19FD-45B7-BD44-494A82CDCC9C}"/>
              </a:ext>
            </a:extLst>
          </p:cNvPr>
          <p:cNvSpPr>
            <a:spLocks noGrp="1"/>
          </p:cNvSpPr>
          <p:nvPr>
            <p:ph type="sldNum" sz="quarter" idx="12"/>
          </p:nvPr>
        </p:nvSpPr>
        <p:spPr/>
        <p:txBody>
          <a:bodyPr/>
          <a:lstStyle/>
          <a:p>
            <a:fld id="{73C3439D-3BFD-47D4-A860-EB6602FCADC3}" type="slidenum">
              <a:rPr lang="en-US" smtClean="0"/>
              <a:t>‹#›</a:t>
            </a:fld>
            <a:endParaRPr lang="en-US"/>
          </a:p>
        </p:txBody>
      </p:sp>
    </p:spTree>
    <p:extLst>
      <p:ext uri="{BB962C8B-B14F-4D97-AF65-F5344CB8AC3E}">
        <p14:creationId xmlns:p14="http://schemas.microsoft.com/office/powerpoint/2010/main" val="4122393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59ECEA-ABA7-47AE-BE9B-AA342E7F42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32B099E-0F20-4ABD-AA83-7EAA6222CAE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ABB226-DE13-4CAF-A525-AF81860AE3A3}"/>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F686CC77-A4D1-40C1-A265-98C07E8366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8F19E5-5AAF-4CD6-B1EE-95113C8CA084}"/>
              </a:ext>
            </a:extLst>
          </p:cNvPr>
          <p:cNvSpPr>
            <a:spLocks noGrp="1"/>
          </p:cNvSpPr>
          <p:nvPr>
            <p:ph type="sldNum" sz="quarter" idx="12"/>
          </p:nvPr>
        </p:nvSpPr>
        <p:spPr/>
        <p:txBody>
          <a:bodyPr/>
          <a:lstStyle/>
          <a:p>
            <a:fld id="{73C3439D-3BFD-47D4-A860-EB6602FCADC3}" type="slidenum">
              <a:rPr lang="en-US" smtClean="0"/>
              <a:t>‹#›</a:t>
            </a:fld>
            <a:endParaRPr lang="en-US"/>
          </a:p>
        </p:txBody>
      </p:sp>
    </p:spTree>
    <p:extLst>
      <p:ext uri="{BB962C8B-B14F-4D97-AF65-F5344CB8AC3E}">
        <p14:creationId xmlns:p14="http://schemas.microsoft.com/office/powerpoint/2010/main" val="416130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170" name="Group 2"/>
          <p:cNvGrpSpPr>
            <a:grpSpLocks/>
          </p:cNvGrpSpPr>
          <p:nvPr/>
        </p:nvGrpSpPr>
        <p:grpSpPr bwMode="auto">
          <a:xfrm>
            <a:off x="1" y="1"/>
            <a:ext cx="12187767" cy="6850063"/>
            <a:chOff x="0" y="0"/>
            <a:chExt cx="5758" cy="4315"/>
          </a:xfrm>
        </p:grpSpPr>
        <p:grpSp>
          <p:nvGrpSpPr>
            <p:cNvPr id="7171" name="Group 3"/>
            <p:cNvGrpSpPr>
              <a:grpSpLocks/>
            </p:cNvGrpSpPr>
            <p:nvPr userDrawn="1"/>
          </p:nvGrpSpPr>
          <p:grpSpPr bwMode="auto">
            <a:xfrm>
              <a:off x="1728" y="2230"/>
              <a:ext cx="4027" cy="2085"/>
              <a:chOff x="1728" y="2230"/>
              <a:chExt cx="4027" cy="2085"/>
            </a:xfrm>
          </p:grpSpPr>
          <p:sp>
            <p:nvSpPr>
              <p:cNvPr id="7172"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sz="1800"/>
              </a:p>
            </p:txBody>
          </p:sp>
          <p:sp>
            <p:nvSpPr>
              <p:cNvPr id="7173"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sz="1800"/>
              </a:p>
            </p:txBody>
          </p:sp>
          <p:sp>
            <p:nvSpPr>
              <p:cNvPr id="7174"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sz="1800"/>
              </a:p>
            </p:txBody>
          </p:sp>
          <p:sp>
            <p:nvSpPr>
              <p:cNvPr id="7175"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sz="1800"/>
              </a:p>
            </p:txBody>
          </p:sp>
          <p:sp>
            <p:nvSpPr>
              <p:cNvPr id="7176"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sz="1800"/>
              </a:p>
            </p:txBody>
          </p:sp>
        </p:grpSp>
        <p:sp>
          <p:nvSpPr>
            <p:cNvPr id="7177"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sz="1800"/>
            </a:p>
          </p:txBody>
        </p:sp>
        <p:sp>
          <p:nvSpPr>
            <p:cNvPr id="7178"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sz="1800"/>
            </a:p>
          </p:txBody>
        </p:sp>
      </p:grpSp>
      <p:sp>
        <p:nvSpPr>
          <p:cNvPr id="7179" name="Rectangle 11"/>
          <p:cNvSpPr>
            <a:spLocks noGrp="1" noChangeArrowheads="1"/>
          </p:cNvSpPr>
          <p:nvPr>
            <p:ph type="ctrTitle" sz="quarter"/>
          </p:nvPr>
        </p:nvSpPr>
        <p:spPr>
          <a:xfrm>
            <a:off x="914400" y="1736726"/>
            <a:ext cx="10363200" cy="1920875"/>
          </a:xfrm>
        </p:spPr>
        <p:txBody>
          <a:bodyPr/>
          <a:lstStyle>
            <a:lvl1pPr>
              <a:defRPr sz="6000"/>
            </a:lvl1pPr>
          </a:lstStyle>
          <a:p>
            <a:r>
              <a:rPr lang="en-US"/>
              <a:t>Click to edit Master title style</a:t>
            </a:r>
          </a:p>
        </p:txBody>
      </p:sp>
      <p:sp>
        <p:nvSpPr>
          <p:cNvPr id="7180"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7181" name="Rectangle 13"/>
          <p:cNvSpPr>
            <a:spLocks noGrp="1" noChangeArrowheads="1"/>
          </p:cNvSpPr>
          <p:nvPr>
            <p:ph type="dt" sz="quarter" idx="2"/>
          </p:nvPr>
        </p:nvSpPr>
        <p:spPr>
          <a:xfrm>
            <a:off x="609600" y="6248400"/>
            <a:ext cx="2844800" cy="476250"/>
          </a:xfrm>
        </p:spPr>
        <p:txBody>
          <a:bodyPr/>
          <a:lstStyle>
            <a:lvl1pPr>
              <a:defRPr/>
            </a:lvl1pPr>
          </a:lstStyle>
          <a:p>
            <a:endParaRPr lang="en-US"/>
          </a:p>
        </p:txBody>
      </p:sp>
      <p:sp>
        <p:nvSpPr>
          <p:cNvPr id="7182" name="Rectangle 14"/>
          <p:cNvSpPr>
            <a:spLocks noGrp="1" noChangeArrowheads="1"/>
          </p:cNvSpPr>
          <p:nvPr>
            <p:ph type="ftr" sz="quarter" idx="3"/>
          </p:nvPr>
        </p:nvSpPr>
        <p:spPr>
          <a:xfrm>
            <a:off x="4165600" y="6251575"/>
            <a:ext cx="3860800" cy="476250"/>
          </a:xfrm>
        </p:spPr>
        <p:txBody>
          <a:bodyPr/>
          <a:lstStyle>
            <a:lvl1pPr>
              <a:defRPr/>
            </a:lvl1pPr>
          </a:lstStyle>
          <a:p>
            <a:endParaRPr lang="en-US"/>
          </a:p>
        </p:txBody>
      </p:sp>
      <p:sp>
        <p:nvSpPr>
          <p:cNvPr id="7183" name="Rectangle 15"/>
          <p:cNvSpPr>
            <a:spLocks noGrp="1" noChangeArrowheads="1"/>
          </p:cNvSpPr>
          <p:nvPr>
            <p:ph type="sldNum" sz="quarter" idx="4"/>
          </p:nvPr>
        </p:nvSpPr>
        <p:spPr>
          <a:xfrm>
            <a:off x="8737600" y="6254750"/>
            <a:ext cx="2844800" cy="476250"/>
          </a:xfrm>
        </p:spPr>
        <p:txBody>
          <a:bodyPr/>
          <a:lstStyle>
            <a:lvl1pPr>
              <a:defRPr/>
            </a:lvl1pPr>
          </a:lstStyle>
          <a:p>
            <a:fld id="{7B488E09-F679-4A14-9632-78B2A1CB1E21}" type="slidenum">
              <a:rPr lang="en-US"/>
              <a:pPr/>
              <a:t>‹#›</a:t>
            </a:fld>
            <a:endParaRPr lang="en-US"/>
          </a:p>
        </p:txBody>
      </p:sp>
    </p:spTree>
    <p:extLst>
      <p:ext uri="{BB962C8B-B14F-4D97-AF65-F5344CB8AC3E}">
        <p14:creationId xmlns:p14="http://schemas.microsoft.com/office/powerpoint/2010/main" val="663044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D099E2EC-4B5B-42E0-A551-B3B1FCC8CF77}"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29143586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C688C65D-E9A2-4DEF-9649-ABC094DFA528}"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32391568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8EF2CE4A-FC5F-425F-80A1-A46D949EF6DC}"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4812720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564F41ED-2483-4008-B2B0-EB3C2E223D29}" type="slidenum">
              <a:rPr lang="en-US"/>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25378078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F661131C-8476-4367-8E1C-3413F755C2D4}" type="slidenum">
              <a:rPr lang="en-US"/>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34610334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E6E7B4FE-583D-4EEF-BDA5-E9BCE68B72F1}" type="slidenum">
              <a:rPr lang="en-US"/>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17637440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A6095431-B9B0-4F3B-A289-BD051ABB7909}"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2009612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82D86-EA38-4EDD-AF92-BE950E7D57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D77F36-AECE-40AD-ADB1-163591F014C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4FF223-F6C4-4BA9-B47B-1751CDDE7C5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EEDD6684-13DF-425B-B6FA-FD0AEA6033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169BCC-625E-437B-86A3-453F610BEDF5}"/>
              </a:ext>
            </a:extLst>
          </p:cNvPr>
          <p:cNvSpPr>
            <a:spLocks noGrp="1"/>
          </p:cNvSpPr>
          <p:nvPr>
            <p:ph type="sldNum" sz="quarter" idx="12"/>
          </p:nvPr>
        </p:nvSpPr>
        <p:spPr/>
        <p:txBody>
          <a:bodyPr/>
          <a:lstStyle/>
          <a:p>
            <a:fld id="{73C3439D-3BFD-47D4-A860-EB6602FCADC3}" type="slidenum">
              <a:rPr lang="en-US" smtClean="0"/>
              <a:t>‹#›</a:t>
            </a:fld>
            <a:endParaRPr lang="en-US"/>
          </a:p>
        </p:txBody>
      </p:sp>
    </p:spTree>
    <p:extLst>
      <p:ext uri="{BB962C8B-B14F-4D97-AF65-F5344CB8AC3E}">
        <p14:creationId xmlns:p14="http://schemas.microsoft.com/office/powerpoint/2010/main" val="40714884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46287F8F-2AA8-4199-A6AE-061C54B67E8E}"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9703450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79CC53B8-FF00-4DCC-B433-F251533ACD52}"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1040386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6F2CF5C0-479C-4BAE-B5AF-AE162E4A9760}"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15639862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51575"/>
            <a:ext cx="2844800" cy="476250"/>
          </a:xfrm>
        </p:spPr>
        <p:txBody>
          <a:bodyPr/>
          <a:lstStyle>
            <a:lvl1pPr>
              <a:defRPr/>
            </a:lvl1pPr>
          </a:lstStyle>
          <a:p>
            <a:endParaRPr lang="en-US"/>
          </a:p>
        </p:txBody>
      </p:sp>
      <p:sp>
        <p:nvSpPr>
          <p:cNvPr id="6" name="Slide Number Placeholder 5"/>
          <p:cNvSpPr>
            <a:spLocks noGrp="1"/>
          </p:cNvSpPr>
          <p:nvPr>
            <p:ph type="sldNum" sz="quarter" idx="11"/>
          </p:nvPr>
        </p:nvSpPr>
        <p:spPr>
          <a:xfrm>
            <a:off x="8737600" y="6248400"/>
            <a:ext cx="2844800" cy="476250"/>
          </a:xfrm>
        </p:spPr>
        <p:txBody>
          <a:bodyPr/>
          <a:lstStyle>
            <a:lvl1pPr>
              <a:defRPr/>
            </a:lvl1pPr>
          </a:lstStyle>
          <a:p>
            <a:fld id="{ED94A68D-191A-472C-AE94-7FE1554A6D48}" type="slidenum">
              <a:rPr lang="en-US"/>
              <a:pPr/>
              <a:t>‹#›</a:t>
            </a:fld>
            <a:endParaRPr lang="en-US"/>
          </a:p>
        </p:txBody>
      </p:sp>
      <p:sp>
        <p:nvSpPr>
          <p:cNvPr id="7" name="Footer Placeholder 6"/>
          <p:cNvSpPr>
            <a:spLocks noGrp="1"/>
          </p:cNvSpPr>
          <p:nvPr>
            <p:ph type="ftr" sz="quarter" idx="12"/>
          </p:nvPr>
        </p:nvSpPr>
        <p:spPr>
          <a:xfrm>
            <a:off x="4165600" y="6248400"/>
            <a:ext cx="3860800" cy="476250"/>
          </a:xfrm>
        </p:spPr>
        <p:txBody>
          <a:bodyPr/>
          <a:lstStyle>
            <a:lvl1pPr>
              <a:defRPr/>
            </a:lvl1pPr>
          </a:lstStyle>
          <a:p>
            <a:endParaRPr lang="en-US"/>
          </a:p>
        </p:txBody>
      </p:sp>
    </p:spTree>
    <p:extLst>
      <p:ext uri="{BB962C8B-B14F-4D97-AF65-F5344CB8AC3E}">
        <p14:creationId xmlns:p14="http://schemas.microsoft.com/office/powerpoint/2010/main" val="24609896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51575"/>
            <a:ext cx="2844800" cy="476250"/>
          </a:xfrm>
        </p:spPr>
        <p:txBody>
          <a:bodyPr/>
          <a:lstStyle>
            <a:lvl1pPr>
              <a:defRPr/>
            </a:lvl1pPr>
          </a:lstStyle>
          <a:p>
            <a:endParaRPr lang="en-US"/>
          </a:p>
        </p:txBody>
      </p:sp>
      <p:sp>
        <p:nvSpPr>
          <p:cNvPr id="6" name="Slide Number Placeholder 5"/>
          <p:cNvSpPr>
            <a:spLocks noGrp="1"/>
          </p:cNvSpPr>
          <p:nvPr>
            <p:ph type="sldNum" sz="quarter" idx="11"/>
          </p:nvPr>
        </p:nvSpPr>
        <p:spPr>
          <a:xfrm>
            <a:off x="8737600" y="6248400"/>
            <a:ext cx="2844800" cy="476250"/>
          </a:xfrm>
        </p:spPr>
        <p:txBody>
          <a:bodyPr/>
          <a:lstStyle>
            <a:lvl1pPr>
              <a:defRPr/>
            </a:lvl1pPr>
          </a:lstStyle>
          <a:p>
            <a:fld id="{AC5E5432-B447-4296-8BB4-22F46CB82920}" type="slidenum">
              <a:rPr lang="en-US"/>
              <a:pPr/>
              <a:t>‹#›</a:t>
            </a:fld>
            <a:endParaRPr lang="en-US"/>
          </a:p>
        </p:txBody>
      </p:sp>
      <p:sp>
        <p:nvSpPr>
          <p:cNvPr id="7" name="Footer Placeholder 6"/>
          <p:cNvSpPr>
            <a:spLocks noGrp="1"/>
          </p:cNvSpPr>
          <p:nvPr>
            <p:ph type="ftr" sz="quarter" idx="12"/>
          </p:nvPr>
        </p:nvSpPr>
        <p:spPr>
          <a:xfrm>
            <a:off x="4165600" y="6248400"/>
            <a:ext cx="3860800" cy="476250"/>
          </a:xfrm>
        </p:spPr>
        <p:txBody>
          <a:bodyPr/>
          <a:lstStyle>
            <a:lvl1pPr>
              <a:defRPr/>
            </a:lvl1pPr>
          </a:lstStyle>
          <a:p>
            <a:endParaRPr lang="en-US"/>
          </a:p>
        </p:txBody>
      </p:sp>
    </p:spTree>
    <p:extLst>
      <p:ext uri="{BB962C8B-B14F-4D97-AF65-F5344CB8AC3E}">
        <p14:creationId xmlns:p14="http://schemas.microsoft.com/office/powerpoint/2010/main" val="4276235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09CDA-AE97-4AA6-8F1A-F984F70ABF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7B1E1E-4BA6-4624-8342-235275D909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42B14E4-C645-49E9-868F-D4FDB56A95E0}"/>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C395010B-5A3C-41C0-ACA8-D0DDB194D4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69BD76-B463-4373-90B4-31C715F4EE4F}"/>
              </a:ext>
            </a:extLst>
          </p:cNvPr>
          <p:cNvSpPr>
            <a:spLocks noGrp="1"/>
          </p:cNvSpPr>
          <p:nvPr>
            <p:ph type="sldNum" sz="quarter" idx="12"/>
          </p:nvPr>
        </p:nvSpPr>
        <p:spPr/>
        <p:txBody>
          <a:bodyPr/>
          <a:lstStyle/>
          <a:p>
            <a:fld id="{73C3439D-3BFD-47D4-A860-EB6602FCADC3}" type="slidenum">
              <a:rPr lang="en-US" smtClean="0"/>
              <a:t>‹#›</a:t>
            </a:fld>
            <a:endParaRPr lang="en-US"/>
          </a:p>
        </p:txBody>
      </p:sp>
    </p:spTree>
    <p:extLst>
      <p:ext uri="{BB962C8B-B14F-4D97-AF65-F5344CB8AC3E}">
        <p14:creationId xmlns:p14="http://schemas.microsoft.com/office/powerpoint/2010/main" val="3210117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9496F-6090-4DAB-B0DF-053E7476F5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0FD368-CD92-456F-8B01-A1BE05F7745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551B039-5D26-48A7-908C-E4B50FB3C4B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DF48AAB-990D-4ACC-A895-1C7377EC5645}"/>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45EB3135-ABA2-47D9-B2A9-143ACFCA21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8E74F4-8306-458F-AA97-FC4732DC67B4}"/>
              </a:ext>
            </a:extLst>
          </p:cNvPr>
          <p:cNvSpPr>
            <a:spLocks noGrp="1"/>
          </p:cNvSpPr>
          <p:nvPr>
            <p:ph type="sldNum" sz="quarter" idx="12"/>
          </p:nvPr>
        </p:nvSpPr>
        <p:spPr/>
        <p:txBody>
          <a:bodyPr/>
          <a:lstStyle/>
          <a:p>
            <a:fld id="{73C3439D-3BFD-47D4-A860-EB6602FCADC3}" type="slidenum">
              <a:rPr lang="en-US" smtClean="0"/>
              <a:t>‹#›</a:t>
            </a:fld>
            <a:endParaRPr lang="en-US"/>
          </a:p>
        </p:txBody>
      </p:sp>
    </p:spTree>
    <p:extLst>
      <p:ext uri="{BB962C8B-B14F-4D97-AF65-F5344CB8AC3E}">
        <p14:creationId xmlns:p14="http://schemas.microsoft.com/office/powerpoint/2010/main" val="507373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93BCD-E6B2-4375-8C54-B99F0306D9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DDEA54-C278-487C-9714-D2BA8FFF26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8AA8428-9730-42EF-B514-917A34BCDD0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1F17F04-DF62-4EB0-B534-E8BFD2469A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BB79A42-7100-4A24-8480-23E401ECDD5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372AB1-B7FC-40D8-8EFE-A7411C99DCB9}"/>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F7BCE2BB-F2F6-47AA-810D-AD45F09CC84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F1C6B78-F922-439D-9214-952F89A6B9D8}"/>
              </a:ext>
            </a:extLst>
          </p:cNvPr>
          <p:cNvSpPr>
            <a:spLocks noGrp="1"/>
          </p:cNvSpPr>
          <p:nvPr>
            <p:ph type="sldNum" sz="quarter" idx="12"/>
          </p:nvPr>
        </p:nvSpPr>
        <p:spPr/>
        <p:txBody>
          <a:bodyPr/>
          <a:lstStyle/>
          <a:p>
            <a:fld id="{73C3439D-3BFD-47D4-A860-EB6602FCADC3}" type="slidenum">
              <a:rPr lang="en-US" smtClean="0"/>
              <a:t>‹#›</a:t>
            </a:fld>
            <a:endParaRPr lang="en-US"/>
          </a:p>
        </p:txBody>
      </p:sp>
    </p:spTree>
    <p:extLst>
      <p:ext uri="{BB962C8B-B14F-4D97-AF65-F5344CB8AC3E}">
        <p14:creationId xmlns:p14="http://schemas.microsoft.com/office/powerpoint/2010/main" val="2896298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9E3AC-A50F-49C1-AE6E-5E116099B8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A399F5-C2DE-495B-B21B-17EC67011C64}"/>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D6E45D21-E466-4D17-B5E2-4C1F53FB53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72EC90-33CF-4CAB-8FAA-7CF7823F4FF9}"/>
              </a:ext>
            </a:extLst>
          </p:cNvPr>
          <p:cNvSpPr>
            <a:spLocks noGrp="1"/>
          </p:cNvSpPr>
          <p:nvPr>
            <p:ph type="sldNum" sz="quarter" idx="12"/>
          </p:nvPr>
        </p:nvSpPr>
        <p:spPr/>
        <p:txBody>
          <a:bodyPr/>
          <a:lstStyle/>
          <a:p>
            <a:fld id="{73C3439D-3BFD-47D4-A860-EB6602FCADC3}" type="slidenum">
              <a:rPr lang="en-US" smtClean="0"/>
              <a:t>‹#›</a:t>
            </a:fld>
            <a:endParaRPr lang="en-US"/>
          </a:p>
        </p:txBody>
      </p:sp>
    </p:spTree>
    <p:extLst>
      <p:ext uri="{BB962C8B-B14F-4D97-AF65-F5344CB8AC3E}">
        <p14:creationId xmlns:p14="http://schemas.microsoft.com/office/powerpoint/2010/main" val="1533455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F54FAC-8C23-480A-BF9B-F9C82471E438}"/>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00F2AAA6-32A1-4891-967F-4E5B66A914F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4CEBEF-0082-40E6-9C84-2135BE498A62}"/>
              </a:ext>
            </a:extLst>
          </p:cNvPr>
          <p:cNvSpPr>
            <a:spLocks noGrp="1"/>
          </p:cNvSpPr>
          <p:nvPr>
            <p:ph type="sldNum" sz="quarter" idx="12"/>
          </p:nvPr>
        </p:nvSpPr>
        <p:spPr/>
        <p:txBody>
          <a:bodyPr/>
          <a:lstStyle/>
          <a:p>
            <a:fld id="{73C3439D-3BFD-47D4-A860-EB6602FCADC3}" type="slidenum">
              <a:rPr lang="en-US" smtClean="0"/>
              <a:t>‹#›</a:t>
            </a:fld>
            <a:endParaRPr lang="en-US"/>
          </a:p>
        </p:txBody>
      </p:sp>
    </p:spTree>
    <p:extLst>
      <p:ext uri="{BB962C8B-B14F-4D97-AF65-F5344CB8AC3E}">
        <p14:creationId xmlns:p14="http://schemas.microsoft.com/office/powerpoint/2010/main" val="2738600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D2D99-0C96-4898-80B8-84FDD2B2A5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2903E1-C61B-4D0E-B4A3-23A3F5267E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51F10E-545C-4E14-ABA0-37BF41A429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708AFC9-0E2D-466C-95BB-2A03D690FE2D}"/>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A80BF002-53FA-4B3E-819F-75A464EACC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78A89E-7CF7-4656-99A3-28635B6E1969}"/>
              </a:ext>
            </a:extLst>
          </p:cNvPr>
          <p:cNvSpPr>
            <a:spLocks noGrp="1"/>
          </p:cNvSpPr>
          <p:nvPr>
            <p:ph type="sldNum" sz="quarter" idx="12"/>
          </p:nvPr>
        </p:nvSpPr>
        <p:spPr/>
        <p:txBody>
          <a:bodyPr/>
          <a:lstStyle/>
          <a:p>
            <a:fld id="{73C3439D-3BFD-47D4-A860-EB6602FCADC3}" type="slidenum">
              <a:rPr lang="en-US" smtClean="0"/>
              <a:t>‹#›</a:t>
            </a:fld>
            <a:endParaRPr lang="en-US"/>
          </a:p>
        </p:txBody>
      </p:sp>
    </p:spTree>
    <p:extLst>
      <p:ext uri="{BB962C8B-B14F-4D97-AF65-F5344CB8AC3E}">
        <p14:creationId xmlns:p14="http://schemas.microsoft.com/office/powerpoint/2010/main" val="2018722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81CA0-B085-4EFC-8816-D395EA0007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F102D6-9823-45E5-A1BA-9629675DDB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202957-758B-457E-95AB-2FCA403E61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00ADF6D-8F4F-4CC1-A8F1-828E0AC4BD82}"/>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FDAC5218-BDDA-4571-9D8D-99CF3CD345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167D12-C215-4A81-BEC0-E56BA9990E3B}"/>
              </a:ext>
            </a:extLst>
          </p:cNvPr>
          <p:cNvSpPr>
            <a:spLocks noGrp="1"/>
          </p:cNvSpPr>
          <p:nvPr>
            <p:ph type="sldNum" sz="quarter" idx="12"/>
          </p:nvPr>
        </p:nvSpPr>
        <p:spPr/>
        <p:txBody>
          <a:bodyPr/>
          <a:lstStyle/>
          <a:p>
            <a:fld id="{73C3439D-3BFD-47D4-A860-EB6602FCADC3}" type="slidenum">
              <a:rPr lang="en-US" smtClean="0"/>
              <a:t>‹#›</a:t>
            </a:fld>
            <a:endParaRPr lang="en-US"/>
          </a:p>
        </p:txBody>
      </p:sp>
    </p:spTree>
    <p:extLst>
      <p:ext uri="{BB962C8B-B14F-4D97-AF65-F5344CB8AC3E}">
        <p14:creationId xmlns:p14="http://schemas.microsoft.com/office/powerpoint/2010/main" val="125910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AD13EA-FED8-4780-A167-A498E1F9CE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E06E34-2352-4E79-88E5-5D8B6FB7F0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07F3F9-B32D-4AC9-870A-27A71B773A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D0A9ABF9-1349-491D-903C-9CC188D5E4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4F00D78-7FEE-45A4-9B35-45FB097AA3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3439D-3BFD-47D4-A860-EB6602FCADC3}" type="slidenum">
              <a:rPr lang="en-US" smtClean="0"/>
              <a:t>‹#›</a:t>
            </a:fld>
            <a:endParaRPr lang="en-US"/>
          </a:p>
        </p:txBody>
      </p:sp>
    </p:spTree>
    <p:extLst>
      <p:ext uri="{BB962C8B-B14F-4D97-AF65-F5344CB8AC3E}">
        <p14:creationId xmlns:p14="http://schemas.microsoft.com/office/powerpoint/2010/main" val="4189969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dt" sz="half" idx="2"/>
          </p:nvPr>
        </p:nvSpPr>
        <p:spPr bwMode="auto">
          <a:xfrm>
            <a:off x="609600" y="625157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6147" name="Rectangle 3"/>
          <p:cNvSpPr>
            <a:spLocks noGrp="1" noChangeArrowheads="1"/>
          </p:cNvSpPr>
          <p:nvPr>
            <p:ph type="sldNum" sz="quarter" idx="4"/>
          </p:nvPr>
        </p:nvSpPr>
        <p:spPr bwMode="auto">
          <a:xfrm>
            <a:off x="8737600" y="6248400"/>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97623514-EA0C-474A-A100-9BB5D06ADD77}" type="slidenum">
              <a:rPr lang="en-US"/>
              <a:pPr/>
              <a:t>‹#›</a:t>
            </a:fld>
            <a:endParaRPr lang="en-US"/>
          </a:p>
        </p:txBody>
      </p:sp>
      <p:grpSp>
        <p:nvGrpSpPr>
          <p:cNvPr id="6148" name="Group 4"/>
          <p:cNvGrpSpPr>
            <a:grpSpLocks/>
          </p:cNvGrpSpPr>
          <p:nvPr/>
        </p:nvGrpSpPr>
        <p:grpSpPr bwMode="auto">
          <a:xfrm>
            <a:off x="1" y="1"/>
            <a:ext cx="12187767" cy="6850063"/>
            <a:chOff x="0" y="0"/>
            <a:chExt cx="5758" cy="4315"/>
          </a:xfrm>
        </p:grpSpPr>
        <p:grpSp>
          <p:nvGrpSpPr>
            <p:cNvPr id="6149" name="Group 5"/>
            <p:cNvGrpSpPr>
              <a:grpSpLocks/>
            </p:cNvGrpSpPr>
            <p:nvPr userDrawn="1"/>
          </p:nvGrpSpPr>
          <p:grpSpPr bwMode="auto">
            <a:xfrm>
              <a:off x="1728" y="2230"/>
              <a:ext cx="4027" cy="2085"/>
              <a:chOff x="1728" y="2230"/>
              <a:chExt cx="4027" cy="2085"/>
            </a:xfrm>
          </p:grpSpPr>
          <p:sp>
            <p:nvSpPr>
              <p:cNvPr id="6150"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sz="1800"/>
              </a:p>
            </p:txBody>
          </p:sp>
          <p:sp>
            <p:nvSpPr>
              <p:cNvPr id="6151"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sz="1800"/>
              </a:p>
            </p:txBody>
          </p:sp>
          <p:sp>
            <p:nvSpPr>
              <p:cNvPr id="6152"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sz="1800"/>
              </a:p>
            </p:txBody>
          </p:sp>
          <p:sp>
            <p:nvSpPr>
              <p:cNvPr id="6153"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sz="1800"/>
              </a:p>
            </p:txBody>
          </p:sp>
          <p:sp>
            <p:nvSpPr>
              <p:cNvPr id="6154"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sz="1800"/>
              </a:p>
            </p:txBody>
          </p:sp>
        </p:grpSp>
        <p:sp>
          <p:nvSpPr>
            <p:cNvPr id="6155"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sz="1800"/>
            </a:p>
          </p:txBody>
        </p:sp>
        <p:sp>
          <p:nvSpPr>
            <p:cNvPr id="6156"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sz="1800"/>
            </a:p>
          </p:txBody>
        </p:sp>
      </p:grpSp>
      <p:sp>
        <p:nvSpPr>
          <p:cNvPr id="6157" name="Rectangle 13"/>
          <p:cNvSpPr>
            <a:spLocks noGrp="1" noRot="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158" name="Rectangle 14"/>
          <p:cNvSpPr>
            <a:spLocks noGrp="1" noChangeArrowheads="1"/>
          </p:cNvSpPr>
          <p:nvPr>
            <p:ph type="ftr" sz="quarter" idx="3"/>
          </p:nvPr>
        </p:nvSpPr>
        <p:spPr bwMode="auto">
          <a:xfrm>
            <a:off x="4165600" y="6248400"/>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endParaRPr lang="en-US"/>
          </a:p>
        </p:txBody>
      </p:sp>
      <p:sp>
        <p:nvSpPr>
          <p:cNvPr id="6159" name="Rectangle 15"/>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47111253"/>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Linus.Paulus@water.ca.gov"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1000" b="-1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429C4-F7C5-4CE0-BFB6-DE054FDEAF4F}"/>
              </a:ext>
            </a:extLst>
          </p:cNvPr>
          <p:cNvSpPr>
            <a:spLocks noGrp="1"/>
          </p:cNvSpPr>
          <p:nvPr>
            <p:ph type="ctrTitle"/>
          </p:nvPr>
        </p:nvSpPr>
        <p:spPr>
          <a:xfrm>
            <a:off x="0" y="398358"/>
            <a:ext cx="12192000" cy="1137758"/>
          </a:xfrm>
        </p:spPr>
        <p:txBody>
          <a:bodyPr/>
          <a:lstStyle/>
          <a:p>
            <a:r>
              <a:rPr lang="en-US" b="1" dirty="0">
                <a:solidFill>
                  <a:schemeClr val="bg1"/>
                </a:solidFill>
              </a:rPr>
              <a:t>Central Valley Flood Protection Board</a:t>
            </a:r>
          </a:p>
        </p:txBody>
      </p:sp>
      <p:sp>
        <p:nvSpPr>
          <p:cNvPr id="3" name="Subtitle 2">
            <a:extLst>
              <a:ext uri="{FF2B5EF4-FFF2-40B4-BE49-F238E27FC236}">
                <a16:creationId xmlns:a16="http://schemas.microsoft.com/office/drawing/2014/main" id="{BD6A29F2-A451-41C8-B37E-1E4A176D1D96}"/>
              </a:ext>
            </a:extLst>
          </p:cNvPr>
          <p:cNvSpPr>
            <a:spLocks noGrp="1"/>
          </p:cNvSpPr>
          <p:nvPr>
            <p:ph type="subTitle" idx="1"/>
          </p:nvPr>
        </p:nvSpPr>
        <p:spPr>
          <a:xfrm>
            <a:off x="1524000" y="2297614"/>
            <a:ext cx="9144000" cy="2758480"/>
          </a:xfrm>
        </p:spPr>
        <p:txBody>
          <a:bodyPr>
            <a:normAutofit lnSpcReduction="10000"/>
          </a:bodyPr>
          <a:lstStyle/>
          <a:p>
            <a:r>
              <a:rPr lang="en-US" sz="3600" b="1" dirty="0">
                <a:solidFill>
                  <a:schemeClr val="bg1"/>
                </a:solidFill>
              </a:rPr>
              <a:t>The Board’s Role in Resolutions of Necessity; An Overview of the Process</a:t>
            </a:r>
          </a:p>
          <a:p>
            <a:r>
              <a:rPr lang="en-US" sz="3600" b="1" dirty="0">
                <a:solidFill>
                  <a:schemeClr val="bg1"/>
                </a:solidFill>
              </a:rPr>
              <a:t>July 26, 2019</a:t>
            </a:r>
          </a:p>
          <a:p>
            <a:endParaRPr lang="en-US" sz="3600" b="1" dirty="0">
              <a:solidFill>
                <a:schemeClr val="bg1"/>
              </a:solidFill>
            </a:endParaRPr>
          </a:p>
          <a:p>
            <a:r>
              <a:rPr lang="en-US" sz="3600" b="1" dirty="0">
                <a:solidFill>
                  <a:schemeClr val="bg1"/>
                </a:solidFill>
              </a:rPr>
              <a:t>Item 10A</a:t>
            </a:r>
          </a:p>
          <a:p>
            <a:endParaRPr lang="en-US" sz="3600" b="1" dirty="0">
              <a:solidFill>
                <a:schemeClr val="bg1"/>
              </a:solidFill>
            </a:endParaRPr>
          </a:p>
        </p:txBody>
      </p:sp>
      <p:sp>
        <p:nvSpPr>
          <p:cNvPr id="4" name="AutoShape 2" descr="Image result for CVFPB logo">
            <a:extLst>
              <a:ext uri="{FF2B5EF4-FFF2-40B4-BE49-F238E27FC236}">
                <a16:creationId xmlns:a16="http://schemas.microsoft.com/office/drawing/2014/main" id="{9DAF7E29-F5C0-44A8-8E1E-0E48C6EE427A}"/>
              </a:ext>
            </a:extLst>
          </p:cNvPr>
          <p:cNvSpPr>
            <a:spLocks noChangeAspect="1" noChangeArrowheads="1"/>
          </p:cNvSpPr>
          <p:nvPr/>
        </p:nvSpPr>
        <p:spPr bwMode="auto">
          <a:xfrm>
            <a:off x="5943600" y="3276600"/>
            <a:ext cx="3372928" cy="337292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 name="TextBox 5">
            <a:extLst>
              <a:ext uri="{FF2B5EF4-FFF2-40B4-BE49-F238E27FC236}">
                <a16:creationId xmlns:a16="http://schemas.microsoft.com/office/drawing/2014/main" id="{CD83EF8E-478F-4762-ACD9-C04C3C834AC2}"/>
              </a:ext>
            </a:extLst>
          </p:cNvPr>
          <p:cNvSpPr txBox="1"/>
          <p:nvPr/>
        </p:nvSpPr>
        <p:spPr>
          <a:xfrm>
            <a:off x="0" y="5734286"/>
            <a:ext cx="5287992" cy="1569660"/>
          </a:xfrm>
          <a:prstGeom prst="rect">
            <a:avLst/>
          </a:prstGeom>
          <a:noFill/>
        </p:spPr>
        <p:txBody>
          <a:bodyPr wrap="square" rtlCol="0">
            <a:spAutoFit/>
          </a:bodyPr>
          <a:lstStyle/>
          <a:p>
            <a:r>
              <a:rPr lang="en-US" sz="2000" b="1" dirty="0">
                <a:solidFill>
                  <a:schemeClr val="bg1"/>
                </a:solidFill>
              </a:rPr>
              <a:t>Presented by:  Linus Paulus</a:t>
            </a:r>
          </a:p>
          <a:p>
            <a:r>
              <a:rPr lang="en-US" sz="2000" b="1" dirty="0">
                <a:solidFill>
                  <a:schemeClr val="bg1"/>
                </a:solidFill>
              </a:rPr>
              <a:t>Chief, Acquisition and Appraisal Section</a:t>
            </a:r>
          </a:p>
          <a:p>
            <a:r>
              <a:rPr lang="en-US" sz="2000" b="1" dirty="0">
                <a:solidFill>
                  <a:schemeClr val="bg1"/>
                </a:solidFill>
              </a:rPr>
              <a:t>California Department of Water Resources</a:t>
            </a:r>
          </a:p>
          <a:p>
            <a:endParaRPr lang="en-US" dirty="0">
              <a:solidFill>
                <a:schemeClr val="bg1"/>
              </a:solidFill>
            </a:endParaRPr>
          </a:p>
          <a:p>
            <a:endParaRPr lang="en-US" dirty="0"/>
          </a:p>
        </p:txBody>
      </p:sp>
      <p:sp>
        <p:nvSpPr>
          <p:cNvPr id="5" name="Footer Placeholder 4"/>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73C3439D-3BFD-47D4-A860-EB6602FCADC3}" type="slidenum">
              <a:rPr lang="en-US" smtClean="0"/>
              <a:t>1</a:t>
            </a:fld>
            <a:endParaRPr lang="en-US"/>
          </a:p>
        </p:txBody>
      </p:sp>
      <p:pic>
        <p:nvPicPr>
          <p:cNvPr id="9" name="Picture 8">
            <a:extLst>
              <a:ext uri="{FF2B5EF4-FFF2-40B4-BE49-F238E27FC236}">
                <a16:creationId xmlns:a16="http://schemas.microsoft.com/office/drawing/2014/main" id="{0DD082B0-AAD9-4F49-A137-2C2072DABCE6}"/>
              </a:ext>
            </a:extLst>
          </p:cNvPr>
          <p:cNvPicPr>
            <a:picLocks noChangeAspect="1"/>
          </p:cNvPicPr>
          <p:nvPr/>
        </p:nvPicPr>
        <p:blipFill>
          <a:blip r:embed="rId3"/>
          <a:stretch>
            <a:fillRect/>
          </a:stretch>
        </p:blipFill>
        <p:spPr>
          <a:xfrm>
            <a:off x="8809008" y="3654440"/>
            <a:ext cx="3047016" cy="3031062"/>
          </a:xfrm>
          <a:prstGeom prst="rect">
            <a:avLst/>
          </a:prstGeom>
        </p:spPr>
      </p:pic>
    </p:spTree>
    <p:extLst>
      <p:ext uri="{BB962C8B-B14F-4D97-AF65-F5344CB8AC3E}">
        <p14:creationId xmlns:p14="http://schemas.microsoft.com/office/powerpoint/2010/main" val="2191435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370525" y="981972"/>
            <a:ext cx="11059063" cy="5876028"/>
          </a:xfrm>
        </p:spPr>
        <p:txBody>
          <a:bodyPr/>
          <a:lstStyle/>
          <a:p>
            <a:pPr algn="l">
              <a:lnSpc>
                <a:spcPct val="150000"/>
              </a:lnSpc>
              <a:spcAft>
                <a:spcPts val="0"/>
              </a:spcAft>
            </a:pPr>
            <a:br>
              <a:rPr lang="en-US" sz="2800" dirty="0"/>
            </a:br>
            <a:r>
              <a:rPr lang="en-US" sz="2800" dirty="0">
                <a:latin typeface="+mn-lt"/>
              </a:rPr>
              <a:t>	</a:t>
            </a:r>
            <a:r>
              <a:rPr lang="en-US" sz="2800" dirty="0">
                <a:solidFill>
                  <a:schemeClr val="tx1"/>
                </a:solidFill>
                <a:effectLst/>
                <a:latin typeface="+mn-lt"/>
                <a:cs typeface="Arial" panose="020B0604020202020204" pitchFamily="34" charset="0"/>
              </a:rPr>
              <a:t>1.</a:t>
            </a:r>
            <a:r>
              <a:rPr lang="en-US" sz="2800" dirty="0">
                <a:solidFill>
                  <a:schemeClr val="tx1"/>
                </a:solidFill>
                <a:latin typeface="+mn-lt"/>
                <a:cs typeface="Arial" panose="020B0604020202020204" pitchFamily="34" charset="0"/>
              </a:rPr>
              <a:t>  </a:t>
            </a:r>
            <a:r>
              <a:rPr lang="en-US" sz="2800" dirty="0">
                <a:solidFill>
                  <a:schemeClr val="tx1"/>
                </a:solidFill>
                <a:effectLst/>
                <a:latin typeface="+mn-lt"/>
                <a:cs typeface="Arial" panose="020B0604020202020204" pitchFamily="34" charset="0"/>
              </a:rPr>
              <a:t>Impasse</a:t>
            </a:r>
            <a:br>
              <a:rPr lang="en-US" sz="2800" dirty="0">
                <a:solidFill>
                  <a:schemeClr val="tx1"/>
                </a:solidFill>
                <a:effectLst/>
                <a:latin typeface="+mn-lt"/>
                <a:cs typeface="Arial" panose="020B0604020202020204" pitchFamily="34" charset="0"/>
              </a:rPr>
            </a:br>
            <a:r>
              <a:rPr lang="en-US" sz="2800" dirty="0">
                <a:solidFill>
                  <a:schemeClr val="tx1"/>
                </a:solidFill>
                <a:effectLst/>
                <a:latin typeface="+mn-lt"/>
                <a:cs typeface="Arial" panose="020B0604020202020204" pitchFamily="34" charset="0"/>
              </a:rPr>
              <a:t>	2. Notice of Intent to Adopt a RON</a:t>
            </a:r>
            <a:br>
              <a:rPr lang="en-US" sz="2800" dirty="0">
                <a:solidFill>
                  <a:schemeClr val="tx1"/>
                </a:solidFill>
                <a:effectLst/>
                <a:latin typeface="+mn-lt"/>
                <a:cs typeface="Arial" panose="020B0604020202020204" pitchFamily="34" charset="0"/>
              </a:rPr>
            </a:br>
            <a:r>
              <a:rPr lang="en-US" sz="2800" dirty="0">
                <a:solidFill>
                  <a:schemeClr val="tx1"/>
                </a:solidFill>
                <a:effectLst/>
                <a:latin typeface="+mn-lt"/>
                <a:cs typeface="Arial" panose="020B0604020202020204" pitchFamily="34" charset="0"/>
              </a:rPr>
              <a:t>	3. RON Hearing</a:t>
            </a:r>
            <a:br>
              <a:rPr lang="en-US" sz="2800" dirty="0">
                <a:solidFill>
                  <a:schemeClr val="tx1"/>
                </a:solidFill>
                <a:effectLst/>
                <a:latin typeface="+mn-lt"/>
                <a:cs typeface="Arial" panose="020B0604020202020204" pitchFamily="34" charset="0"/>
              </a:rPr>
            </a:br>
            <a:r>
              <a:rPr lang="en-US" sz="2800" dirty="0">
                <a:solidFill>
                  <a:schemeClr val="tx1"/>
                </a:solidFill>
                <a:effectLst/>
                <a:latin typeface="+mn-lt"/>
                <a:cs typeface="Arial" panose="020B0604020202020204" pitchFamily="34" charset="0"/>
              </a:rPr>
              <a:t>	4. Lis </a:t>
            </a:r>
            <a:r>
              <a:rPr lang="en-US" sz="2800" dirty="0" err="1">
                <a:solidFill>
                  <a:schemeClr val="tx1"/>
                </a:solidFill>
                <a:effectLst/>
                <a:latin typeface="+mn-lt"/>
                <a:cs typeface="Arial" panose="020B0604020202020204" pitchFamily="34" charset="0"/>
              </a:rPr>
              <a:t>pendens</a:t>
            </a:r>
            <a:br>
              <a:rPr lang="en-US" sz="2800" dirty="0">
                <a:solidFill>
                  <a:schemeClr val="tx1"/>
                </a:solidFill>
                <a:effectLst/>
                <a:latin typeface="+mn-lt"/>
                <a:cs typeface="Arial" panose="020B0604020202020204" pitchFamily="34" charset="0"/>
              </a:rPr>
            </a:br>
            <a:r>
              <a:rPr lang="en-US" sz="2800" dirty="0">
                <a:solidFill>
                  <a:schemeClr val="tx1"/>
                </a:solidFill>
                <a:effectLst/>
                <a:latin typeface="+mn-lt"/>
                <a:cs typeface="Arial" panose="020B0604020202020204" pitchFamily="34" charset="0"/>
              </a:rPr>
              <a:t>	5. Summons and Complaint</a:t>
            </a:r>
            <a:br>
              <a:rPr lang="en-US" sz="2800" dirty="0">
                <a:solidFill>
                  <a:schemeClr val="tx1"/>
                </a:solidFill>
                <a:effectLst/>
                <a:latin typeface="+mn-lt"/>
                <a:cs typeface="Arial" panose="020B0604020202020204" pitchFamily="34" charset="0"/>
              </a:rPr>
            </a:br>
            <a:r>
              <a:rPr lang="en-US" sz="2800" dirty="0">
                <a:solidFill>
                  <a:schemeClr val="tx1"/>
                </a:solidFill>
                <a:effectLst/>
                <a:latin typeface="+mn-lt"/>
                <a:cs typeface="Arial" panose="020B0604020202020204" pitchFamily="34" charset="0"/>
              </a:rPr>
              <a:t>	6. Order of Possession</a:t>
            </a:r>
            <a:br>
              <a:rPr lang="en-US" sz="2800" dirty="0">
                <a:solidFill>
                  <a:schemeClr val="tx1"/>
                </a:solidFill>
                <a:effectLst/>
                <a:latin typeface="+mn-lt"/>
                <a:cs typeface="Arial" panose="020B0604020202020204" pitchFamily="34" charset="0"/>
              </a:rPr>
            </a:br>
            <a:r>
              <a:rPr lang="en-US" sz="2800" dirty="0">
                <a:solidFill>
                  <a:schemeClr val="tx1"/>
                </a:solidFill>
                <a:effectLst/>
                <a:latin typeface="+mn-lt"/>
                <a:cs typeface="Arial" panose="020B0604020202020204" pitchFamily="34" charset="0"/>
              </a:rPr>
              <a:t>	7. Discovery</a:t>
            </a:r>
            <a:br>
              <a:rPr lang="en-US" sz="2800" dirty="0">
                <a:solidFill>
                  <a:schemeClr val="tx1"/>
                </a:solidFill>
                <a:effectLst/>
                <a:latin typeface="+mn-lt"/>
                <a:cs typeface="Arial" panose="020B0604020202020204" pitchFamily="34" charset="0"/>
              </a:rPr>
            </a:br>
            <a:r>
              <a:rPr lang="en-US" sz="2800" dirty="0">
                <a:solidFill>
                  <a:schemeClr val="tx1"/>
                </a:solidFill>
                <a:effectLst/>
                <a:latin typeface="+mn-lt"/>
                <a:cs typeface="Arial" panose="020B0604020202020204" pitchFamily="34" charset="0"/>
              </a:rPr>
              <a:t>	8. Trial</a:t>
            </a:r>
            <a:br>
              <a:rPr lang="en-US" sz="2400" dirty="0"/>
            </a:br>
            <a:endParaRPr lang="en-US" sz="2400" dirty="0"/>
          </a:p>
        </p:txBody>
      </p:sp>
      <p:sp>
        <p:nvSpPr>
          <p:cNvPr id="3" name="Subtitle 2"/>
          <p:cNvSpPr>
            <a:spLocks noGrp="1"/>
          </p:cNvSpPr>
          <p:nvPr>
            <p:ph type="subTitle" sz="quarter" idx="1"/>
          </p:nvPr>
        </p:nvSpPr>
        <p:spPr>
          <a:xfrm>
            <a:off x="2633828" y="204978"/>
            <a:ext cx="7207370" cy="881333"/>
          </a:xfrm>
        </p:spPr>
        <p:txBody>
          <a:bodyPr/>
          <a:lstStyle/>
          <a:p>
            <a:r>
              <a:rPr lang="en-US" sz="4000" b="1" dirty="0"/>
              <a:t>Condemnation Process</a:t>
            </a:r>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7B488E09-F679-4A14-9632-78B2A1CB1E21}" type="slidenum">
              <a:rPr lang="en-US" sz="2000" smtClean="0"/>
              <a:pPr/>
              <a:t>10</a:t>
            </a:fld>
            <a:endParaRPr lang="en-US" sz="2000" dirty="0"/>
          </a:p>
        </p:txBody>
      </p:sp>
      <p:pic>
        <p:nvPicPr>
          <p:cNvPr id="7" name="Picture 6">
            <a:extLst>
              <a:ext uri="{FF2B5EF4-FFF2-40B4-BE49-F238E27FC236}">
                <a16:creationId xmlns:a16="http://schemas.microsoft.com/office/drawing/2014/main" id="{2F755F1B-F1D2-46AD-8A75-89F3174848FB}"/>
              </a:ext>
            </a:extLst>
          </p:cNvPr>
          <p:cNvPicPr>
            <a:picLocks noChangeAspect="1"/>
          </p:cNvPicPr>
          <p:nvPr/>
        </p:nvPicPr>
        <p:blipFill>
          <a:blip r:embed="rId2"/>
          <a:stretch>
            <a:fillRect/>
          </a:stretch>
        </p:blipFill>
        <p:spPr>
          <a:xfrm>
            <a:off x="9940233" y="204978"/>
            <a:ext cx="2164268" cy="2158171"/>
          </a:xfrm>
          <a:prstGeom prst="rect">
            <a:avLst/>
          </a:prstGeom>
        </p:spPr>
      </p:pic>
    </p:spTree>
    <p:extLst>
      <p:ext uri="{BB962C8B-B14F-4D97-AF65-F5344CB8AC3E}">
        <p14:creationId xmlns:p14="http://schemas.microsoft.com/office/powerpoint/2010/main" val="2178285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370525" y="981972"/>
            <a:ext cx="11059063" cy="5876028"/>
          </a:xfrm>
        </p:spPr>
        <p:txBody>
          <a:bodyPr/>
          <a:lstStyle/>
          <a:p>
            <a:pPr algn="l">
              <a:lnSpc>
                <a:spcPct val="150000"/>
              </a:lnSpc>
              <a:spcAft>
                <a:spcPts val="0"/>
              </a:spcAft>
            </a:pPr>
            <a:br>
              <a:rPr lang="en-US" sz="2400" dirty="0"/>
            </a:br>
            <a:br>
              <a:rPr lang="en-US" sz="2400" dirty="0"/>
            </a:br>
            <a:endParaRPr lang="en-US" sz="2400" dirty="0"/>
          </a:p>
        </p:txBody>
      </p:sp>
      <p:sp>
        <p:nvSpPr>
          <p:cNvPr id="3" name="Subtitle 2"/>
          <p:cNvSpPr>
            <a:spLocks noGrp="1"/>
          </p:cNvSpPr>
          <p:nvPr>
            <p:ph type="subTitle" sz="quarter" idx="1"/>
          </p:nvPr>
        </p:nvSpPr>
        <p:spPr>
          <a:xfrm>
            <a:off x="2416114" y="858121"/>
            <a:ext cx="7207370" cy="881333"/>
          </a:xfrm>
        </p:spPr>
        <p:txBody>
          <a:bodyPr/>
          <a:lstStyle/>
          <a:p>
            <a:r>
              <a:rPr lang="en-US" sz="4000" b="1" dirty="0"/>
              <a:t>Thank You</a:t>
            </a:r>
          </a:p>
        </p:txBody>
      </p:sp>
      <p:sp>
        <p:nvSpPr>
          <p:cNvPr id="5" name="Title 1">
            <a:extLst>
              <a:ext uri="{FF2B5EF4-FFF2-40B4-BE49-F238E27FC236}">
                <a16:creationId xmlns:a16="http://schemas.microsoft.com/office/drawing/2014/main" id="{95C5C00A-E5ED-47C5-94D0-3D537986EE36}"/>
              </a:ext>
            </a:extLst>
          </p:cNvPr>
          <p:cNvSpPr txBox="1">
            <a:spLocks/>
          </p:cNvSpPr>
          <p:nvPr/>
        </p:nvSpPr>
        <p:spPr bwMode="auto">
          <a:xfrm>
            <a:off x="566468" y="2057399"/>
            <a:ext cx="11059063" cy="21771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a:lstStyle>
          <a:p>
            <a:pPr>
              <a:lnSpc>
                <a:spcPct val="150000"/>
              </a:lnSpc>
              <a:spcAft>
                <a:spcPts val="0"/>
              </a:spcAft>
            </a:pPr>
            <a:br>
              <a:rPr lang="en-US" sz="2400" kern="0" dirty="0"/>
            </a:br>
            <a:r>
              <a:rPr lang="en-US" sz="2400" kern="0" dirty="0">
                <a:hlinkClick r:id="rId2"/>
              </a:rPr>
              <a:t>Linus.Paulus@water.ca.gov</a:t>
            </a:r>
            <a:endParaRPr lang="en-US" sz="2400" kern="0" dirty="0"/>
          </a:p>
          <a:p>
            <a:pPr>
              <a:lnSpc>
                <a:spcPct val="150000"/>
              </a:lnSpc>
              <a:spcAft>
                <a:spcPts val="0"/>
              </a:spcAft>
            </a:pPr>
            <a:r>
              <a:rPr lang="en-US" sz="2400" kern="0" dirty="0"/>
              <a:t>(916) 653-3947</a:t>
            </a:r>
          </a:p>
        </p:txBody>
      </p:sp>
      <p:sp>
        <p:nvSpPr>
          <p:cNvPr id="6" name="Footer Placeholder 5"/>
          <p:cNvSpPr>
            <a:spLocks noGrp="1"/>
          </p:cNvSpPr>
          <p:nvPr>
            <p:ph type="ftr" sz="quarter" idx="3"/>
          </p:nvPr>
        </p:nvSpPr>
        <p:spPr/>
        <p:txBody>
          <a:bodyPr/>
          <a:lstStyle/>
          <a:p>
            <a:endParaRPr lang="en-US"/>
          </a:p>
        </p:txBody>
      </p:sp>
      <p:sp>
        <p:nvSpPr>
          <p:cNvPr id="7" name="Slide Number Placeholder 6"/>
          <p:cNvSpPr>
            <a:spLocks noGrp="1"/>
          </p:cNvSpPr>
          <p:nvPr>
            <p:ph type="sldNum" sz="quarter" idx="4"/>
          </p:nvPr>
        </p:nvSpPr>
        <p:spPr/>
        <p:txBody>
          <a:bodyPr/>
          <a:lstStyle/>
          <a:p>
            <a:fld id="{7B488E09-F679-4A14-9632-78B2A1CB1E21}" type="slidenum">
              <a:rPr lang="en-US" sz="2000" smtClean="0"/>
              <a:pPr/>
              <a:t>11</a:t>
            </a:fld>
            <a:endParaRPr lang="en-US" sz="2000" dirty="0"/>
          </a:p>
        </p:txBody>
      </p:sp>
      <p:pic>
        <p:nvPicPr>
          <p:cNvPr id="8" name="Picture 7">
            <a:extLst>
              <a:ext uri="{FF2B5EF4-FFF2-40B4-BE49-F238E27FC236}">
                <a16:creationId xmlns:a16="http://schemas.microsoft.com/office/drawing/2014/main" id="{1D1CC18B-55E2-4138-B117-CEDD1F0F1781}"/>
              </a:ext>
            </a:extLst>
          </p:cNvPr>
          <p:cNvPicPr>
            <a:picLocks noChangeAspect="1"/>
          </p:cNvPicPr>
          <p:nvPr/>
        </p:nvPicPr>
        <p:blipFill>
          <a:blip r:embed="rId3"/>
          <a:stretch>
            <a:fillRect/>
          </a:stretch>
        </p:blipFill>
        <p:spPr>
          <a:xfrm>
            <a:off x="9877414" y="219701"/>
            <a:ext cx="2164268" cy="2158171"/>
          </a:xfrm>
          <a:prstGeom prst="rect">
            <a:avLst/>
          </a:prstGeom>
        </p:spPr>
      </p:pic>
    </p:spTree>
    <p:extLst>
      <p:ext uri="{BB962C8B-B14F-4D97-AF65-F5344CB8AC3E}">
        <p14:creationId xmlns:p14="http://schemas.microsoft.com/office/powerpoint/2010/main" val="871634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1373036" y="1535502"/>
            <a:ext cx="9445925" cy="4822166"/>
          </a:xfrm>
        </p:spPr>
        <p:txBody>
          <a:bodyPr/>
          <a:lstStyle/>
          <a:p>
            <a:pPr algn="l">
              <a:lnSpc>
                <a:spcPct val="150000"/>
              </a:lnSpc>
              <a:spcAft>
                <a:spcPts val="600"/>
              </a:spcAft>
            </a:pPr>
            <a:br>
              <a:rPr lang="en-US" sz="4000" dirty="0"/>
            </a:br>
            <a:r>
              <a:rPr lang="en-US" sz="4000" dirty="0">
                <a:solidFill>
                  <a:schemeClr val="tx1"/>
                </a:solidFill>
              </a:rPr>
              <a:t>1. Authorities</a:t>
            </a:r>
            <a:br>
              <a:rPr lang="en-US" sz="4000" dirty="0">
                <a:solidFill>
                  <a:schemeClr val="tx1"/>
                </a:solidFill>
              </a:rPr>
            </a:br>
            <a:r>
              <a:rPr lang="en-US" sz="4000" dirty="0">
                <a:solidFill>
                  <a:schemeClr val="tx1"/>
                </a:solidFill>
              </a:rPr>
              <a:t>2. Definitions</a:t>
            </a:r>
            <a:br>
              <a:rPr lang="en-US" sz="4000" dirty="0">
                <a:solidFill>
                  <a:schemeClr val="tx1"/>
                </a:solidFill>
              </a:rPr>
            </a:br>
            <a:r>
              <a:rPr lang="en-US" sz="4000" dirty="0">
                <a:solidFill>
                  <a:schemeClr val="tx1"/>
                </a:solidFill>
              </a:rPr>
              <a:t>3. Overview of Eminent Domain</a:t>
            </a:r>
            <a:br>
              <a:rPr lang="en-US" sz="4000" dirty="0">
                <a:solidFill>
                  <a:schemeClr val="tx1"/>
                </a:solidFill>
              </a:rPr>
            </a:br>
            <a:r>
              <a:rPr lang="en-US" sz="4000" dirty="0">
                <a:solidFill>
                  <a:schemeClr val="tx1"/>
                </a:solidFill>
              </a:rPr>
              <a:t>4. Resolution of Necessity</a:t>
            </a:r>
            <a:br>
              <a:rPr lang="en-US" sz="4000" dirty="0">
                <a:solidFill>
                  <a:schemeClr val="tx1"/>
                </a:solidFill>
              </a:rPr>
            </a:br>
            <a:r>
              <a:rPr lang="en-US" sz="4000" dirty="0">
                <a:solidFill>
                  <a:schemeClr val="tx1"/>
                </a:solidFill>
              </a:rPr>
              <a:t>5. Considerations of Board</a:t>
            </a:r>
            <a:br>
              <a:rPr lang="en-US" sz="4000" dirty="0"/>
            </a:br>
            <a:endParaRPr lang="en-US" sz="4000" dirty="0"/>
          </a:p>
        </p:txBody>
      </p:sp>
      <p:sp>
        <p:nvSpPr>
          <p:cNvPr id="3" name="Subtitle 2"/>
          <p:cNvSpPr>
            <a:spLocks noGrp="1"/>
          </p:cNvSpPr>
          <p:nvPr>
            <p:ph type="subTitle" sz="quarter" idx="1"/>
          </p:nvPr>
        </p:nvSpPr>
        <p:spPr>
          <a:xfrm>
            <a:off x="2492314" y="498893"/>
            <a:ext cx="7207370" cy="881333"/>
          </a:xfrm>
        </p:spPr>
        <p:txBody>
          <a:bodyPr/>
          <a:lstStyle/>
          <a:p>
            <a:r>
              <a:rPr lang="en-US" sz="4000" b="1" dirty="0"/>
              <a:t>Presentation Overview</a:t>
            </a:r>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7B488E09-F679-4A14-9632-78B2A1CB1E21}" type="slidenum">
              <a:rPr lang="en-US" sz="2000" smtClean="0"/>
              <a:pPr/>
              <a:t>2</a:t>
            </a:fld>
            <a:endParaRPr lang="en-US" sz="2000" dirty="0"/>
          </a:p>
        </p:txBody>
      </p:sp>
      <p:pic>
        <p:nvPicPr>
          <p:cNvPr id="7" name="Picture 6">
            <a:extLst>
              <a:ext uri="{FF2B5EF4-FFF2-40B4-BE49-F238E27FC236}">
                <a16:creationId xmlns:a16="http://schemas.microsoft.com/office/drawing/2014/main" id="{AB73AD80-2178-4D12-9F7E-85714E1C25CB}"/>
              </a:ext>
            </a:extLst>
          </p:cNvPr>
          <p:cNvPicPr>
            <a:picLocks noChangeAspect="1"/>
          </p:cNvPicPr>
          <p:nvPr/>
        </p:nvPicPr>
        <p:blipFill>
          <a:blip r:embed="rId2"/>
          <a:stretch>
            <a:fillRect/>
          </a:stretch>
        </p:blipFill>
        <p:spPr>
          <a:xfrm>
            <a:off x="9911719" y="127000"/>
            <a:ext cx="2169987" cy="2159110"/>
          </a:xfrm>
          <a:prstGeom prst="rect">
            <a:avLst/>
          </a:prstGeom>
        </p:spPr>
      </p:pic>
    </p:spTree>
    <p:extLst>
      <p:ext uri="{BB962C8B-B14F-4D97-AF65-F5344CB8AC3E}">
        <p14:creationId xmlns:p14="http://schemas.microsoft.com/office/powerpoint/2010/main" val="2560244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52091" y="1552754"/>
            <a:ext cx="11059063" cy="5066409"/>
          </a:xfrm>
        </p:spPr>
        <p:txBody>
          <a:bodyPr/>
          <a:lstStyle/>
          <a:p>
            <a:pPr algn="l">
              <a:lnSpc>
                <a:spcPct val="150000"/>
              </a:lnSpc>
              <a:spcAft>
                <a:spcPts val="600"/>
              </a:spcAft>
            </a:pPr>
            <a:br>
              <a:rPr lang="en-US" sz="3200" dirty="0"/>
            </a:br>
            <a:br>
              <a:rPr lang="en-US" sz="3200" dirty="0"/>
            </a:br>
            <a:r>
              <a:rPr lang="en-US" sz="2800" u="sng" dirty="0">
                <a:solidFill>
                  <a:schemeClr val="tx1"/>
                </a:solidFill>
              </a:rPr>
              <a:t>Eminent Domain </a:t>
            </a:r>
            <a:r>
              <a:rPr lang="en-US" sz="2800" dirty="0">
                <a:solidFill>
                  <a:schemeClr val="tx1"/>
                </a:solidFill>
              </a:rPr>
              <a:t>– </a:t>
            </a:r>
            <a:r>
              <a:rPr lang="en-US" sz="2800" dirty="0">
                <a:solidFill>
                  <a:schemeClr val="tx1"/>
                </a:solidFill>
                <a:effectLst/>
              </a:rPr>
              <a:t>The right of the government to take private property for public use, with just compensation.</a:t>
            </a:r>
            <a:br>
              <a:rPr lang="en-US" sz="2800" dirty="0">
                <a:solidFill>
                  <a:schemeClr val="tx1"/>
                </a:solidFill>
              </a:rPr>
            </a:br>
            <a:r>
              <a:rPr lang="en-US" sz="2800" u="sng" dirty="0">
                <a:solidFill>
                  <a:schemeClr val="tx1"/>
                </a:solidFill>
              </a:rPr>
              <a:t>Condemnation</a:t>
            </a:r>
            <a:r>
              <a:rPr lang="en-US" sz="2800" dirty="0">
                <a:solidFill>
                  <a:schemeClr val="tx1"/>
                </a:solidFill>
              </a:rPr>
              <a:t> – </a:t>
            </a:r>
            <a:r>
              <a:rPr lang="en-US" sz="2800" dirty="0">
                <a:solidFill>
                  <a:schemeClr val="tx1"/>
                </a:solidFill>
                <a:effectLst/>
              </a:rPr>
              <a:t>The process of eminent domain.</a:t>
            </a:r>
            <a:br>
              <a:rPr lang="en-US" sz="3200" dirty="0">
                <a:solidFill>
                  <a:schemeClr val="tx1"/>
                </a:solidFill>
              </a:rPr>
            </a:br>
            <a:r>
              <a:rPr lang="en-US" sz="2800" u="sng" dirty="0">
                <a:solidFill>
                  <a:schemeClr val="tx1"/>
                </a:solidFill>
              </a:rPr>
              <a:t>Resolution of Necessity</a:t>
            </a:r>
            <a:r>
              <a:rPr lang="en-US" sz="2800" dirty="0">
                <a:solidFill>
                  <a:schemeClr val="tx1"/>
                </a:solidFill>
              </a:rPr>
              <a:t> </a:t>
            </a:r>
            <a:r>
              <a:rPr lang="en-US" sz="3200" dirty="0">
                <a:solidFill>
                  <a:schemeClr val="tx1"/>
                </a:solidFill>
              </a:rPr>
              <a:t>- </a:t>
            </a:r>
            <a:r>
              <a:rPr lang="en-US" sz="2800" dirty="0">
                <a:solidFill>
                  <a:schemeClr val="tx1"/>
                </a:solidFill>
                <a:effectLst/>
                <a:latin typeface="+mn-lt"/>
              </a:rPr>
              <a:t>The public entity’s formal decision to acquire property by eminent domain.  The Resolution of Necessity must be adopted before the condemning agency can commence an eminent domain action in court.</a:t>
            </a:r>
            <a:br>
              <a:rPr lang="en-US" sz="4000" dirty="0">
                <a:effectLst/>
              </a:rPr>
            </a:br>
            <a:endParaRPr lang="en-US" sz="4000" dirty="0">
              <a:effectLst/>
            </a:endParaRPr>
          </a:p>
        </p:txBody>
      </p:sp>
      <p:sp>
        <p:nvSpPr>
          <p:cNvPr id="3" name="Subtitle 2"/>
          <p:cNvSpPr>
            <a:spLocks noGrp="1"/>
          </p:cNvSpPr>
          <p:nvPr>
            <p:ph type="subTitle" sz="quarter" idx="1"/>
          </p:nvPr>
        </p:nvSpPr>
        <p:spPr>
          <a:xfrm>
            <a:off x="2492314" y="498893"/>
            <a:ext cx="7207370" cy="881333"/>
          </a:xfrm>
        </p:spPr>
        <p:txBody>
          <a:bodyPr/>
          <a:lstStyle/>
          <a:p>
            <a:r>
              <a:rPr lang="en-US" sz="4000" b="1" dirty="0"/>
              <a:t>Definitions</a:t>
            </a:r>
          </a:p>
        </p:txBody>
      </p:sp>
      <p:sp>
        <p:nvSpPr>
          <p:cNvPr id="5" name="Footer Placeholder 4"/>
          <p:cNvSpPr>
            <a:spLocks noGrp="1"/>
          </p:cNvSpPr>
          <p:nvPr>
            <p:ph type="ftr" sz="quarter" idx="3"/>
          </p:nvPr>
        </p:nvSpPr>
        <p:spPr/>
        <p:txBody>
          <a:bodyPr/>
          <a:lstStyle/>
          <a:p>
            <a:endParaRPr lang="en-US" dirty="0"/>
          </a:p>
        </p:txBody>
      </p:sp>
      <p:sp>
        <p:nvSpPr>
          <p:cNvPr id="6" name="Slide Number Placeholder 5"/>
          <p:cNvSpPr>
            <a:spLocks noGrp="1"/>
          </p:cNvSpPr>
          <p:nvPr>
            <p:ph type="sldNum" sz="quarter" idx="4"/>
          </p:nvPr>
        </p:nvSpPr>
        <p:spPr/>
        <p:txBody>
          <a:bodyPr/>
          <a:lstStyle/>
          <a:p>
            <a:r>
              <a:rPr lang="en-US" sz="2000" dirty="0"/>
              <a:t>3</a:t>
            </a:r>
          </a:p>
        </p:txBody>
      </p:sp>
      <p:pic>
        <p:nvPicPr>
          <p:cNvPr id="4" name="Picture 3">
            <a:extLst>
              <a:ext uri="{FF2B5EF4-FFF2-40B4-BE49-F238E27FC236}">
                <a16:creationId xmlns:a16="http://schemas.microsoft.com/office/drawing/2014/main" id="{E87526CB-9DEF-40D7-94DE-3683440667AD}"/>
              </a:ext>
            </a:extLst>
          </p:cNvPr>
          <p:cNvPicPr>
            <a:picLocks noChangeAspect="1"/>
          </p:cNvPicPr>
          <p:nvPr/>
        </p:nvPicPr>
        <p:blipFill>
          <a:blip r:embed="rId2"/>
          <a:stretch>
            <a:fillRect/>
          </a:stretch>
        </p:blipFill>
        <p:spPr>
          <a:xfrm>
            <a:off x="9890081" y="238837"/>
            <a:ext cx="2164268" cy="2158171"/>
          </a:xfrm>
          <a:prstGeom prst="rect">
            <a:avLst/>
          </a:prstGeom>
        </p:spPr>
      </p:pic>
    </p:spTree>
    <p:extLst>
      <p:ext uri="{BB962C8B-B14F-4D97-AF65-F5344CB8AC3E}">
        <p14:creationId xmlns:p14="http://schemas.microsoft.com/office/powerpoint/2010/main" val="2584742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52091" y="1552755"/>
            <a:ext cx="11059063" cy="4822166"/>
          </a:xfrm>
        </p:spPr>
        <p:txBody>
          <a:bodyPr/>
          <a:lstStyle/>
          <a:p>
            <a:pPr algn="l">
              <a:lnSpc>
                <a:spcPct val="150000"/>
              </a:lnSpc>
              <a:spcAft>
                <a:spcPts val="600"/>
              </a:spcAft>
            </a:pPr>
            <a:r>
              <a:rPr lang="en-US" sz="3200" dirty="0">
                <a:solidFill>
                  <a:schemeClr val="tx1"/>
                </a:solidFill>
              </a:rPr>
              <a:t>U.S. Constitution – 5</a:t>
            </a:r>
            <a:r>
              <a:rPr lang="en-US" sz="3200" baseline="30000" dirty="0">
                <a:solidFill>
                  <a:schemeClr val="tx1"/>
                </a:solidFill>
              </a:rPr>
              <a:t>th</a:t>
            </a:r>
            <a:r>
              <a:rPr lang="en-US" sz="3200" dirty="0">
                <a:solidFill>
                  <a:schemeClr val="tx1"/>
                </a:solidFill>
              </a:rPr>
              <a:t> Amendment</a:t>
            </a:r>
            <a:br>
              <a:rPr lang="en-US" sz="3200" dirty="0">
                <a:solidFill>
                  <a:schemeClr val="tx1"/>
                </a:solidFill>
              </a:rPr>
            </a:br>
            <a:r>
              <a:rPr lang="en-US" sz="3200" dirty="0">
                <a:solidFill>
                  <a:schemeClr val="tx1"/>
                </a:solidFill>
              </a:rPr>
              <a:t>California Constitution Article I, Section 19(a)</a:t>
            </a:r>
            <a:br>
              <a:rPr lang="en-US" sz="3200" dirty="0">
                <a:solidFill>
                  <a:schemeClr val="tx1"/>
                </a:solidFill>
              </a:rPr>
            </a:br>
            <a:r>
              <a:rPr lang="en-US" sz="3200" dirty="0">
                <a:solidFill>
                  <a:schemeClr val="tx1"/>
                </a:solidFill>
              </a:rPr>
              <a:t>California Water Code Section 8590</a:t>
            </a:r>
            <a:br>
              <a:rPr lang="en-US" sz="3200" dirty="0">
                <a:solidFill>
                  <a:schemeClr val="tx1"/>
                </a:solidFill>
              </a:rPr>
            </a:br>
            <a:r>
              <a:rPr lang="en-US" sz="3200" dirty="0">
                <a:solidFill>
                  <a:schemeClr val="tx1"/>
                </a:solidFill>
              </a:rPr>
              <a:t>California Water Code Section 8593</a:t>
            </a:r>
            <a:br>
              <a:rPr lang="en-US" sz="3200" dirty="0">
                <a:solidFill>
                  <a:schemeClr val="tx1"/>
                </a:solidFill>
              </a:rPr>
            </a:br>
            <a:r>
              <a:rPr lang="en-US" sz="3200" dirty="0">
                <a:solidFill>
                  <a:schemeClr val="tx1"/>
                </a:solidFill>
              </a:rPr>
              <a:t>California Code of Civil Procedure Section 1245.210(b)</a:t>
            </a:r>
            <a:br>
              <a:rPr lang="en-US" sz="3200" dirty="0">
                <a:solidFill>
                  <a:schemeClr val="tx1"/>
                </a:solidFill>
              </a:rPr>
            </a:br>
            <a:r>
              <a:rPr lang="en-US" sz="3200" dirty="0">
                <a:solidFill>
                  <a:schemeClr val="tx1"/>
                </a:solidFill>
              </a:rPr>
              <a:t>California Code of Civil Procedure Section 1245.240 – 1245.270</a:t>
            </a:r>
            <a:endParaRPr lang="en-US" sz="4000" dirty="0">
              <a:solidFill>
                <a:schemeClr val="tx1"/>
              </a:solidFill>
            </a:endParaRPr>
          </a:p>
        </p:txBody>
      </p:sp>
      <p:sp>
        <p:nvSpPr>
          <p:cNvPr id="3" name="Subtitle 2"/>
          <p:cNvSpPr>
            <a:spLocks noGrp="1"/>
          </p:cNvSpPr>
          <p:nvPr>
            <p:ph type="subTitle" sz="quarter" idx="1"/>
          </p:nvPr>
        </p:nvSpPr>
        <p:spPr>
          <a:xfrm>
            <a:off x="2492314" y="498893"/>
            <a:ext cx="7207370" cy="881333"/>
          </a:xfrm>
        </p:spPr>
        <p:txBody>
          <a:bodyPr/>
          <a:lstStyle/>
          <a:p>
            <a:r>
              <a:rPr lang="en-US" sz="4000" b="1" dirty="0"/>
              <a:t>Eminent Domain Authorities</a:t>
            </a:r>
          </a:p>
        </p:txBody>
      </p:sp>
      <p:sp>
        <p:nvSpPr>
          <p:cNvPr id="6" name="Water Code 8590(a)">
            <a:extLst>
              <a:ext uri="{FF2B5EF4-FFF2-40B4-BE49-F238E27FC236}">
                <a16:creationId xmlns:a16="http://schemas.microsoft.com/office/drawing/2014/main" id="{F3EDBAC8-0D8D-4619-A6AA-7A6385192036}"/>
              </a:ext>
            </a:extLst>
          </p:cNvPr>
          <p:cNvSpPr/>
          <p:nvPr/>
        </p:nvSpPr>
        <p:spPr bwMode="auto">
          <a:xfrm>
            <a:off x="4572000" y="1981199"/>
            <a:ext cx="6619875" cy="4393721"/>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sz="2400" dirty="0"/>
              <a:t>(a) Acquire either within or outside the boundaries of the drainage district, by purchase, condemnation or by other lawful means in the name of the drainage district, all lands, rights-of-way, easements, property or material necessary or requisite for the purpose of bypasses, weirs, cuts, canals, sumps, levees, overflow channels and basins, reservoirs and other flood control works, and other necessary purposes, including drainage purposes.</a:t>
            </a:r>
            <a:endParaRPr kumimoji="0" lang="en-US" sz="2400" b="0" i="0" u="none" strike="noStrike" cap="none" normalizeH="0" baseline="0" dirty="0">
              <a:ln>
                <a:noFill/>
              </a:ln>
              <a:solidFill>
                <a:schemeClr val="tx1"/>
              </a:solidFill>
              <a:effectLst/>
              <a:latin typeface="Garamond" pitchFamily="18" charset="0"/>
            </a:endParaRPr>
          </a:p>
        </p:txBody>
      </p:sp>
      <p:sp>
        <p:nvSpPr>
          <p:cNvPr id="5" name="Footer Placeholder 4"/>
          <p:cNvSpPr>
            <a:spLocks noGrp="1"/>
          </p:cNvSpPr>
          <p:nvPr>
            <p:ph type="ftr" sz="quarter" idx="3"/>
          </p:nvPr>
        </p:nvSpPr>
        <p:spPr/>
        <p:txBody>
          <a:bodyPr/>
          <a:lstStyle/>
          <a:p>
            <a:endParaRPr lang="en-US"/>
          </a:p>
        </p:txBody>
      </p:sp>
      <p:sp>
        <p:nvSpPr>
          <p:cNvPr id="7" name="Slide Number Placeholder 6"/>
          <p:cNvSpPr>
            <a:spLocks noGrp="1"/>
          </p:cNvSpPr>
          <p:nvPr>
            <p:ph type="sldNum" sz="quarter" idx="4"/>
          </p:nvPr>
        </p:nvSpPr>
        <p:spPr>
          <a:xfrm>
            <a:off x="8766354" y="6251575"/>
            <a:ext cx="2844800" cy="476250"/>
          </a:xfrm>
        </p:spPr>
        <p:txBody>
          <a:bodyPr/>
          <a:lstStyle/>
          <a:p>
            <a:fld id="{7B488E09-F679-4A14-9632-78B2A1CB1E21}" type="slidenum">
              <a:rPr lang="en-US" sz="2000" smtClean="0"/>
              <a:pPr/>
              <a:t>4</a:t>
            </a:fld>
            <a:endParaRPr lang="en-US" sz="2000" dirty="0"/>
          </a:p>
        </p:txBody>
      </p:sp>
      <p:pic>
        <p:nvPicPr>
          <p:cNvPr id="8" name="Picture 7">
            <a:extLst>
              <a:ext uri="{FF2B5EF4-FFF2-40B4-BE49-F238E27FC236}">
                <a16:creationId xmlns:a16="http://schemas.microsoft.com/office/drawing/2014/main" id="{362D35CE-3DB9-4EDF-8109-300BA311C455}"/>
              </a:ext>
            </a:extLst>
          </p:cNvPr>
          <p:cNvPicPr>
            <a:picLocks noChangeAspect="1"/>
          </p:cNvPicPr>
          <p:nvPr/>
        </p:nvPicPr>
        <p:blipFill>
          <a:blip r:embed="rId2"/>
          <a:stretch>
            <a:fillRect/>
          </a:stretch>
        </p:blipFill>
        <p:spPr>
          <a:xfrm>
            <a:off x="10027732" y="130175"/>
            <a:ext cx="2164268" cy="2158171"/>
          </a:xfrm>
          <a:prstGeom prst="rect">
            <a:avLst/>
          </a:prstGeom>
        </p:spPr>
      </p:pic>
    </p:spTree>
    <p:extLst>
      <p:ext uri="{BB962C8B-B14F-4D97-AF65-F5344CB8AC3E}">
        <p14:creationId xmlns:p14="http://schemas.microsoft.com/office/powerpoint/2010/main" val="4118660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323491" y="2252843"/>
            <a:ext cx="11059063" cy="4822166"/>
          </a:xfrm>
        </p:spPr>
        <p:txBody>
          <a:bodyPr/>
          <a:lstStyle/>
          <a:p>
            <a:pPr algn="l">
              <a:lnSpc>
                <a:spcPct val="150000"/>
              </a:lnSpc>
              <a:spcAft>
                <a:spcPts val="600"/>
              </a:spcAft>
            </a:pPr>
            <a:br>
              <a:rPr lang="en-US" sz="3200" dirty="0"/>
            </a:br>
            <a:br>
              <a:rPr lang="en-US" sz="3200" dirty="0"/>
            </a:br>
            <a:r>
              <a:rPr lang="en-US" sz="3200" dirty="0">
                <a:solidFill>
                  <a:schemeClr val="tx1"/>
                </a:solidFill>
              </a:rPr>
              <a:t>Just Compensation – </a:t>
            </a:r>
            <a:r>
              <a:rPr lang="en-US" sz="3200" b="0" dirty="0">
                <a:solidFill>
                  <a:schemeClr val="tx1"/>
                </a:solidFill>
                <a:effectLst/>
              </a:rPr>
              <a:t>The Legislature has determined that just compensation is the fair market value. </a:t>
            </a:r>
            <a:br>
              <a:rPr lang="en-US" sz="3200" b="0" dirty="0">
                <a:solidFill>
                  <a:schemeClr val="tx1"/>
                </a:solidFill>
                <a:effectLst/>
              </a:rPr>
            </a:br>
            <a:br>
              <a:rPr lang="en-US" sz="3200" b="0" dirty="0">
                <a:solidFill>
                  <a:schemeClr val="tx1"/>
                </a:solidFill>
                <a:effectLst/>
              </a:rPr>
            </a:br>
            <a:r>
              <a:rPr lang="en-US" sz="3200" dirty="0">
                <a:solidFill>
                  <a:schemeClr val="tx1"/>
                </a:solidFill>
              </a:rPr>
              <a:t>Appraisal – </a:t>
            </a:r>
            <a:r>
              <a:rPr lang="en-US" sz="3200" b="0" dirty="0">
                <a:solidFill>
                  <a:schemeClr val="tx1"/>
                </a:solidFill>
                <a:effectLst/>
              </a:rPr>
              <a:t>An opinion of value</a:t>
            </a:r>
            <a:br>
              <a:rPr lang="en-US" sz="3200" dirty="0">
                <a:solidFill>
                  <a:schemeClr val="tx1"/>
                </a:solidFill>
              </a:rPr>
            </a:br>
            <a:br>
              <a:rPr lang="en-US" sz="3200" dirty="0">
                <a:solidFill>
                  <a:schemeClr val="tx1"/>
                </a:solidFill>
              </a:rPr>
            </a:br>
            <a:r>
              <a:rPr lang="en-US" sz="3200" dirty="0">
                <a:solidFill>
                  <a:schemeClr val="tx1"/>
                </a:solidFill>
              </a:rPr>
              <a:t>First Written Offer – </a:t>
            </a:r>
            <a:r>
              <a:rPr lang="en-US" sz="3200" b="0" dirty="0">
                <a:solidFill>
                  <a:schemeClr val="tx1"/>
                </a:solidFill>
                <a:effectLst/>
              </a:rPr>
              <a:t>Formal offer for just compensation</a:t>
            </a:r>
            <a:br>
              <a:rPr lang="en-US" sz="3200" dirty="0"/>
            </a:br>
            <a:br>
              <a:rPr lang="en-US" sz="3200" dirty="0"/>
            </a:br>
            <a:br>
              <a:rPr lang="en-US" sz="4000" dirty="0"/>
            </a:br>
            <a:endParaRPr lang="en-US" sz="4000" dirty="0"/>
          </a:p>
        </p:txBody>
      </p:sp>
      <p:sp>
        <p:nvSpPr>
          <p:cNvPr id="3" name="Subtitle 2"/>
          <p:cNvSpPr>
            <a:spLocks noGrp="1"/>
          </p:cNvSpPr>
          <p:nvPr>
            <p:ph type="subTitle" sz="quarter" idx="1"/>
          </p:nvPr>
        </p:nvSpPr>
        <p:spPr>
          <a:xfrm>
            <a:off x="2492314" y="498893"/>
            <a:ext cx="7207370" cy="881333"/>
          </a:xfrm>
        </p:spPr>
        <p:txBody>
          <a:bodyPr/>
          <a:lstStyle/>
          <a:p>
            <a:r>
              <a:rPr lang="en-US" sz="4000" b="1" dirty="0"/>
              <a:t>Definitions</a:t>
            </a:r>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7B488E09-F679-4A14-9632-78B2A1CB1E21}" type="slidenum">
              <a:rPr lang="en-US" sz="2000" smtClean="0"/>
              <a:pPr/>
              <a:t>5</a:t>
            </a:fld>
            <a:endParaRPr lang="en-US" sz="2000" dirty="0"/>
          </a:p>
        </p:txBody>
      </p:sp>
      <p:pic>
        <p:nvPicPr>
          <p:cNvPr id="7" name="Picture 6">
            <a:extLst>
              <a:ext uri="{FF2B5EF4-FFF2-40B4-BE49-F238E27FC236}">
                <a16:creationId xmlns:a16="http://schemas.microsoft.com/office/drawing/2014/main" id="{51699C1E-4F2E-4B62-9643-F9A738893F45}"/>
              </a:ext>
            </a:extLst>
          </p:cNvPr>
          <p:cNvPicPr>
            <a:picLocks noChangeAspect="1"/>
          </p:cNvPicPr>
          <p:nvPr/>
        </p:nvPicPr>
        <p:blipFill>
          <a:blip r:embed="rId2"/>
          <a:stretch>
            <a:fillRect/>
          </a:stretch>
        </p:blipFill>
        <p:spPr>
          <a:xfrm>
            <a:off x="9939827" y="127000"/>
            <a:ext cx="2164268" cy="2158171"/>
          </a:xfrm>
          <a:prstGeom prst="rect">
            <a:avLst/>
          </a:prstGeom>
        </p:spPr>
      </p:pic>
    </p:spTree>
    <p:extLst>
      <p:ext uri="{BB962C8B-B14F-4D97-AF65-F5344CB8AC3E}">
        <p14:creationId xmlns:p14="http://schemas.microsoft.com/office/powerpoint/2010/main" val="909853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52091" y="498893"/>
            <a:ext cx="11059063" cy="5876028"/>
          </a:xfrm>
        </p:spPr>
        <p:txBody>
          <a:bodyPr/>
          <a:lstStyle/>
          <a:p>
            <a:pPr algn="l">
              <a:lnSpc>
                <a:spcPct val="150000"/>
              </a:lnSpc>
              <a:spcAft>
                <a:spcPts val="600"/>
              </a:spcAft>
            </a:pPr>
            <a:br>
              <a:rPr lang="en-US" sz="2400" dirty="0"/>
            </a:br>
            <a:br>
              <a:rPr lang="en-US" sz="2400" dirty="0"/>
            </a:br>
            <a:br>
              <a:rPr lang="en-US" sz="2400" dirty="0"/>
            </a:br>
            <a:r>
              <a:rPr lang="en-US" sz="2400" dirty="0">
                <a:solidFill>
                  <a:schemeClr val="tx1"/>
                </a:solidFill>
              </a:rPr>
              <a:t>1. Mapping and Deeds</a:t>
            </a:r>
            <a:br>
              <a:rPr lang="en-US" sz="2400" dirty="0">
                <a:solidFill>
                  <a:schemeClr val="tx1"/>
                </a:solidFill>
              </a:rPr>
            </a:br>
            <a:r>
              <a:rPr lang="en-US" sz="2400" dirty="0">
                <a:solidFill>
                  <a:schemeClr val="tx1"/>
                </a:solidFill>
              </a:rPr>
              <a:t>2. Appraisal</a:t>
            </a:r>
            <a:br>
              <a:rPr lang="en-US" sz="2400" dirty="0">
                <a:solidFill>
                  <a:schemeClr val="tx1"/>
                </a:solidFill>
              </a:rPr>
            </a:br>
            <a:r>
              <a:rPr lang="en-US" sz="2400" dirty="0">
                <a:solidFill>
                  <a:schemeClr val="tx1"/>
                </a:solidFill>
              </a:rPr>
              <a:t>3. Offer</a:t>
            </a:r>
            <a:br>
              <a:rPr lang="en-US" sz="2400" dirty="0">
                <a:solidFill>
                  <a:schemeClr val="tx1"/>
                </a:solidFill>
              </a:rPr>
            </a:br>
            <a:r>
              <a:rPr lang="en-US" sz="2400" dirty="0">
                <a:solidFill>
                  <a:schemeClr val="tx1"/>
                </a:solidFill>
              </a:rPr>
              <a:t>4. Negotiations</a:t>
            </a:r>
            <a:br>
              <a:rPr lang="en-US" sz="2400" dirty="0">
                <a:solidFill>
                  <a:schemeClr val="tx1"/>
                </a:solidFill>
              </a:rPr>
            </a:br>
            <a:r>
              <a:rPr lang="en-US" sz="2400" dirty="0">
                <a:solidFill>
                  <a:schemeClr val="tx1"/>
                </a:solidFill>
              </a:rPr>
              <a:t>	- Accepted as offered/proposed</a:t>
            </a:r>
            <a:br>
              <a:rPr lang="en-US" sz="2400" dirty="0">
                <a:solidFill>
                  <a:schemeClr val="tx1"/>
                </a:solidFill>
              </a:rPr>
            </a:br>
            <a:r>
              <a:rPr lang="en-US" sz="2400" dirty="0">
                <a:solidFill>
                  <a:schemeClr val="tx1"/>
                </a:solidFill>
              </a:rPr>
              <a:t>	- Accepted as modified</a:t>
            </a:r>
            <a:br>
              <a:rPr lang="en-US" sz="2400" dirty="0">
                <a:solidFill>
                  <a:schemeClr val="tx1"/>
                </a:solidFill>
              </a:rPr>
            </a:br>
            <a:r>
              <a:rPr lang="en-US" sz="2400" dirty="0">
                <a:solidFill>
                  <a:schemeClr val="tx1"/>
                </a:solidFill>
              </a:rPr>
              <a:t>	- Condemnation (impasse)</a:t>
            </a:r>
            <a:br>
              <a:rPr lang="en-US" sz="2400" dirty="0">
                <a:solidFill>
                  <a:schemeClr val="tx1"/>
                </a:solidFill>
              </a:rPr>
            </a:br>
            <a:r>
              <a:rPr lang="en-US" sz="2400" dirty="0">
                <a:solidFill>
                  <a:schemeClr val="tx1"/>
                </a:solidFill>
              </a:rPr>
              <a:t>5. Memorandum of Settlement</a:t>
            </a:r>
            <a:br>
              <a:rPr lang="en-US" sz="2400" dirty="0">
                <a:solidFill>
                  <a:schemeClr val="tx1"/>
                </a:solidFill>
              </a:rPr>
            </a:br>
            <a:r>
              <a:rPr lang="en-US" sz="2400" dirty="0">
                <a:solidFill>
                  <a:schemeClr val="tx1"/>
                </a:solidFill>
              </a:rPr>
              <a:t>6. Escrow</a:t>
            </a:r>
            <a:br>
              <a:rPr lang="en-US" sz="2400" dirty="0"/>
            </a:br>
            <a:br>
              <a:rPr lang="en-US" sz="2400" dirty="0"/>
            </a:br>
            <a:endParaRPr lang="en-US" sz="4000" dirty="0"/>
          </a:p>
        </p:txBody>
      </p:sp>
      <p:sp>
        <p:nvSpPr>
          <p:cNvPr id="3" name="Subtitle 2"/>
          <p:cNvSpPr>
            <a:spLocks noGrp="1"/>
          </p:cNvSpPr>
          <p:nvPr>
            <p:ph type="subTitle" sz="quarter" idx="1"/>
          </p:nvPr>
        </p:nvSpPr>
        <p:spPr>
          <a:xfrm>
            <a:off x="2492314" y="498893"/>
            <a:ext cx="7207370" cy="881333"/>
          </a:xfrm>
        </p:spPr>
        <p:txBody>
          <a:bodyPr/>
          <a:lstStyle/>
          <a:p>
            <a:r>
              <a:rPr lang="en-US" sz="4000" b="1" dirty="0"/>
              <a:t>Acquisition Process</a:t>
            </a:r>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7B488E09-F679-4A14-9632-78B2A1CB1E21}" type="slidenum">
              <a:rPr lang="en-US" sz="2000" smtClean="0"/>
              <a:pPr/>
              <a:t>6</a:t>
            </a:fld>
            <a:endParaRPr lang="en-US" sz="2000" dirty="0"/>
          </a:p>
        </p:txBody>
      </p:sp>
      <p:pic>
        <p:nvPicPr>
          <p:cNvPr id="7" name="Picture 6">
            <a:extLst>
              <a:ext uri="{FF2B5EF4-FFF2-40B4-BE49-F238E27FC236}">
                <a16:creationId xmlns:a16="http://schemas.microsoft.com/office/drawing/2014/main" id="{994CA1BC-67D3-4A12-B375-9B271B6B669F}"/>
              </a:ext>
            </a:extLst>
          </p:cNvPr>
          <p:cNvPicPr>
            <a:picLocks noChangeAspect="1"/>
          </p:cNvPicPr>
          <p:nvPr/>
        </p:nvPicPr>
        <p:blipFill>
          <a:blip r:embed="rId2"/>
          <a:stretch>
            <a:fillRect/>
          </a:stretch>
        </p:blipFill>
        <p:spPr>
          <a:xfrm>
            <a:off x="9929995" y="142814"/>
            <a:ext cx="2164268" cy="2158171"/>
          </a:xfrm>
          <a:prstGeom prst="rect">
            <a:avLst/>
          </a:prstGeom>
        </p:spPr>
      </p:pic>
    </p:spTree>
    <p:extLst>
      <p:ext uri="{BB962C8B-B14F-4D97-AF65-F5344CB8AC3E}">
        <p14:creationId xmlns:p14="http://schemas.microsoft.com/office/powerpoint/2010/main" val="1945204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94540" y="1278904"/>
            <a:ext cx="11059063" cy="4210897"/>
          </a:xfrm>
        </p:spPr>
        <p:txBody>
          <a:bodyPr/>
          <a:lstStyle/>
          <a:p>
            <a:pPr algn="l">
              <a:lnSpc>
                <a:spcPct val="150000"/>
              </a:lnSpc>
              <a:spcAft>
                <a:spcPts val="600"/>
              </a:spcAft>
            </a:pPr>
            <a:r>
              <a:rPr lang="en-US" sz="2800" dirty="0">
                <a:solidFill>
                  <a:schemeClr val="tx1"/>
                </a:solidFill>
                <a:latin typeface="+mn-lt"/>
              </a:rPr>
              <a:t>Notice of Intent to adopt:</a:t>
            </a:r>
            <a:br>
              <a:rPr lang="en-US" sz="2800" dirty="0">
                <a:solidFill>
                  <a:schemeClr val="tx1"/>
                </a:solidFill>
                <a:latin typeface="+mn-lt"/>
              </a:rPr>
            </a:br>
            <a:r>
              <a:rPr lang="en-US" sz="2400" dirty="0">
                <a:solidFill>
                  <a:schemeClr val="tx1"/>
                </a:solidFill>
              </a:rPr>
              <a:t>	– Landowner is notified by mail prior to hearing.</a:t>
            </a:r>
            <a:br>
              <a:rPr lang="en-US" sz="2400" dirty="0">
                <a:solidFill>
                  <a:schemeClr val="tx1"/>
                </a:solidFill>
              </a:rPr>
            </a:br>
            <a:r>
              <a:rPr lang="en-US" sz="2400" dirty="0">
                <a:solidFill>
                  <a:schemeClr val="tx1"/>
                </a:solidFill>
              </a:rPr>
              <a:t>	– If Landowner chooses to be heard, they must inform the Board within 15 	   days. </a:t>
            </a:r>
            <a:br>
              <a:rPr lang="en-US" sz="2400" dirty="0">
                <a:solidFill>
                  <a:schemeClr val="tx1"/>
                </a:solidFill>
              </a:rPr>
            </a:br>
            <a:r>
              <a:rPr lang="en-US" sz="2400" dirty="0">
                <a:solidFill>
                  <a:schemeClr val="tx1"/>
                </a:solidFill>
              </a:rPr>
              <a:t>	– Landowner may also choose to respond in writing.  </a:t>
            </a:r>
            <a:endParaRPr lang="en-US" sz="4000" dirty="0">
              <a:solidFill>
                <a:schemeClr val="tx1"/>
              </a:solidFill>
            </a:endParaRPr>
          </a:p>
        </p:txBody>
      </p:sp>
      <p:sp>
        <p:nvSpPr>
          <p:cNvPr id="3" name="Subtitle 2"/>
          <p:cNvSpPr>
            <a:spLocks noGrp="1"/>
          </p:cNvSpPr>
          <p:nvPr>
            <p:ph type="subTitle" sz="quarter" idx="1"/>
          </p:nvPr>
        </p:nvSpPr>
        <p:spPr>
          <a:xfrm>
            <a:off x="2492314" y="498893"/>
            <a:ext cx="7207370" cy="881333"/>
          </a:xfrm>
        </p:spPr>
        <p:txBody>
          <a:bodyPr/>
          <a:lstStyle/>
          <a:p>
            <a:r>
              <a:rPr lang="en-US" sz="4000" b="1" dirty="0"/>
              <a:t>Notice of Intent</a:t>
            </a:r>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7B488E09-F679-4A14-9632-78B2A1CB1E21}" type="slidenum">
              <a:rPr lang="en-US" sz="2000" smtClean="0"/>
              <a:pPr/>
              <a:t>7</a:t>
            </a:fld>
            <a:endParaRPr lang="en-US" sz="2000" dirty="0"/>
          </a:p>
        </p:txBody>
      </p:sp>
      <p:pic>
        <p:nvPicPr>
          <p:cNvPr id="7" name="Picture 6">
            <a:extLst>
              <a:ext uri="{FF2B5EF4-FFF2-40B4-BE49-F238E27FC236}">
                <a16:creationId xmlns:a16="http://schemas.microsoft.com/office/drawing/2014/main" id="{38F9F9FF-94CA-42B5-AF93-801C9C799868}"/>
              </a:ext>
            </a:extLst>
          </p:cNvPr>
          <p:cNvPicPr>
            <a:picLocks noChangeAspect="1"/>
          </p:cNvPicPr>
          <p:nvPr/>
        </p:nvPicPr>
        <p:blipFill>
          <a:blip r:embed="rId2"/>
          <a:stretch>
            <a:fillRect/>
          </a:stretch>
        </p:blipFill>
        <p:spPr>
          <a:xfrm>
            <a:off x="9890666" y="199818"/>
            <a:ext cx="2164268" cy="2158171"/>
          </a:xfrm>
          <a:prstGeom prst="rect">
            <a:avLst/>
          </a:prstGeom>
        </p:spPr>
      </p:pic>
    </p:spTree>
    <p:extLst>
      <p:ext uri="{BB962C8B-B14F-4D97-AF65-F5344CB8AC3E}">
        <p14:creationId xmlns:p14="http://schemas.microsoft.com/office/powerpoint/2010/main" val="1464764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66468" y="498893"/>
            <a:ext cx="11059063" cy="5876028"/>
          </a:xfrm>
        </p:spPr>
        <p:txBody>
          <a:bodyPr/>
          <a:lstStyle/>
          <a:p>
            <a:pPr algn="l">
              <a:lnSpc>
                <a:spcPct val="150000"/>
              </a:lnSpc>
              <a:spcAft>
                <a:spcPts val="600"/>
              </a:spcAft>
            </a:pPr>
            <a:br>
              <a:rPr lang="en-US" sz="2400" dirty="0"/>
            </a:br>
            <a:r>
              <a:rPr lang="en-US" sz="2400" dirty="0">
                <a:solidFill>
                  <a:schemeClr val="tx1"/>
                </a:solidFill>
              </a:rPr>
              <a:t>Board Package includes:</a:t>
            </a:r>
            <a:br>
              <a:rPr lang="en-US" sz="2400" dirty="0">
                <a:solidFill>
                  <a:schemeClr val="tx1"/>
                </a:solidFill>
              </a:rPr>
            </a:br>
            <a:r>
              <a:rPr lang="en-US" sz="2400" dirty="0">
                <a:solidFill>
                  <a:schemeClr val="tx1"/>
                </a:solidFill>
              </a:rPr>
              <a:t>	–	Copy of proposed Resolution of Necessity (RON)</a:t>
            </a:r>
            <a:br>
              <a:rPr lang="en-US" sz="2400" dirty="0">
                <a:solidFill>
                  <a:schemeClr val="tx1"/>
                </a:solidFill>
              </a:rPr>
            </a:br>
            <a:r>
              <a:rPr lang="en-US" sz="2400" dirty="0">
                <a:solidFill>
                  <a:schemeClr val="tx1"/>
                </a:solidFill>
              </a:rPr>
              <a:t>	– 	Staff Report</a:t>
            </a:r>
            <a:br>
              <a:rPr lang="en-US" sz="2400" dirty="0">
                <a:solidFill>
                  <a:schemeClr val="tx1"/>
                </a:solidFill>
              </a:rPr>
            </a:br>
            <a:r>
              <a:rPr lang="en-US" sz="2400" dirty="0">
                <a:solidFill>
                  <a:schemeClr val="tx1"/>
                </a:solidFill>
              </a:rPr>
              <a:t>	–	Project information</a:t>
            </a:r>
            <a:br>
              <a:rPr lang="en-US" sz="2400" dirty="0">
                <a:solidFill>
                  <a:schemeClr val="tx1"/>
                </a:solidFill>
              </a:rPr>
            </a:br>
            <a:r>
              <a:rPr lang="en-US" sz="2400" dirty="0">
                <a:solidFill>
                  <a:schemeClr val="tx1"/>
                </a:solidFill>
              </a:rPr>
              <a:t>	–	Copy of CEQA compliance/Notice of Determination</a:t>
            </a:r>
            <a:br>
              <a:rPr lang="en-US" sz="2400" dirty="0">
                <a:solidFill>
                  <a:schemeClr val="tx1"/>
                </a:solidFill>
              </a:rPr>
            </a:br>
            <a:r>
              <a:rPr lang="en-US" sz="2400" dirty="0">
                <a:solidFill>
                  <a:schemeClr val="tx1"/>
                </a:solidFill>
              </a:rPr>
              <a:t>	–	Acquisition Summary Sheet and owner response, if any</a:t>
            </a:r>
            <a:br>
              <a:rPr lang="en-US" sz="2400" dirty="0">
                <a:solidFill>
                  <a:schemeClr val="tx1"/>
                </a:solidFill>
              </a:rPr>
            </a:br>
            <a:r>
              <a:rPr lang="en-US" sz="2400" dirty="0">
                <a:solidFill>
                  <a:schemeClr val="tx1"/>
                </a:solidFill>
              </a:rPr>
              <a:t>	–	Copy of Notice of Intent to landowner</a:t>
            </a:r>
            <a:br>
              <a:rPr lang="en-US" sz="2400" dirty="0">
                <a:solidFill>
                  <a:schemeClr val="tx1"/>
                </a:solidFill>
              </a:rPr>
            </a:br>
            <a:r>
              <a:rPr lang="en-US" sz="2400" dirty="0">
                <a:solidFill>
                  <a:schemeClr val="tx1"/>
                </a:solidFill>
              </a:rPr>
              <a:t>	–	Exhibit Map</a:t>
            </a:r>
            <a:br>
              <a:rPr lang="en-US" sz="2400" dirty="0">
                <a:solidFill>
                  <a:schemeClr val="tx1"/>
                </a:solidFill>
              </a:rPr>
            </a:br>
            <a:r>
              <a:rPr lang="en-US" sz="2400" dirty="0">
                <a:solidFill>
                  <a:schemeClr val="tx1"/>
                </a:solidFill>
              </a:rPr>
              <a:t>	–	Deed</a:t>
            </a:r>
            <a:br>
              <a:rPr lang="en-US" sz="2400" dirty="0"/>
            </a:br>
            <a:endParaRPr lang="en-US" sz="2400" dirty="0"/>
          </a:p>
        </p:txBody>
      </p:sp>
      <p:sp>
        <p:nvSpPr>
          <p:cNvPr id="3" name="Subtitle 2"/>
          <p:cNvSpPr>
            <a:spLocks noGrp="1"/>
          </p:cNvSpPr>
          <p:nvPr>
            <p:ph type="subTitle" sz="quarter" idx="1"/>
          </p:nvPr>
        </p:nvSpPr>
        <p:spPr>
          <a:xfrm>
            <a:off x="2633828" y="204978"/>
            <a:ext cx="7207370" cy="881333"/>
          </a:xfrm>
        </p:spPr>
        <p:txBody>
          <a:bodyPr/>
          <a:lstStyle/>
          <a:p>
            <a:r>
              <a:rPr lang="en-US" sz="4000" b="1" dirty="0"/>
              <a:t>Resolution of Necessity</a:t>
            </a:r>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7B488E09-F679-4A14-9632-78B2A1CB1E21}" type="slidenum">
              <a:rPr lang="en-US" sz="2000" smtClean="0"/>
              <a:pPr/>
              <a:t>8</a:t>
            </a:fld>
            <a:endParaRPr lang="en-US" sz="2000" dirty="0"/>
          </a:p>
        </p:txBody>
      </p:sp>
      <p:pic>
        <p:nvPicPr>
          <p:cNvPr id="7" name="Picture 6">
            <a:extLst>
              <a:ext uri="{FF2B5EF4-FFF2-40B4-BE49-F238E27FC236}">
                <a16:creationId xmlns:a16="http://schemas.microsoft.com/office/drawing/2014/main" id="{B7EA660D-5C2B-4940-BFBE-03E282EC952E}"/>
              </a:ext>
            </a:extLst>
          </p:cNvPr>
          <p:cNvPicPr>
            <a:picLocks noChangeAspect="1"/>
          </p:cNvPicPr>
          <p:nvPr/>
        </p:nvPicPr>
        <p:blipFill>
          <a:blip r:embed="rId2"/>
          <a:stretch>
            <a:fillRect/>
          </a:stretch>
        </p:blipFill>
        <p:spPr>
          <a:xfrm>
            <a:off x="9939827" y="193368"/>
            <a:ext cx="2164268" cy="2158171"/>
          </a:xfrm>
          <a:prstGeom prst="rect">
            <a:avLst/>
          </a:prstGeom>
        </p:spPr>
      </p:pic>
    </p:spTree>
    <p:extLst>
      <p:ext uri="{BB962C8B-B14F-4D97-AF65-F5344CB8AC3E}">
        <p14:creationId xmlns:p14="http://schemas.microsoft.com/office/powerpoint/2010/main" val="1861327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66468" y="981972"/>
            <a:ext cx="11059063" cy="5876028"/>
          </a:xfrm>
        </p:spPr>
        <p:txBody>
          <a:bodyPr/>
          <a:lstStyle/>
          <a:p>
            <a:pPr algn="l">
              <a:lnSpc>
                <a:spcPct val="150000"/>
              </a:lnSpc>
              <a:spcAft>
                <a:spcPts val="0"/>
              </a:spcAft>
            </a:pPr>
            <a:br>
              <a:rPr lang="en-US" sz="2400" dirty="0"/>
            </a:br>
            <a:r>
              <a:rPr lang="en-US" sz="2800" dirty="0">
                <a:solidFill>
                  <a:schemeClr val="tx1"/>
                </a:solidFill>
              </a:rPr>
              <a:t>Board Considerations:</a:t>
            </a:r>
            <a:br>
              <a:rPr lang="en-US" sz="2400" dirty="0">
                <a:solidFill>
                  <a:schemeClr val="tx1"/>
                </a:solidFill>
              </a:rPr>
            </a:br>
            <a:r>
              <a:rPr lang="en-US" sz="2000" dirty="0">
                <a:solidFill>
                  <a:schemeClr val="tx1"/>
                </a:solidFill>
              </a:rPr>
              <a:t>– </a:t>
            </a:r>
            <a:r>
              <a:rPr lang="en-US" sz="2200" dirty="0">
                <a:solidFill>
                  <a:schemeClr val="tx1"/>
                </a:solidFill>
              </a:rPr>
              <a:t>Whether the public interest and necessity require the project;</a:t>
            </a:r>
            <a:br>
              <a:rPr lang="en-US" sz="2200" dirty="0">
                <a:solidFill>
                  <a:schemeClr val="tx1"/>
                </a:solidFill>
              </a:rPr>
            </a:br>
            <a:r>
              <a:rPr lang="en-US" sz="1200" dirty="0">
                <a:solidFill>
                  <a:schemeClr val="tx1"/>
                </a:solidFill>
              </a:rPr>
              <a:t>	   </a:t>
            </a:r>
            <a:br>
              <a:rPr lang="en-US" sz="2200" dirty="0">
                <a:solidFill>
                  <a:schemeClr val="tx1"/>
                </a:solidFill>
              </a:rPr>
            </a:br>
            <a:r>
              <a:rPr lang="en-US" sz="2000" dirty="0">
                <a:solidFill>
                  <a:schemeClr val="tx1"/>
                </a:solidFill>
              </a:rPr>
              <a:t>– </a:t>
            </a:r>
            <a:r>
              <a:rPr lang="en-US" sz="2200" dirty="0">
                <a:solidFill>
                  <a:schemeClr val="tx1"/>
                </a:solidFill>
              </a:rPr>
              <a:t>Whether the project and acquisition are planned or located in the manner that is the most </a:t>
            </a:r>
            <a:br>
              <a:rPr lang="en-US" sz="2200" dirty="0">
                <a:solidFill>
                  <a:schemeClr val="tx1"/>
                </a:solidFill>
              </a:rPr>
            </a:br>
            <a:r>
              <a:rPr lang="en-US" sz="2200" dirty="0">
                <a:solidFill>
                  <a:schemeClr val="tx1"/>
                </a:solidFill>
              </a:rPr>
              <a:t>    compatible with the greatest public good and least private injury;</a:t>
            </a:r>
            <a:br>
              <a:rPr lang="en-US" sz="2200" dirty="0">
                <a:solidFill>
                  <a:schemeClr val="tx1"/>
                </a:solidFill>
              </a:rPr>
            </a:br>
            <a:r>
              <a:rPr lang="en-US" sz="1200" dirty="0">
                <a:solidFill>
                  <a:schemeClr val="tx1"/>
                </a:solidFill>
              </a:rPr>
              <a:t>                             </a:t>
            </a:r>
            <a:br>
              <a:rPr lang="en-US" sz="2200" dirty="0">
                <a:solidFill>
                  <a:schemeClr val="tx1"/>
                </a:solidFill>
              </a:rPr>
            </a:br>
            <a:r>
              <a:rPr lang="en-US" sz="2000" dirty="0">
                <a:solidFill>
                  <a:schemeClr val="tx1"/>
                </a:solidFill>
              </a:rPr>
              <a:t>– </a:t>
            </a:r>
            <a:r>
              <a:rPr lang="en-US" sz="2200" dirty="0">
                <a:solidFill>
                  <a:schemeClr val="tx1"/>
                </a:solidFill>
              </a:rPr>
              <a:t>Whether the property to be acquired is necessary for the project; and</a:t>
            </a:r>
            <a:br>
              <a:rPr lang="en-US" sz="2200" dirty="0">
                <a:solidFill>
                  <a:schemeClr val="tx1"/>
                </a:solidFill>
              </a:rPr>
            </a:br>
            <a:r>
              <a:rPr lang="en-US" sz="1200" dirty="0">
                <a:solidFill>
                  <a:schemeClr val="tx1"/>
                </a:solidFill>
              </a:rPr>
              <a:t>                              </a:t>
            </a:r>
            <a:br>
              <a:rPr lang="en-US" sz="2200" dirty="0">
                <a:solidFill>
                  <a:schemeClr val="tx1"/>
                </a:solidFill>
              </a:rPr>
            </a:br>
            <a:r>
              <a:rPr lang="en-US" sz="2000" dirty="0">
                <a:solidFill>
                  <a:schemeClr val="tx1"/>
                </a:solidFill>
              </a:rPr>
              <a:t>– </a:t>
            </a:r>
            <a:r>
              <a:rPr lang="en-US" sz="2200" dirty="0">
                <a:solidFill>
                  <a:schemeClr val="tx1"/>
                </a:solidFill>
              </a:rPr>
              <a:t>Whether the written offer required by Government Code § 7267.2 has been made to the   </a:t>
            </a:r>
            <a:br>
              <a:rPr lang="en-US" sz="2200" dirty="0">
                <a:solidFill>
                  <a:schemeClr val="tx1"/>
                </a:solidFill>
              </a:rPr>
            </a:br>
            <a:r>
              <a:rPr lang="en-US" sz="2200" dirty="0">
                <a:solidFill>
                  <a:schemeClr val="tx1"/>
                </a:solidFill>
              </a:rPr>
              <a:t>   owner of record or whether the offer has not been made because the owner cannot be     </a:t>
            </a:r>
            <a:br>
              <a:rPr lang="en-US" sz="2200" dirty="0">
                <a:solidFill>
                  <a:schemeClr val="tx1"/>
                </a:solidFill>
              </a:rPr>
            </a:br>
            <a:r>
              <a:rPr lang="en-US" sz="2200" dirty="0">
                <a:solidFill>
                  <a:schemeClr val="tx1"/>
                </a:solidFill>
              </a:rPr>
              <a:t>   located.</a:t>
            </a:r>
            <a:br>
              <a:rPr lang="en-US" sz="2400" dirty="0"/>
            </a:br>
            <a:br>
              <a:rPr lang="en-US" sz="2400" dirty="0"/>
            </a:br>
            <a:endParaRPr lang="en-US" sz="2400" dirty="0"/>
          </a:p>
        </p:txBody>
      </p:sp>
      <p:sp>
        <p:nvSpPr>
          <p:cNvPr id="3" name="Subtitle 2"/>
          <p:cNvSpPr>
            <a:spLocks noGrp="1"/>
          </p:cNvSpPr>
          <p:nvPr>
            <p:ph type="subTitle" sz="quarter" idx="1"/>
          </p:nvPr>
        </p:nvSpPr>
        <p:spPr>
          <a:xfrm>
            <a:off x="2633828" y="204978"/>
            <a:ext cx="7207370" cy="881333"/>
          </a:xfrm>
        </p:spPr>
        <p:txBody>
          <a:bodyPr/>
          <a:lstStyle/>
          <a:p>
            <a:r>
              <a:rPr lang="en-US" sz="4000" b="1" dirty="0"/>
              <a:t>Resolution of Necessity</a:t>
            </a:r>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7B488E09-F679-4A14-9632-78B2A1CB1E21}" type="slidenum">
              <a:rPr lang="en-US" sz="2000" smtClean="0"/>
              <a:pPr/>
              <a:t>9</a:t>
            </a:fld>
            <a:endParaRPr lang="en-US" sz="2000" dirty="0"/>
          </a:p>
        </p:txBody>
      </p:sp>
      <p:pic>
        <p:nvPicPr>
          <p:cNvPr id="7" name="Picture 6">
            <a:extLst>
              <a:ext uri="{FF2B5EF4-FFF2-40B4-BE49-F238E27FC236}">
                <a16:creationId xmlns:a16="http://schemas.microsoft.com/office/drawing/2014/main" id="{D9339DB9-F0BC-441E-AE10-F58225D63ED5}"/>
              </a:ext>
            </a:extLst>
          </p:cNvPr>
          <p:cNvPicPr>
            <a:picLocks noChangeAspect="1"/>
          </p:cNvPicPr>
          <p:nvPr/>
        </p:nvPicPr>
        <p:blipFill>
          <a:blip r:embed="rId2"/>
          <a:stretch>
            <a:fillRect/>
          </a:stretch>
        </p:blipFill>
        <p:spPr>
          <a:xfrm>
            <a:off x="9934967" y="204978"/>
            <a:ext cx="2164268" cy="2158171"/>
          </a:xfrm>
          <a:prstGeom prst="rect">
            <a:avLst/>
          </a:prstGeom>
        </p:spPr>
      </p:pic>
    </p:spTree>
    <p:extLst>
      <p:ext uri="{BB962C8B-B14F-4D97-AF65-F5344CB8AC3E}">
        <p14:creationId xmlns:p14="http://schemas.microsoft.com/office/powerpoint/2010/main" val="7941926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699</TotalTime>
  <Words>90</Words>
  <Application>Microsoft Office PowerPoint</Application>
  <PresentationFormat>Widescreen</PresentationFormat>
  <Paragraphs>42</Paragraphs>
  <Slides>11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Calibri Light</vt:lpstr>
      <vt:lpstr>Garamond</vt:lpstr>
      <vt:lpstr>Wingdings</vt:lpstr>
      <vt:lpstr>Office Theme</vt:lpstr>
      <vt:lpstr>Stream</vt:lpstr>
      <vt:lpstr>Central Valley Flood Protection Board</vt:lpstr>
      <vt:lpstr> 1. Authorities 2. Definitions 3. Overview of Eminent Domain 4. Resolution of Necessity 5. Considerations of Board </vt:lpstr>
      <vt:lpstr>  Eminent Domain – The right of the government to take private property for public use, with just compensation. Condemnation – The process of eminent domain. Resolution of Necessity - The public entity’s formal decision to acquire property by eminent domain.  The Resolution of Necessity must be adopted before the condemning agency can commence an eminent domain action in court. </vt:lpstr>
      <vt:lpstr>U.S. Constitution – 5th Amendment California Constitution Article I, Section 19(a) California Water Code Section 8590 California Water Code Section 8593 California Code of Civil Procedure Section 1245.210(b) California Code of Civil Procedure Section 1245.240 – 1245.270</vt:lpstr>
      <vt:lpstr>  Just Compensation – The Legislature has determined that just compensation is the fair market value.   Appraisal – An opinion of value  First Written Offer – Formal offer for just compensation   </vt:lpstr>
      <vt:lpstr>   1. Mapping and Deeds 2. Appraisal 3. Offer 4. Negotiations  - Accepted as offered/proposed  - Accepted as modified  - Condemnation (impasse) 5. Memorandum of Settlement 6. Escrow  </vt:lpstr>
      <vt:lpstr>Notice of Intent to adopt:  – Landowner is notified by mail prior to hearing.  – If Landowner chooses to be heard, they must inform the Board within 15     days.   – Landowner may also choose to respond in writing.  </vt:lpstr>
      <vt:lpstr> Board Package includes:  – Copy of proposed Resolution of Necessity (RON)  –  Staff Report  – Project information  – Copy of CEQA compliance/Notice of Determination  – Acquisition Summary Sheet and owner response, if any  – Copy of Notice of Intent to landowner  – Exhibit Map  – Deed </vt:lpstr>
      <vt:lpstr> Board Considerations: – Whether the public interest and necessity require the project;      – Whether the project and acquisition are planned or located in the manner that is the most      compatible with the greatest public good and least private injury;                               – Whether the property to be acquired is necessary for the project; and                                – Whether the written offer required by Government Code § 7267.2 has been made to the       owner of record or whether the offer has not been made because the owner cannot be         located.  </vt:lpstr>
      <vt:lpstr>  1.  Impasse  2. Notice of Intent to Adopt a RON  3. RON Hearing  4. Lis pendens  5. Summons and Complaint  6. Order of Possession  7. Discovery  8. Trial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Valley Flood Protection Board</dc:title>
  <dc:creator>Paulus, Linus@DWR</dc:creator>
  <cp:lastModifiedBy>Buckley, Andrea@CVFPB</cp:lastModifiedBy>
  <cp:revision>27</cp:revision>
  <dcterms:created xsi:type="dcterms:W3CDTF">2019-07-22T18:51:51Z</dcterms:created>
  <dcterms:modified xsi:type="dcterms:W3CDTF">2019-07-25T23:54:08Z</dcterms:modified>
</cp:coreProperties>
</file>