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8" r:id="rId2"/>
    <p:sldId id="279" r:id="rId3"/>
    <p:sldId id="292" r:id="rId4"/>
    <p:sldId id="297" r:id="rId5"/>
    <p:sldId id="298" r:id="rId6"/>
    <p:sldId id="299" r:id="rId7"/>
    <p:sldId id="300" r:id="rId8"/>
    <p:sldId id="301" r:id="rId9"/>
    <p:sldId id="271" r:id="rId10"/>
    <p:sldId id="28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004A82"/>
    <a:srgbClr val="9FE6FF"/>
    <a:srgbClr val="996633"/>
    <a:srgbClr val="532476"/>
    <a:srgbClr val="FFE497"/>
    <a:srgbClr val="DCC5ED"/>
    <a:srgbClr val="03187F"/>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94" y="269"/>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E5400DD-9E1F-47BE-B9DD-7180311EF892}" type="datetimeFigureOut">
              <a:rPr lang="en-US" smtClean="0"/>
              <a:pPr/>
              <a:t>5/24/2013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F505D83-1514-4086-A668-3BE4368AB921}" type="slidenum">
              <a:rPr lang="en-US" smtClean="0"/>
              <a:pPr/>
              <a:t>‹#›</a:t>
            </a:fld>
            <a:endParaRPr lang="en-US"/>
          </a:p>
        </p:txBody>
      </p:sp>
    </p:spTree>
    <p:extLst>
      <p:ext uri="{BB962C8B-B14F-4D97-AF65-F5344CB8AC3E}">
        <p14:creationId xmlns:p14="http://schemas.microsoft.com/office/powerpoint/2010/main" xmlns="" val="3885478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DB1EA0-47C7-4CEE-8CB5-FFFCA7020C63}" type="datetimeFigureOut">
              <a:rPr lang="en-US" smtClean="0"/>
              <a:pPr/>
              <a:t>5/24/2013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1BCFE-8DEC-415F-9950-CB51D84C6D84}" type="slidenum">
              <a:rPr lang="en-US" smtClean="0"/>
              <a:pPr/>
              <a:t>‹#›</a:t>
            </a:fld>
            <a:endParaRPr lang="en-US"/>
          </a:p>
        </p:txBody>
      </p:sp>
    </p:spTree>
    <p:extLst>
      <p:ext uri="{BB962C8B-B14F-4D97-AF65-F5344CB8AC3E}">
        <p14:creationId xmlns:p14="http://schemas.microsoft.com/office/powerpoint/2010/main" xmlns="" val="808912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2</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3</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4</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5</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6</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7</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8</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0"/>
            <a:ext cx="8229600" cy="3733800"/>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0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7" name="Title Placeholder 21"/>
          <p:cNvSpPr txBox="1">
            <a:spLocks/>
          </p:cNvSpPr>
          <p:nvPr userDrawn="1"/>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152400" y="6629400"/>
            <a:ext cx="8763000" cy="0"/>
          </a:xfrm>
          <a:prstGeom prst="line">
            <a:avLst/>
          </a:prstGeom>
          <a:noFill/>
          <a:ln w="19050">
            <a:solidFill>
              <a:srgbClr val="333399"/>
            </a:solidFill>
            <a:round/>
            <a:headEnd/>
            <a:tailEnd/>
          </a:ln>
          <a:effectLst/>
        </p:spPr>
        <p:txBody>
          <a:bodyPr/>
          <a:lstStyle/>
          <a:p>
            <a:pPr>
              <a:defRPr/>
            </a:pPr>
            <a:endParaRPr lang="en-US"/>
          </a:p>
        </p:txBody>
      </p:sp>
      <p:sp>
        <p:nvSpPr>
          <p:cNvPr id="3" name="Rectangle 3"/>
          <p:cNvSpPr>
            <a:spLocks noChangeArrowheads="1"/>
          </p:cNvSpPr>
          <p:nvPr/>
        </p:nvSpPr>
        <p:spPr bwMode="auto">
          <a:xfrm>
            <a:off x="304800" y="304800"/>
            <a:ext cx="7620000" cy="8382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r>
              <a:rPr lang="en-US" altLang="en-US" sz="4000" b="1">
                <a:latin typeface="Calibri" pitchFamily="34" charset="0"/>
              </a:rPr>
              <a:t/>
            </a:r>
            <a:br>
              <a:rPr lang="en-US" altLang="en-US" sz="4000" b="1">
                <a:latin typeface="Calibri" pitchFamily="34" charset="0"/>
              </a:rPr>
            </a:br>
            <a:endParaRPr lang="en-US" altLang="en-US" sz="4000" b="1">
              <a:latin typeface="Calibri" pitchFamily="34" charset="0"/>
            </a:endParaRPr>
          </a:p>
        </p:txBody>
      </p:sp>
      <p:sp>
        <p:nvSpPr>
          <p:cNvPr id="4" name="Rectangle 4"/>
          <p:cNvSpPr>
            <a:spLocks noChangeArrowheads="1"/>
          </p:cNvSpPr>
          <p:nvPr/>
        </p:nvSpPr>
        <p:spPr bwMode="auto">
          <a:xfrm>
            <a:off x="381000" y="2362200"/>
            <a:ext cx="8305800" cy="34290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endParaRPr lang="en-US" altLang="en-US" sz="1800" dirty="0">
              <a:latin typeface="Calibri" pitchFamily="34" charset="0"/>
            </a:endParaRPr>
          </a:p>
        </p:txBody>
      </p:sp>
      <p:sp>
        <p:nvSpPr>
          <p:cNvPr id="5" name="Freeform 5"/>
          <p:cNvSpPr>
            <a:spLocks noChangeArrowheads="1"/>
          </p:cNvSpPr>
          <p:nvPr/>
        </p:nvSpPr>
        <p:spPr bwMode="auto">
          <a:xfrm>
            <a:off x="228600" y="2286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p:spPr>
        <p:txBody>
          <a:bodyPr/>
          <a:lstStyle/>
          <a:p>
            <a:pPr>
              <a:defRPr/>
            </a:pPr>
            <a:endParaRPr lang="en-US"/>
          </a:p>
        </p:txBody>
      </p:sp>
      <p:sp>
        <p:nvSpPr>
          <p:cNvPr id="6" name="Line 6"/>
          <p:cNvSpPr>
            <a:spLocks noChangeShapeType="1"/>
          </p:cNvSpPr>
          <p:nvPr/>
        </p:nvSpPr>
        <p:spPr bwMode="auto">
          <a:xfrm>
            <a:off x="381000" y="2133600"/>
            <a:ext cx="8321675" cy="0"/>
          </a:xfrm>
          <a:prstGeom prst="line">
            <a:avLst/>
          </a:prstGeom>
          <a:noFill/>
          <a:ln w="19050">
            <a:solidFill>
              <a:srgbClr val="333399"/>
            </a:solidFill>
            <a:round/>
            <a:headEnd/>
            <a:tailEnd/>
          </a:ln>
          <a:effectLst/>
        </p:spPr>
        <p:txBody>
          <a:bodyPr/>
          <a:lstStyle/>
          <a:p>
            <a:pPr>
              <a:defRPr/>
            </a:pPr>
            <a:endParaRPr lang="en-US"/>
          </a:p>
        </p:txBody>
      </p:sp>
      <p:sp>
        <p:nvSpPr>
          <p:cNvPr id="7" name="Rectangle 8"/>
          <p:cNvSpPr>
            <a:spLocks noChangeArrowheads="1"/>
          </p:cNvSpPr>
          <p:nvPr/>
        </p:nvSpPr>
        <p:spPr bwMode="auto">
          <a:xfrm>
            <a:off x="228600" y="6553200"/>
            <a:ext cx="5257800" cy="304800"/>
          </a:xfrm>
          <a:prstGeom prst="rect">
            <a:avLst/>
          </a:prstGeom>
          <a:noFill/>
          <a:ln w="9525">
            <a:noFill/>
            <a:miter lim="800000"/>
            <a:headEnd/>
            <a:tailEnd/>
          </a:ln>
          <a:effectLst/>
        </p:spPr>
        <p:txBody>
          <a:bodyPr anchor="b"/>
          <a:lstStyle/>
          <a:p>
            <a:pPr>
              <a:spcBef>
                <a:spcPct val="0"/>
              </a:spcBef>
              <a:buClrTx/>
              <a:buSzTx/>
              <a:buFontTx/>
              <a:buNone/>
              <a:defRPr/>
            </a:pPr>
            <a:r>
              <a:rPr lang="en-US" altLang="en-US" sz="1200" i="1" dirty="0">
                <a:latin typeface="Garamond" pitchFamily="18" charset="0"/>
              </a:rPr>
              <a:t>Central Valley Flood Protection Board Meeting – Agenda Item No. </a:t>
            </a:r>
            <a:r>
              <a:rPr lang="en-US" altLang="en-US" sz="1200" i="1" dirty="0" smtClean="0">
                <a:latin typeface="Garamond" pitchFamily="18" charset="0"/>
              </a:rPr>
              <a:t>8</a:t>
            </a:r>
            <a:endParaRPr lang="en-US" altLang="en-US" sz="1200" i="1" dirty="0">
              <a:latin typeface="Garamond" pitchFamily="18" charset="0"/>
            </a:endParaRPr>
          </a:p>
        </p:txBody>
      </p:sp>
      <p:sp>
        <p:nvSpPr>
          <p:cNvPr id="8" name="Rectangle 9"/>
          <p:cNvSpPr>
            <a:spLocks noChangeArrowheads="1"/>
          </p:cNvSpPr>
          <p:nvPr/>
        </p:nvSpPr>
        <p:spPr bwMode="auto">
          <a:xfrm>
            <a:off x="6781800" y="6553200"/>
            <a:ext cx="2133600" cy="304800"/>
          </a:xfrm>
          <a:prstGeom prst="rect">
            <a:avLst/>
          </a:prstGeom>
          <a:noFill/>
          <a:ln w="9525">
            <a:noFill/>
            <a:miter lim="800000"/>
            <a:headEnd/>
            <a:tailEnd/>
          </a:ln>
          <a:effectLst/>
        </p:spPr>
        <p:txBody>
          <a:bodyPr anchor="b"/>
          <a:lstStyle/>
          <a:p>
            <a:pPr algn="r">
              <a:spcBef>
                <a:spcPct val="0"/>
              </a:spcBef>
              <a:buClrTx/>
              <a:buSzTx/>
              <a:buFontTx/>
              <a:buNone/>
              <a:defRPr/>
            </a:pPr>
            <a:fld id="{1FB973E5-D437-4106-8FBC-D84C508B6EC8}" type="slidenum">
              <a:rPr lang="en-US" altLang="en-US" sz="1200">
                <a:latin typeface="Garamond" pitchFamily="18" charset="0"/>
              </a:rPr>
              <a:pPr algn="r">
                <a:spcBef>
                  <a:spcPct val="0"/>
                </a:spcBef>
                <a:buClrTx/>
                <a:buSzTx/>
                <a:buFontTx/>
                <a:buNone/>
                <a:defRPr/>
              </a:pPr>
              <a:t>‹#›</a:t>
            </a:fld>
            <a:endParaRPr lang="en-US" altLang="en-US" sz="1200">
              <a:latin typeface="Garamond" pitchFamily="18" charset="0"/>
            </a:endParaRPr>
          </a:p>
        </p:txBody>
      </p:sp>
      <p:pic>
        <p:nvPicPr>
          <p:cNvPr id="9" name="Picture 10" descr="CVFPB_logo_update3"/>
          <p:cNvPicPr preferRelativeResize="0">
            <a:picLocks noChangeArrowheads="1"/>
          </p:cNvPicPr>
          <p:nvPr userDrawn="1"/>
        </p:nvPicPr>
        <p:blipFill>
          <a:blip r:embed="rId2" cstate="print"/>
          <a:srcRect/>
          <a:stretch>
            <a:fillRect/>
          </a:stretch>
        </p:blipFill>
        <p:spPr bwMode="auto">
          <a:xfrm>
            <a:off x="8001000" y="152400"/>
            <a:ext cx="1023938" cy="1014413"/>
          </a:xfrm>
          <a:prstGeom prst="rect">
            <a:avLst/>
          </a:prstGeom>
          <a:noFill/>
          <a:ln w="9525">
            <a:noFill/>
            <a:miter lim="800000"/>
            <a:headEnd/>
            <a:tailEnd/>
          </a:ln>
        </p:spPr>
      </p:pic>
      <p:sp>
        <p:nvSpPr>
          <p:cNvPr id="13" name="Rectangle 12"/>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MOU</a:t>
            </a:r>
            <a:endParaRPr lang="en-US" sz="1400" b="1" dirty="0">
              <a:ln w="11430"/>
              <a:solidFill>
                <a:srgbClr val="00BC00"/>
              </a:solidFill>
              <a:effectLst>
                <a:outerShdw blurRad="50800" dist="39000" dir="5460000" algn="tl">
                  <a:srgbClr val="000000">
                    <a:alpha val="38000"/>
                  </a:srgbClr>
                </a:outerShdw>
              </a:effectLst>
            </a:endParaRPr>
          </a:p>
        </p:txBody>
      </p:sp>
      <p:sp>
        <p:nvSpPr>
          <p:cNvPr id="14" name="Rectangle 13"/>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5" name="Rectangle 14"/>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LD1</a:t>
            </a:r>
            <a:endParaRPr lang="en-US" sz="1400" b="1" dirty="0">
              <a:ln w="11430"/>
              <a:solidFill>
                <a:srgbClr val="FF99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buClr>
                <a:srgbClr val="FFFF00"/>
              </a:buClr>
              <a:buSzPct val="80000"/>
              <a:buFont typeface="Wingdings" pitchFamily="2" charset="2"/>
              <a:buChar char="§"/>
              <a:defRPr sz="2200">
                <a:latin typeface="Calibri" pitchFamily="34" charset="0"/>
              </a:defRPr>
            </a:lvl1pPr>
            <a:lvl2pPr>
              <a:buClr>
                <a:srgbClr val="FFC000"/>
              </a:buClr>
              <a:buSzPct val="80000"/>
              <a:buFont typeface="Wingdings" pitchFamily="2" charset="2"/>
              <a:buChar char="§"/>
              <a:defRPr sz="2200">
                <a:solidFill>
                  <a:schemeClr val="tx1">
                    <a:lumMod val="85000"/>
                  </a:schemeClr>
                </a:solidFill>
                <a:latin typeface="Calibri" pitchFamily="34" charset="0"/>
              </a:defRPr>
            </a:lvl2pPr>
            <a:lvl3pPr>
              <a:buClr>
                <a:srgbClr val="FF6600"/>
              </a:buClr>
              <a:buSzPct val="80000"/>
              <a:buFont typeface="Wingdings" pitchFamily="2" charset="2"/>
              <a:buChar char="§"/>
              <a:defRPr sz="2200">
                <a:solidFill>
                  <a:schemeClr val="tx1">
                    <a:lumMod val="75000"/>
                  </a:schemeClr>
                </a:solidFill>
                <a:latin typeface="Calibri" pitchFamily="34" charset="0"/>
              </a:defRPr>
            </a:lvl3pPr>
            <a:lvl4pPr>
              <a:buClr>
                <a:srgbClr val="FF0000"/>
              </a:buClr>
              <a:buSzPct val="80000"/>
              <a:buFont typeface="Wingdings" pitchFamily="2" charset="2"/>
              <a:buChar char="§"/>
              <a:defRPr sz="2200">
                <a:solidFill>
                  <a:schemeClr val="tx1">
                    <a:lumMod val="65000"/>
                  </a:schemeClr>
                </a:solidFill>
                <a:latin typeface="Calibri" pitchFamily="34" charset="0"/>
              </a:defRPr>
            </a:lvl4pPr>
            <a:lvl5pPr>
              <a:buClr>
                <a:srgbClr val="D00028"/>
              </a:buClr>
              <a:buSzPct val="80000"/>
              <a:buFont typeface="Wingdings" pitchFamily="2" charset="2"/>
              <a:buChar char="§"/>
              <a:defRPr sz="2200">
                <a:solidFill>
                  <a:schemeClr val="tx1">
                    <a:lumMod val="50000"/>
                  </a:schemeClr>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13"/>
          <p:cNvSpPr>
            <a:spLocks noGrp="1"/>
          </p:cNvSpPr>
          <p:nvPr>
            <p:ph type="dt" sz="half" idx="2"/>
          </p:nvPr>
        </p:nvSpPr>
        <p:spPr>
          <a:xfrm>
            <a:off x="228600" y="6553200"/>
            <a:ext cx="5029200" cy="304800"/>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9" name="Slide Number Placeholder 22"/>
          <p:cNvSpPr>
            <a:spLocks noGrp="1"/>
          </p:cNvSpPr>
          <p:nvPr>
            <p:ph type="sldNum" sz="quarter" idx="4"/>
          </p:nvPr>
        </p:nvSpPr>
        <p:spPr>
          <a:xfrm>
            <a:off x="8534400" y="6553200"/>
            <a:ext cx="457200" cy="304800"/>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228600" y="1371600"/>
            <a:ext cx="4267200" cy="5105400"/>
          </a:xfrm>
        </p:spPr>
        <p:txBody>
          <a:bodyPr>
            <a:normAutofit/>
          </a:bodyPr>
          <a:lstStyle>
            <a:lvl1pPr>
              <a:spcBef>
                <a:spcPts val="1200"/>
              </a:spcBef>
              <a:buClr>
                <a:srgbClr val="FFFF00"/>
              </a:buClr>
              <a:buSzPct val="80000"/>
              <a:buFont typeface="Wingdings" pitchFamily="2" charset="2"/>
              <a:buChar char="§"/>
              <a:defRPr sz="2200">
                <a:latin typeface="Calibri" pitchFamily="34" charset="0"/>
              </a:defRPr>
            </a:lvl1pPr>
            <a:lvl2pPr>
              <a:spcBef>
                <a:spcPts val="1200"/>
              </a:spcBef>
              <a:buClr>
                <a:srgbClr val="FFC000"/>
              </a:buClr>
              <a:buSzPct val="80000"/>
              <a:buFont typeface="Wingdings" pitchFamily="2" charset="2"/>
              <a:buChar char="§"/>
              <a:defRPr sz="2200">
                <a:solidFill>
                  <a:schemeClr val="accent2"/>
                </a:solidFill>
                <a:latin typeface="Calibri" pitchFamily="34" charset="0"/>
              </a:defRPr>
            </a:lvl2pPr>
            <a:lvl3pPr>
              <a:spcBef>
                <a:spcPts val="1200"/>
              </a:spcBef>
              <a:buClr>
                <a:srgbClr val="FF6600"/>
              </a:buClr>
              <a:buSzPct val="80000"/>
              <a:buFont typeface="Wingdings" pitchFamily="2" charset="2"/>
              <a:buChar char="§"/>
              <a:defRPr sz="2200">
                <a:solidFill>
                  <a:schemeClr val="accent4"/>
                </a:solidFill>
                <a:latin typeface="Calibri" pitchFamily="34" charset="0"/>
              </a:defRPr>
            </a:lvl3pPr>
            <a:lvl4pPr>
              <a:spcBef>
                <a:spcPts val="1200"/>
              </a:spcBef>
              <a:buClr>
                <a:srgbClr val="FF0000"/>
              </a:buClr>
              <a:buSzPct val="80000"/>
              <a:buFont typeface="Wingdings" pitchFamily="2" charset="2"/>
              <a:buChar char="§"/>
              <a:defRPr sz="2200">
                <a:solidFill>
                  <a:schemeClr val="accent5"/>
                </a:solidFill>
                <a:latin typeface="Calibri" pitchFamily="34" charset="0"/>
              </a:defRPr>
            </a:lvl4pPr>
            <a:lvl5pPr>
              <a:spcBef>
                <a:spcPts val="1200"/>
              </a:spcBef>
              <a:buClr>
                <a:srgbClr val="A50021"/>
              </a:buClr>
              <a:buSzPct val="80000"/>
              <a:buFont typeface="Wingdings" pitchFamily="2" charset="2"/>
              <a:buChar char="§"/>
              <a:defRPr sz="2200">
                <a:solidFill>
                  <a:schemeClr val="accent6"/>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71600"/>
            <a:ext cx="4267200" cy="5105401"/>
          </a:xfrm>
          <a:solidFill>
            <a:srgbClr val="03187F">
              <a:alpha val="50000"/>
            </a:srgbClr>
          </a:solidFill>
        </p:spPr>
        <p:txBody>
          <a:bodyPr vert="horz">
            <a:normAutofit/>
          </a:bodyPr>
          <a:lstStyle>
            <a:lvl1pPr algn="l" rtl="0" eaLnBrk="1" latinLnBrk="0" hangingPunct="1">
              <a:spcBef>
                <a:spcPts val="1200"/>
              </a:spcBef>
              <a:buSzPct val="80000"/>
              <a:buFont typeface="Wingdings" pitchFamily="2" charset="2"/>
              <a:buNone/>
              <a:defRPr kumimoji="0" lang="en-US" sz="2200" kern="1200" dirty="0" smtClean="0">
                <a:solidFill>
                  <a:schemeClr val="tx1"/>
                </a:solidFill>
                <a:latin typeface="Calibri" pitchFamily="34" charset="0"/>
                <a:ea typeface="+mn-ea"/>
                <a:cs typeface="+mn-cs"/>
              </a:defRPr>
            </a:lvl1pPr>
            <a:lvl2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2pPr>
            <a:lvl3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3pPr>
            <a:lvl4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4pPr>
            <a:lvl5pPr algn="l" rtl="0" eaLnBrk="1" latinLnBrk="0" hangingPunct="1">
              <a:spcBef>
                <a:spcPts val="1200"/>
              </a:spcBef>
              <a:buSzPct val="80000"/>
              <a:buFont typeface="Wingdings" pitchFamily="2" charset="2"/>
              <a:buChar char="§"/>
              <a:defRPr kumimoji="0" lang="en-US" sz="2200" kern="1200" dirty="0">
                <a:solidFill>
                  <a:schemeClr val="tx1"/>
                </a:solidFill>
                <a:latin typeface="Calibri" pitchFamily="34" charset="0"/>
                <a:ea typeface="+mn-ea"/>
                <a:cs typeface="+mn-cs"/>
              </a:defRPr>
            </a:lvl5pPr>
          </a:lstStyle>
          <a:p>
            <a:pPr lvl="0" eaLnBrk="1" latinLnBrk="0" hangingPunct="1"/>
            <a:endParaRPr kumimoji="0" lang="en-US" dirty="0"/>
          </a:p>
        </p:txBody>
      </p:sp>
      <p:sp>
        <p:nvSpPr>
          <p:cNvPr id="9" name="Date Placeholder 13"/>
          <p:cNvSpPr>
            <a:spLocks noGrp="1"/>
          </p:cNvSpPr>
          <p:nvPr>
            <p:ph type="dt" sz="half" idx="10"/>
          </p:nvPr>
        </p:nvSpPr>
        <p:spPr>
          <a:xfrm>
            <a:off x="228600" y="6553200"/>
            <a:ext cx="5029200" cy="304800"/>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10" name="Slide Number Placeholder 22"/>
          <p:cNvSpPr>
            <a:spLocks noGrp="1"/>
          </p:cNvSpPr>
          <p:nvPr>
            <p:ph type="sldNum" sz="quarter" idx="4"/>
          </p:nvPr>
        </p:nvSpPr>
        <p:spPr>
          <a:xfrm>
            <a:off x="8534400" y="6553200"/>
            <a:ext cx="457200" cy="304800"/>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228600" y="6553200"/>
            <a:ext cx="5029200" cy="304800"/>
          </a:xfrm>
          <a:prstGeom prst="rect">
            <a:avLst/>
          </a:prstGeom>
        </p:spPr>
        <p:txBody>
          <a:bodyPr/>
          <a:lstStyle/>
          <a:p>
            <a:endParaRPr lang="en-US"/>
          </a:p>
        </p:txBody>
      </p:sp>
      <p:sp>
        <p:nvSpPr>
          <p:cNvPr id="8" name="Footer Placeholder 7"/>
          <p:cNvSpPr>
            <a:spLocks noGrp="1"/>
          </p:cNvSpPr>
          <p:nvPr>
            <p:ph type="ftr" sz="quarter" idx="11"/>
          </p:nvPr>
        </p:nvSpPr>
        <p:spPr>
          <a:xfrm>
            <a:off x="3124200" y="6416675"/>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228600" y="6553200"/>
            <a:ext cx="5029200" cy="304800"/>
          </a:xfrm>
          <a:prstGeom prst="rect">
            <a:avLst/>
          </a:prstGeom>
        </p:spPr>
        <p:txBody>
          <a:bodyPr/>
          <a:lstStyle/>
          <a:p>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553200"/>
            <a:ext cx="5029200" cy="304800"/>
          </a:xfrm>
          <a:prstGeom prst="rect">
            <a:avLst/>
          </a:prstGeom>
        </p:spPr>
        <p:txBody>
          <a:bodyPr/>
          <a:lstStyle/>
          <a:p>
            <a:endParaRPr lang="en-US"/>
          </a:p>
        </p:txBody>
      </p:sp>
      <p:sp>
        <p:nvSpPr>
          <p:cNvPr id="3" name="Footer Placeholder 2"/>
          <p:cNvSpPr>
            <a:spLocks noGrp="1"/>
          </p:cNvSpPr>
          <p:nvPr>
            <p:ph type="ftr" sz="quarter" idx="11"/>
          </p:nvPr>
        </p:nvSpPr>
        <p:spPr>
          <a:xfrm>
            <a:off x="3124200" y="6416675"/>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228600" y="6553200"/>
            <a:ext cx="5029200" cy="304800"/>
          </a:xfrm>
          <a:prstGeom prst="rect">
            <a:avLst/>
          </a:prstGeom>
        </p:spPr>
        <p:txBody>
          <a:bodyPr/>
          <a:lstStyle/>
          <a:p>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28600" y="6553200"/>
            <a:ext cx="5029200" cy="304800"/>
          </a:xfrm>
          <a:prstGeom prst="rect">
            <a:avLst/>
          </a:prstGeom>
        </p:spPr>
        <p:txBody>
          <a:bodyPr/>
          <a:lstStyle/>
          <a:p>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Item8B_Change_of_Venue_StaffReport.pdf"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95400"/>
            <a:ext cx="8686800" cy="5181600"/>
          </a:xfrm>
          <a:prstGeom prst="rect">
            <a:avLst/>
          </a:prstGeom>
          <a:solidFill>
            <a:srgbClr val="03187F">
              <a:alpha val="70000"/>
            </a:srgbClr>
          </a:solidFill>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7" name="Picture 6" descr="CVFPB_logo_update3"/>
          <p:cNvPicPr preferRelativeResize="0">
            <a:picLocks noChangeArrowheads="1"/>
          </p:cNvPicPr>
          <p:nvPr userDrawn="1"/>
        </p:nvPicPr>
        <p:blipFill>
          <a:blip r:embed="rId14" cstate="print"/>
          <a:srcRect/>
          <a:stretch>
            <a:fillRect/>
          </a:stretch>
        </p:blipFill>
        <p:spPr bwMode="auto">
          <a:xfrm>
            <a:off x="8001000" y="152400"/>
            <a:ext cx="1023938" cy="1014413"/>
          </a:xfrm>
          <a:prstGeom prst="rect">
            <a:avLst/>
          </a:prstGeom>
          <a:noFill/>
          <a:ln w="9525">
            <a:noFill/>
            <a:miter lim="800000"/>
            <a:headEnd/>
            <a:tailEnd/>
          </a:ln>
        </p:spPr>
      </p:pic>
      <p:sp>
        <p:nvSpPr>
          <p:cNvPr id="8" name="Freeform 7"/>
          <p:cNvSpPr/>
          <p:nvPr userDrawn="1"/>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userDrawn="1"/>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52400" y="6581001"/>
            <a:ext cx="5334000" cy="276999"/>
          </a:xfrm>
          <a:prstGeom prst="rect">
            <a:avLst/>
          </a:prstGeom>
          <a:noFill/>
        </p:spPr>
        <p:txBody>
          <a:bodyPr wrap="square" rtlCol="0">
            <a:spAutoFit/>
          </a:bodyPr>
          <a:lstStyle/>
          <a:p>
            <a:r>
              <a:rPr lang="en-US" sz="1200" dirty="0" smtClean="0">
                <a:solidFill>
                  <a:schemeClr val="accent1"/>
                </a:solidFill>
              </a:rPr>
              <a:t>Central Valley Flood Protection Board Meeting – Agenda Item No. 8B</a:t>
            </a:r>
            <a:endParaRPr lang="en-US" sz="1200" dirty="0">
              <a:solidFill>
                <a:schemeClr val="accent1"/>
              </a:solidFill>
            </a:endParaRPr>
          </a:p>
        </p:txBody>
      </p:sp>
      <p:sp>
        <p:nvSpPr>
          <p:cNvPr id="9" name="Rectangle 8">
            <a:hlinkClick r:id="rId15" action="ppaction://hlinkfile"/>
          </p:cNvPr>
          <p:cNvSpPr/>
          <p:nvPr userDrawn="1"/>
        </p:nvSpPr>
        <p:spPr>
          <a:xfrm>
            <a:off x="7620000" y="655320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SR</a:t>
            </a:r>
            <a:endParaRPr lang="en-US" sz="1400" b="1" dirty="0">
              <a:ln w="11430"/>
              <a:solidFill>
                <a:srgbClr val="FF9900"/>
              </a:solidFill>
              <a:effectLst>
                <a:outerShdw blurRad="50800" dist="39000" dir="5460000" algn="tl">
                  <a:srgbClr val="000000">
                    <a:alpha val="38000"/>
                  </a:srgbClr>
                </a:outerShdw>
              </a:effectLst>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latinLnBrk="0" hangingPunct="1">
        <a:spcBef>
          <a:spcPct val="0"/>
        </a:spcBef>
        <a:buNone/>
        <a:defRPr kumimoji="0" sz="4500" b="1"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lue Highway"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xfrm>
            <a:off x="457200" y="2209800"/>
            <a:ext cx="8229600" cy="3810000"/>
          </a:xfrm>
          <a:prstGeom prst="rect">
            <a:avLst/>
          </a:prstGeom>
          <a:ln>
            <a:miter lim="800000"/>
            <a:headEnd/>
            <a:tailEnd/>
          </a:ln>
        </p:spPr>
        <p:txBody>
          <a:bodyPr>
            <a:normAutofit fontScale="90000"/>
          </a:bodyPr>
          <a:lstStyle/>
          <a:p>
            <a:pPr eaLnBrk="1" hangingPunct="1">
              <a:spcBef>
                <a:spcPts val="0"/>
              </a:spcBef>
              <a:defRPr/>
            </a:pPr>
            <a:r>
              <a:rPr lang="en-US" sz="3800" dirty="0" smtClean="0">
                <a:solidFill>
                  <a:schemeClr val="tx1"/>
                </a:solidFill>
                <a:latin typeface="Calibri" pitchFamily="34" charset="0"/>
              </a:rPr>
              <a:t>Board Approval of Change of Venue for Monthly Board Meetings</a:t>
            </a:r>
            <a:r>
              <a:rPr lang="en-US" sz="4000" b="1" dirty="0" smtClean="0">
                <a:solidFill>
                  <a:schemeClr val="tx1"/>
                </a:solidFill>
                <a:latin typeface="Calibri" pitchFamily="34" charset="0"/>
              </a:rPr>
              <a:t/>
            </a:r>
            <a:br>
              <a:rPr lang="en-US" sz="4000" b="1" dirty="0" smtClean="0">
                <a:solidFill>
                  <a:schemeClr val="tx1"/>
                </a:solidFill>
                <a:latin typeface="Calibri" pitchFamily="34" charset="0"/>
              </a:rPr>
            </a:br>
            <a:r>
              <a:rPr lang="en-US" sz="4000" b="1" dirty="0" smtClean="0">
                <a:solidFill>
                  <a:schemeClr val="tx1"/>
                </a:solidFill>
                <a:latin typeface="Calibri" pitchFamily="34" charset="0"/>
              </a:rPr>
              <a:t/>
            </a:r>
            <a:br>
              <a:rPr lang="en-US" sz="4000" b="1" dirty="0" smtClean="0">
                <a:solidFill>
                  <a:schemeClr val="tx1"/>
                </a:solidFill>
                <a:latin typeface="Calibri" pitchFamily="34" charset="0"/>
              </a:rPr>
            </a:br>
            <a:r>
              <a:rPr lang="en-US" sz="2900" cap="none" dirty="0" smtClean="0">
                <a:solidFill>
                  <a:schemeClr val="tx1"/>
                </a:solidFill>
                <a:latin typeface="Calibri" pitchFamily="34" charset="0"/>
              </a:rPr>
              <a:t>Jay S. Punia</a:t>
            </a:r>
            <a:br>
              <a:rPr lang="en-US" sz="2900" cap="none" dirty="0" smtClean="0">
                <a:solidFill>
                  <a:schemeClr val="tx1"/>
                </a:solidFill>
                <a:latin typeface="Calibri" pitchFamily="34" charset="0"/>
              </a:rPr>
            </a:br>
            <a:r>
              <a:rPr lang="en-US" sz="2900" cap="none" dirty="0" smtClean="0">
                <a:solidFill>
                  <a:schemeClr val="tx1"/>
                </a:solidFill>
                <a:latin typeface="Calibri" pitchFamily="34" charset="0"/>
              </a:rPr>
              <a:t>Lorraine Pendlebury</a:t>
            </a: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May 24, 2013</a:t>
            </a:r>
            <a:endParaRPr lang="en-US" sz="3200" b="1" cap="none" dirty="0" smtClean="0">
              <a:solidFill>
                <a:schemeClr val="tx1"/>
              </a:solidFill>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304800" y="304800"/>
            <a:ext cx="7620000" cy="762000"/>
          </a:xfrm>
          <a:noFill/>
        </p:spPr>
        <p:txBody>
          <a:bodyPr>
            <a:normAutofit/>
          </a:bodyPr>
          <a:lstStyle/>
          <a:p>
            <a:pPr marL="0" indent="0" algn="ctr" eaLnBrk="1" hangingPunct="1">
              <a:spcAft>
                <a:spcPts val="0"/>
              </a:spcAft>
              <a:buFont typeface="Wingdings" pitchFamily="2" charset="2"/>
              <a:buNone/>
              <a:defRPr/>
            </a:pPr>
            <a:r>
              <a:rPr lang="en-US" sz="4000" b="1" dirty="0" smtClean="0">
                <a:effectLst>
                  <a:outerShdw blurRad="38100" dist="38100" dir="2700000" algn="tl">
                    <a:srgbClr val="000000">
                      <a:alpha val="43137"/>
                    </a:srgbClr>
                  </a:outerShdw>
                </a:effectLst>
                <a:latin typeface="Blue Highway" pitchFamily="2" charset="0"/>
                <a:cs typeface="Arial" pitchFamily="34" charset="0"/>
              </a:rPr>
              <a:t>Central Valley Flood Protection Board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334000"/>
          </a:xfrm>
          <a:solidFill>
            <a:srgbClr val="03187F">
              <a:alpha val="70000"/>
            </a:srgbClr>
          </a:solidFill>
        </p:spPr>
        <p:txBody>
          <a:bodyPr>
            <a:normAutofit/>
          </a:bodyPr>
          <a:lstStyle/>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400" dirty="0" smtClean="0">
              <a:latin typeface="Arial" charset="0"/>
            </a:endParaRPr>
          </a:p>
          <a:p>
            <a:pPr eaLnBrk="1" hangingPunct="1">
              <a:spcBef>
                <a:spcPts val="0"/>
              </a:spcBef>
              <a:buNone/>
              <a:defRPr/>
            </a:pPr>
            <a:endParaRPr lang="en-US" sz="1200" dirty="0" smtClean="0">
              <a:latin typeface="Arial" charset="0"/>
            </a:endParaRPr>
          </a:p>
          <a:p>
            <a:pPr eaLnBrk="1" hangingPunct="1">
              <a:spcBef>
                <a:spcPts val="0"/>
              </a:spcBef>
              <a:buNone/>
              <a:defRPr/>
            </a:pPr>
            <a:endParaRPr lang="en-US" sz="12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endParaRPr lang="en-US" sz="1100" dirty="0" smtClean="0">
              <a:latin typeface="Arial" charset="0"/>
            </a:endParaRPr>
          </a:p>
          <a:p>
            <a:pPr eaLnBrk="1" hangingPunct="1">
              <a:spcBef>
                <a:spcPts val="0"/>
              </a:spcBef>
              <a:buNone/>
              <a:tabLst>
                <a:tab pos="2062163" algn="l"/>
              </a:tabLst>
              <a:defRPr/>
            </a:pPr>
            <a:r>
              <a:rPr lang="en-US" sz="1100" dirty="0" smtClean="0">
                <a:latin typeface="Arial" charset="0"/>
              </a:rPr>
              <a:t>Staff Report Prepared by:	Lorraine </a:t>
            </a:r>
            <a:r>
              <a:rPr lang="en-US" sz="1100" dirty="0" err="1" smtClean="0">
                <a:latin typeface="Arial" charset="0"/>
              </a:rPr>
              <a:t>Pendlebury</a:t>
            </a:r>
            <a:r>
              <a:rPr lang="en-US" sz="1100" dirty="0" smtClean="0">
                <a:latin typeface="Arial" charset="0"/>
              </a:rPr>
              <a:t>, AGPA</a:t>
            </a:r>
          </a:p>
          <a:p>
            <a:pPr eaLnBrk="1" hangingPunct="1">
              <a:spcBef>
                <a:spcPts val="0"/>
              </a:spcBef>
              <a:buNone/>
              <a:tabLst>
                <a:tab pos="2062163" algn="l"/>
              </a:tabLst>
              <a:defRPr/>
            </a:pPr>
            <a:r>
              <a:rPr lang="en-US" sz="1100" dirty="0" smtClean="0">
                <a:latin typeface="Arial" charset="0"/>
              </a:rPr>
              <a:t>		Eric Butler, Supervising Engineer</a:t>
            </a:r>
          </a:p>
          <a:p>
            <a:pPr eaLnBrk="1" hangingPunct="1">
              <a:spcBef>
                <a:spcPts val="0"/>
              </a:spcBef>
              <a:buNone/>
              <a:tabLst>
                <a:tab pos="2062163" algn="l"/>
              </a:tabLst>
              <a:defRPr/>
            </a:pPr>
            <a:endParaRPr lang="en-US" sz="1100" dirty="0">
              <a:latin typeface="Arial" charset="0"/>
            </a:endParaRPr>
          </a:p>
          <a:p>
            <a:pPr eaLnBrk="1" hangingPunct="1">
              <a:spcBef>
                <a:spcPts val="0"/>
              </a:spcBef>
              <a:buNone/>
              <a:tabLst>
                <a:tab pos="2062163" algn="l"/>
              </a:tabLst>
              <a:defRPr/>
            </a:pPr>
            <a:r>
              <a:rPr lang="en-US" sz="1100" dirty="0" smtClean="0">
                <a:latin typeface="Arial" charset="0"/>
              </a:rPr>
              <a:t>Reviewed by:	Len Marino, Chief Engineer</a:t>
            </a:r>
          </a:p>
          <a:p>
            <a:pPr eaLnBrk="1" hangingPunct="1">
              <a:spcBef>
                <a:spcPts val="0"/>
              </a:spcBef>
              <a:buNone/>
              <a:tabLst>
                <a:tab pos="2062163" algn="l"/>
              </a:tabLst>
              <a:defRPr/>
            </a:pPr>
            <a:r>
              <a:rPr lang="en-US" sz="1100" dirty="0">
                <a:latin typeface="Arial" charset="0"/>
              </a:rPr>
              <a:t>	</a:t>
            </a:r>
            <a:r>
              <a:rPr lang="en-US" sz="1100" dirty="0" smtClean="0">
                <a:latin typeface="Arial" charset="0"/>
              </a:rPr>
              <a:t>	Jay S. Punia, Executive Officer</a:t>
            </a:r>
          </a:p>
        </p:txBody>
      </p:sp>
      <p:sp>
        <p:nvSpPr>
          <p:cNvPr id="2" name="Title 1"/>
          <p:cNvSpPr>
            <a:spLocks noGrp="1"/>
          </p:cNvSpPr>
          <p:nvPr>
            <p:ph type="title"/>
          </p:nvPr>
        </p:nvSpPr>
        <p:spPr/>
        <p:txBody>
          <a:bodyPr/>
          <a:lstStyle/>
          <a:p>
            <a:r>
              <a:rPr lang="en-US" dirty="0" smtClean="0">
                <a:solidFill>
                  <a:schemeClr val="tx1"/>
                </a:solidFill>
              </a:rPr>
              <a:t>QUESTIONS</a:t>
            </a:r>
            <a:endParaRPr lang="en-US" dirty="0">
              <a:solidFill>
                <a:schemeClr val="tx1"/>
              </a:solidFill>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10</a:t>
            </a:fld>
            <a:endParaRPr lang="en-US"/>
          </a:p>
        </p:txBody>
      </p:sp>
      <p:sp>
        <p:nvSpPr>
          <p:cNvPr id="6" name="Rectangle 5"/>
          <p:cNvSpPr/>
          <p:nvPr/>
        </p:nvSpPr>
        <p:spPr>
          <a:xfrm>
            <a:off x="3886200" y="1905000"/>
            <a:ext cx="1322798" cy="317009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2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BOARD ACTION</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eaLnBrk="1" hangingPunct="1">
              <a:spcBef>
                <a:spcPts val="2400"/>
              </a:spcBef>
              <a:buFont typeface="Wingdings" pitchFamily="2" charset="2"/>
              <a:buNone/>
              <a:defRPr/>
            </a:pPr>
            <a:r>
              <a:rPr lang="en-US" sz="2000" u="sng" dirty="0" smtClean="0">
                <a:solidFill>
                  <a:srgbClr val="FFC000"/>
                </a:solidFill>
              </a:rPr>
              <a:t>Consider approval for the Central Valley Flood Protection Board to:</a:t>
            </a:r>
          </a:p>
          <a:p>
            <a:pPr marL="401638" indent="-265113">
              <a:spcBef>
                <a:spcPts val="2400"/>
              </a:spcBef>
              <a:defRPr/>
            </a:pPr>
            <a:r>
              <a:rPr lang="en-US" sz="2000" dirty="0" smtClean="0"/>
              <a:t>Move the monthly Board meetings from the Resources Building Auditorium to the Sacramento City Council </a:t>
            </a:r>
            <a:r>
              <a:rPr lang="en-US" sz="2000" dirty="0" smtClean="0"/>
              <a:t>Chambers for the foreseeable future</a:t>
            </a:r>
            <a:endParaRPr lang="en-US" sz="2000" dirty="0" smtClean="0"/>
          </a:p>
        </p:txBody>
      </p:sp>
      <p:sp>
        <p:nvSpPr>
          <p:cNvPr id="5" name="Slide Number Placeholder 4"/>
          <p:cNvSpPr>
            <a:spLocks noGrp="1"/>
          </p:cNvSpPr>
          <p:nvPr>
            <p:ph type="sldNum" sz="quarter" idx="4"/>
          </p:nvPr>
        </p:nvSpPr>
        <p:spPr/>
        <p:txBody>
          <a:bodyPr/>
          <a:lstStyle/>
          <a:p>
            <a:fld id="{9F1FB2E3-2BB6-40B9-8235-D524E987E6E0}"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BACKGROUND</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marL="401638" indent="-265113">
              <a:spcBef>
                <a:spcPts val="1000"/>
              </a:spcBef>
            </a:pPr>
            <a:r>
              <a:rPr lang="en-US" sz="1800" dirty="0" smtClean="0"/>
              <a:t>Board has held its monthly public meetings at the Resources Building, in their Auditorium, for many years, and that has worked out well for the Board and the public </a:t>
            </a:r>
          </a:p>
          <a:p>
            <a:pPr marL="401638" indent="-265113">
              <a:spcBef>
                <a:spcPts val="1000"/>
              </a:spcBef>
            </a:pPr>
            <a:r>
              <a:rPr lang="en-US" sz="1800" dirty="0" smtClean="0"/>
              <a:t>2007 flood legislation provided the Board with increased regulatory and enforcement authority over flood management, and with adoption of the Central Valley Flood Protection Plan, the Legislature, Governor’s Office, Stakeholders, and the public have recently expressed a desire for </a:t>
            </a:r>
            <a:r>
              <a:rPr lang="en-US" sz="1800" dirty="0" smtClean="0">
                <a:solidFill>
                  <a:srgbClr val="FFFF00"/>
                </a:solidFill>
              </a:rPr>
              <a:t>more public access and transparency </a:t>
            </a:r>
            <a:r>
              <a:rPr lang="en-US" sz="1800" dirty="0" smtClean="0"/>
              <a:t>of the Board’s activities through webcasting of the Board’s meetings, and the provision of a better venue for the public and our stakeholders</a:t>
            </a:r>
          </a:p>
          <a:p>
            <a:pPr marL="401638" indent="-265113">
              <a:spcBef>
                <a:spcPts val="1000"/>
              </a:spcBef>
            </a:pPr>
            <a:r>
              <a:rPr lang="en-US" sz="1800" dirty="0" smtClean="0"/>
              <a:t>The ease of webcasting, plus other benefits and solutions to challenges at the previous facility prompted the Board to explore the possibility of moving to another venue.</a:t>
            </a:r>
          </a:p>
          <a:p>
            <a:pPr marL="721678" lvl="1" indent="-265113">
              <a:spcBef>
                <a:spcPts val="1000"/>
              </a:spcBef>
            </a:pPr>
            <a:r>
              <a:rPr lang="en-US" sz="1800" u="sng" dirty="0" smtClean="0">
                <a:solidFill>
                  <a:srgbClr val="FFFF00"/>
                </a:solidFill>
              </a:rPr>
              <a:t>March 8, 2013</a:t>
            </a:r>
            <a:r>
              <a:rPr lang="en-US" sz="1800" dirty="0" smtClean="0">
                <a:solidFill>
                  <a:srgbClr val="FFFF00"/>
                </a:solidFill>
              </a:rPr>
              <a:t> </a:t>
            </a:r>
            <a:r>
              <a:rPr lang="en-US" sz="1800" dirty="0" smtClean="0"/>
              <a:t>- Board approved  </a:t>
            </a:r>
            <a:r>
              <a:rPr lang="en-US" sz="1800" dirty="0" smtClean="0">
                <a:solidFill>
                  <a:srgbClr val="FFFF00"/>
                </a:solidFill>
              </a:rPr>
              <a:t>temporarily relocation </a:t>
            </a:r>
            <a:r>
              <a:rPr lang="en-US" sz="1800" dirty="0" smtClean="0"/>
              <a:t>to Sacramento City Hall for several months to determine whether or not a change would be desirable and fulfill the need for better transparency and outreach</a:t>
            </a:r>
          </a:p>
          <a:p>
            <a:pPr marL="721678" lvl="1" indent="-265113">
              <a:spcBef>
                <a:spcPts val="1000"/>
              </a:spcBef>
            </a:pPr>
            <a:r>
              <a:rPr lang="en-US" sz="1800" dirty="0" smtClean="0"/>
              <a:t>Feedback stakeholders and the public has been very positive, and staff recommends the Board approve a move from the Resources Building Auditorium to the Sacramento City Council Chamber</a:t>
            </a:r>
            <a:endParaRPr lang="en-US" sz="1800" dirty="0" smtClean="0">
              <a:solidFill>
                <a:srgbClr val="FFFF00"/>
              </a:solidFill>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CITY COUNCIL USE POLICY</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marL="401638" indent="-265113">
              <a:spcBef>
                <a:spcPts val="2400"/>
              </a:spcBef>
              <a:defRPr/>
            </a:pPr>
            <a:r>
              <a:rPr lang="en-US" sz="2000" dirty="0" smtClean="0"/>
              <a:t>Outlined in the staff report (Attachment A) letter from the City Clerk</a:t>
            </a:r>
          </a:p>
        </p:txBody>
      </p:sp>
      <p:sp>
        <p:nvSpPr>
          <p:cNvPr id="5" name="Slide Number Placeholder 4"/>
          <p:cNvSpPr>
            <a:spLocks noGrp="1"/>
          </p:cNvSpPr>
          <p:nvPr>
            <p:ph type="sldNum" sz="quarter" idx="4"/>
          </p:nvPr>
        </p:nvSpPr>
        <p:spPr/>
        <p:txBody>
          <a:bodyPr/>
          <a:lstStyle/>
          <a:p>
            <a:fld id="{9F1FB2E3-2BB6-40B9-8235-D524E987E6E0}"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BENEFITS OF CHANGING VENUE</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marL="401638" indent="-265113">
              <a:spcBef>
                <a:spcPts val="1000"/>
              </a:spcBef>
              <a:buNone/>
              <a:defRPr/>
            </a:pPr>
            <a:r>
              <a:rPr lang="en-US" sz="2000" u="sng" dirty="0" smtClean="0">
                <a:solidFill>
                  <a:srgbClr val="FFC000"/>
                </a:solidFill>
              </a:rPr>
              <a:t>Transparency of Board Activities – webcasting (live streaming)</a:t>
            </a:r>
          </a:p>
          <a:p>
            <a:pPr marL="401638" indent="-265113">
              <a:spcBef>
                <a:spcPts val="400"/>
              </a:spcBef>
              <a:defRPr/>
            </a:pPr>
            <a:r>
              <a:rPr lang="en-US" sz="2000" dirty="0" smtClean="0"/>
              <a:t>Meetings can be viewed live as well as recorded and archived on the website for future viewing of past meetings</a:t>
            </a:r>
          </a:p>
          <a:p>
            <a:pPr marL="401638" indent="-265113">
              <a:spcBef>
                <a:spcPts val="2000"/>
              </a:spcBef>
              <a:buNone/>
              <a:defRPr/>
            </a:pPr>
            <a:r>
              <a:rPr lang="en-US" sz="2000" u="sng" dirty="0" smtClean="0">
                <a:solidFill>
                  <a:srgbClr val="FFC000"/>
                </a:solidFill>
              </a:rPr>
              <a:t>Technology</a:t>
            </a:r>
          </a:p>
          <a:p>
            <a:pPr marL="401638" indent="-265113">
              <a:spcBef>
                <a:spcPts val="400"/>
              </a:spcBef>
              <a:defRPr/>
            </a:pPr>
            <a:r>
              <a:rPr lang="en-US" sz="2000" dirty="0" smtClean="0"/>
              <a:t>Screens are larger; speakers can stand, sit, and have wheelchair access; sound system is more modern and accommodating to the hearing impaired; dais screens allow for more efficiency; wireless access available</a:t>
            </a:r>
          </a:p>
          <a:p>
            <a:pPr marL="401638" indent="-265113">
              <a:spcBef>
                <a:spcPts val="2000"/>
              </a:spcBef>
              <a:buNone/>
              <a:defRPr/>
            </a:pPr>
            <a:r>
              <a:rPr lang="en-US" sz="2000" u="sng" dirty="0" smtClean="0">
                <a:solidFill>
                  <a:srgbClr val="FFC000"/>
                </a:solidFill>
              </a:rPr>
              <a:t>Other Benefits</a:t>
            </a:r>
          </a:p>
          <a:p>
            <a:pPr marL="401638" indent="-265113">
              <a:spcBef>
                <a:spcPts val="400"/>
              </a:spcBef>
              <a:defRPr/>
            </a:pPr>
            <a:r>
              <a:rPr lang="en-US" sz="2000" dirty="0" smtClean="0"/>
              <a:t>Closed Sessions – the audience will not have to leave (Board can go into a separate closed session room</a:t>
            </a:r>
          </a:p>
          <a:p>
            <a:pPr marL="401638" indent="-265113">
              <a:spcBef>
                <a:spcPts val="400"/>
              </a:spcBef>
              <a:defRPr/>
            </a:pPr>
            <a:r>
              <a:rPr lang="en-US" sz="2000" dirty="0" smtClean="0"/>
              <a:t>Increased seating capacity and better viewing experience</a:t>
            </a:r>
          </a:p>
          <a:p>
            <a:pPr marL="401638" indent="-265113">
              <a:spcBef>
                <a:spcPts val="400"/>
              </a:spcBef>
              <a:defRPr/>
            </a:pPr>
            <a:r>
              <a:rPr lang="en-US" sz="2000" dirty="0" smtClean="0"/>
              <a:t>Close parking $2 cheaper than the Resources Building public parking facility</a:t>
            </a:r>
          </a:p>
          <a:p>
            <a:pPr marL="401638" indent="-265113">
              <a:spcBef>
                <a:spcPts val="400"/>
              </a:spcBef>
              <a:defRPr/>
            </a:pPr>
            <a:r>
              <a:rPr lang="en-US" sz="2000" dirty="0" smtClean="0"/>
              <a:t>More variety and choice in eating establishments</a:t>
            </a:r>
          </a:p>
        </p:txBody>
      </p:sp>
      <p:sp>
        <p:nvSpPr>
          <p:cNvPr id="5" name="Slide Number Placeholder 4"/>
          <p:cNvSpPr>
            <a:spLocks noGrp="1"/>
          </p:cNvSpPr>
          <p:nvPr>
            <p:ph type="sldNum" sz="quarter" idx="4"/>
          </p:nvPr>
        </p:nvSpPr>
        <p:spPr/>
        <p:txBody>
          <a:bodyPr/>
          <a:lstStyle/>
          <a:p>
            <a:fld id="{9F1FB2E3-2BB6-40B9-8235-D524E987E6E0}"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721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721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721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7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COSTS ASSOCIATED WITH MOVE</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eaLnBrk="1" hangingPunct="1">
              <a:spcBef>
                <a:spcPts val="1000"/>
              </a:spcBef>
              <a:buFont typeface="Wingdings" pitchFamily="2" charset="2"/>
              <a:buNone/>
              <a:defRPr/>
            </a:pPr>
            <a:r>
              <a:rPr lang="en-US" sz="2000" u="sng" dirty="0" smtClean="0">
                <a:solidFill>
                  <a:srgbClr val="FFC000"/>
                </a:solidFill>
              </a:rPr>
              <a:t>Facility:</a:t>
            </a:r>
          </a:p>
          <a:p>
            <a:pPr marL="401638" indent="-265113">
              <a:spcBef>
                <a:spcPts val="1000"/>
              </a:spcBef>
              <a:defRPr/>
            </a:pPr>
            <a:r>
              <a:rPr lang="en-US" sz="2000" dirty="0" smtClean="0"/>
              <a:t>No cost for the Board to use the Council Chambers for the twice-monthly meetings</a:t>
            </a:r>
          </a:p>
          <a:p>
            <a:pPr marL="401638" indent="-265113">
              <a:spcBef>
                <a:spcPts val="1000"/>
              </a:spcBef>
              <a:defRPr/>
            </a:pPr>
            <a:r>
              <a:rPr lang="en-US" sz="2000" dirty="0" smtClean="0"/>
              <a:t>No cost for on-site security</a:t>
            </a:r>
          </a:p>
          <a:p>
            <a:pPr marL="401638" indent="-265113">
              <a:spcBef>
                <a:spcPts val="1000"/>
              </a:spcBef>
              <a:defRPr/>
            </a:pPr>
            <a:r>
              <a:rPr lang="en-US" sz="2000" dirty="0" smtClean="0"/>
              <a:t>No cost for technician to operate equipment</a:t>
            </a:r>
          </a:p>
          <a:p>
            <a:pPr>
              <a:spcBef>
                <a:spcPts val="1000"/>
              </a:spcBef>
              <a:buNone/>
              <a:defRPr/>
            </a:pPr>
            <a:r>
              <a:rPr lang="en-US" sz="2000" u="sng" dirty="0" smtClean="0">
                <a:solidFill>
                  <a:srgbClr val="FFC000"/>
                </a:solidFill>
              </a:rPr>
              <a:t>Webcasting Service:</a:t>
            </a:r>
          </a:p>
          <a:p>
            <a:pPr marL="401638" indent="-265113">
              <a:spcBef>
                <a:spcPts val="1000"/>
              </a:spcBef>
              <a:defRPr/>
            </a:pPr>
            <a:r>
              <a:rPr lang="en-US" sz="2000" dirty="0" smtClean="0"/>
              <a:t>There is an additional vendor cost for webcasting, archiving, and indexing of the live proceedings</a:t>
            </a:r>
          </a:p>
          <a:p>
            <a:pPr marL="721678" lvl="1" indent="-265113">
              <a:spcBef>
                <a:spcPts val="1000"/>
              </a:spcBef>
              <a:defRPr/>
            </a:pPr>
            <a:r>
              <a:rPr lang="en-US" sz="2000" dirty="0" smtClean="0"/>
              <a:t>One-time purchase webcasting equipment - $4,600 for encoder and $3,130 for a transmitter and receiver</a:t>
            </a:r>
          </a:p>
          <a:p>
            <a:pPr marL="721678" lvl="1" indent="-265113">
              <a:spcBef>
                <a:spcPts val="1000"/>
              </a:spcBef>
              <a:defRPr/>
            </a:pPr>
            <a:r>
              <a:rPr lang="en-US" sz="2000" dirty="0" smtClean="0"/>
              <a:t>Monthly service fee of $549 to live-stream the meetings, archive them, provide a searchable archive file, and provide vendor technician for troubleshooting </a:t>
            </a:r>
          </a:p>
        </p:txBody>
      </p:sp>
      <p:sp>
        <p:nvSpPr>
          <p:cNvPr id="5" name="Slide Number Placeholder 4"/>
          <p:cNvSpPr>
            <a:spLocks noGrp="1"/>
          </p:cNvSpPr>
          <p:nvPr>
            <p:ph type="sldNum" sz="quarter" idx="4"/>
          </p:nvPr>
        </p:nvSpPr>
        <p:spPr/>
        <p:txBody>
          <a:bodyPr/>
          <a:lstStyle/>
          <a:p>
            <a:fld id="{9F1FB2E3-2BB6-40B9-8235-D524E987E6E0}"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7219">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ESTIMATED SAVINGS &amp; NET COST</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eaLnBrk="1" hangingPunct="1">
              <a:spcBef>
                <a:spcPts val="2400"/>
              </a:spcBef>
              <a:buFont typeface="Wingdings" pitchFamily="2" charset="2"/>
              <a:buNone/>
              <a:defRPr/>
            </a:pPr>
            <a:r>
              <a:rPr lang="en-US" sz="2000" u="sng" dirty="0" smtClean="0">
                <a:solidFill>
                  <a:srgbClr val="FFC000"/>
                </a:solidFill>
              </a:rPr>
              <a:t>Summary of Cost – Benefit of Moving to Sacramento City Hall:</a:t>
            </a:r>
          </a:p>
        </p:txBody>
      </p:sp>
      <p:sp>
        <p:nvSpPr>
          <p:cNvPr id="5" name="Slide Number Placeholder 4"/>
          <p:cNvSpPr>
            <a:spLocks noGrp="1"/>
          </p:cNvSpPr>
          <p:nvPr>
            <p:ph type="sldNum" sz="quarter" idx="4"/>
          </p:nvPr>
        </p:nvSpPr>
        <p:spPr/>
        <p:txBody>
          <a:bodyPr/>
          <a:lstStyle/>
          <a:p>
            <a:fld id="{9F1FB2E3-2BB6-40B9-8235-D524E987E6E0}" type="slidenum">
              <a:rPr lang="en-US" smtClean="0"/>
              <a:pPr/>
              <a:t>7</a:t>
            </a:fld>
            <a:endParaRPr lang="en-US"/>
          </a:p>
        </p:txBody>
      </p:sp>
      <p:sp>
        <p:nvSpPr>
          <p:cNvPr id="6" name="TextBox 5"/>
          <p:cNvSpPr txBox="1"/>
          <p:nvPr/>
        </p:nvSpPr>
        <p:spPr>
          <a:xfrm>
            <a:off x="762000" y="2362200"/>
            <a:ext cx="2743200" cy="954107"/>
          </a:xfrm>
          <a:prstGeom prst="rect">
            <a:avLst/>
          </a:prstGeom>
          <a:noFill/>
        </p:spPr>
        <p:txBody>
          <a:bodyPr wrap="square" rtlCol="0">
            <a:spAutoFit/>
          </a:bodyPr>
          <a:lstStyle/>
          <a:p>
            <a:r>
              <a:rPr lang="en-US" sz="1400" b="1" u="sng" dirty="0" smtClean="0">
                <a:latin typeface="Calibri" pitchFamily="34" charset="0"/>
                <a:cs typeface="Calibri" pitchFamily="34" charset="0"/>
              </a:rPr>
              <a:t>Estimated Savings</a:t>
            </a:r>
          </a:p>
          <a:p>
            <a:pPr marL="342900" indent="-342900">
              <a:buAutoNum type="arabicPeriod"/>
              <a:tabLst>
                <a:tab pos="233363" algn="l"/>
              </a:tabLst>
            </a:pPr>
            <a:r>
              <a:rPr lang="en-US" sz="1400" dirty="0" smtClean="0">
                <a:latin typeface="Calibri" pitchFamily="34" charset="0"/>
                <a:cs typeface="Calibri" pitchFamily="34" charset="0"/>
              </a:rPr>
              <a:t>from technical support and reduced  meeting recording costs ($1,100/month)</a:t>
            </a:r>
          </a:p>
        </p:txBody>
      </p:sp>
      <p:sp>
        <p:nvSpPr>
          <p:cNvPr id="7" name="TextBox 6"/>
          <p:cNvSpPr txBox="1"/>
          <p:nvPr/>
        </p:nvSpPr>
        <p:spPr>
          <a:xfrm>
            <a:off x="762000" y="3313093"/>
            <a:ext cx="2590800" cy="954107"/>
          </a:xfrm>
          <a:prstGeom prst="rect">
            <a:avLst/>
          </a:prstGeom>
          <a:noFill/>
        </p:spPr>
        <p:txBody>
          <a:bodyPr wrap="square" rtlCol="0">
            <a:spAutoFit/>
          </a:bodyPr>
          <a:lstStyle/>
          <a:p>
            <a:r>
              <a:rPr lang="en-US" sz="1400" b="1" u="sng" dirty="0" smtClean="0">
                <a:latin typeface="Calibri" pitchFamily="34" charset="0"/>
                <a:cs typeface="Calibri" pitchFamily="34" charset="0"/>
              </a:rPr>
              <a:t>Estimated Costs (one-time)</a:t>
            </a:r>
          </a:p>
          <a:p>
            <a:pPr marL="342900" indent="-342900">
              <a:buAutoNum type="arabicPeriod"/>
              <a:tabLst>
                <a:tab pos="233363" algn="l"/>
                <a:tab pos="2062163" algn="l"/>
              </a:tabLst>
            </a:pPr>
            <a:r>
              <a:rPr lang="en-US" sz="1400" dirty="0" smtClean="0">
                <a:latin typeface="Calibri" pitchFamily="34" charset="0"/>
                <a:cs typeface="Calibri" pitchFamily="34" charset="0"/>
              </a:rPr>
              <a:t>Encoder	</a:t>
            </a:r>
          </a:p>
          <a:p>
            <a:pPr marL="342900" indent="-342900">
              <a:buAutoNum type="arabicPeriod"/>
              <a:tabLst>
                <a:tab pos="233363" algn="l"/>
                <a:tab pos="2062163" algn="l"/>
              </a:tabLst>
            </a:pPr>
            <a:r>
              <a:rPr lang="en-US" sz="1400" dirty="0" smtClean="0">
                <a:latin typeface="Calibri" pitchFamily="34" charset="0"/>
                <a:cs typeface="Calibri" pitchFamily="34" charset="0"/>
              </a:rPr>
              <a:t>Transmitter &amp; Receiver	</a:t>
            </a:r>
            <a:endParaRPr lang="en-US" sz="1400" u="sng" dirty="0" smtClean="0">
              <a:latin typeface="Calibri" pitchFamily="34" charset="0"/>
              <a:cs typeface="Calibri" pitchFamily="34" charset="0"/>
            </a:endParaRPr>
          </a:p>
          <a:p>
            <a:pPr marL="342900" indent="-342900">
              <a:tabLst>
                <a:tab pos="233363" algn="l"/>
                <a:tab pos="2062163" algn="l"/>
              </a:tabLst>
            </a:pPr>
            <a:r>
              <a:rPr lang="en-US" sz="1400" dirty="0" smtClean="0">
                <a:latin typeface="Calibri" pitchFamily="34" charset="0"/>
                <a:cs typeface="Calibri" pitchFamily="34" charset="0"/>
              </a:rPr>
              <a:t>		Sub-total	</a:t>
            </a:r>
          </a:p>
        </p:txBody>
      </p:sp>
      <p:sp>
        <p:nvSpPr>
          <p:cNvPr id="8" name="TextBox 7"/>
          <p:cNvSpPr txBox="1"/>
          <p:nvPr/>
        </p:nvSpPr>
        <p:spPr>
          <a:xfrm>
            <a:off x="762000" y="4303693"/>
            <a:ext cx="2895600" cy="738664"/>
          </a:xfrm>
          <a:prstGeom prst="rect">
            <a:avLst/>
          </a:prstGeom>
          <a:noFill/>
        </p:spPr>
        <p:txBody>
          <a:bodyPr wrap="square" rtlCol="0">
            <a:spAutoFit/>
          </a:bodyPr>
          <a:lstStyle/>
          <a:p>
            <a:r>
              <a:rPr lang="en-US" sz="1400" b="1" u="sng" dirty="0" smtClean="0">
                <a:latin typeface="Calibri" pitchFamily="34" charset="0"/>
                <a:cs typeface="Calibri" pitchFamily="34" charset="0"/>
              </a:rPr>
              <a:t>On-Going Costs</a:t>
            </a:r>
          </a:p>
          <a:p>
            <a:pPr marL="342900" indent="-342900">
              <a:buAutoNum type="arabicPeriod"/>
              <a:tabLst>
                <a:tab pos="233363" algn="l"/>
                <a:tab pos="2062163" algn="l"/>
              </a:tabLst>
            </a:pPr>
            <a:r>
              <a:rPr lang="en-US" sz="1400" dirty="0" smtClean="0">
                <a:latin typeface="Calibri" pitchFamily="34" charset="0"/>
                <a:cs typeface="Calibri" pitchFamily="34" charset="0"/>
              </a:rPr>
              <a:t>Monthly Service Fee</a:t>
            </a:r>
          </a:p>
          <a:p>
            <a:pPr marL="342900" indent="-342900">
              <a:tabLst>
                <a:tab pos="233363" algn="l"/>
                <a:tab pos="2062163" algn="l"/>
              </a:tabLst>
            </a:pPr>
            <a:r>
              <a:rPr lang="en-US" sz="1400" dirty="0" smtClean="0">
                <a:latin typeface="Calibri" pitchFamily="34" charset="0"/>
                <a:cs typeface="Calibri" pitchFamily="34" charset="0"/>
              </a:rPr>
              <a:t>		($549/month) – FY	</a:t>
            </a:r>
            <a:endParaRPr lang="en-US" sz="1400" u="dbl" dirty="0" smtClean="0">
              <a:latin typeface="Calibri" pitchFamily="34" charset="0"/>
              <a:cs typeface="Calibri" pitchFamily="34" charset="0"/>
            </a:endParaRPr>
          </a:p>
        </p:txBody>
      </p:sp>
      <p:sp>
        <p:nvSpPr>
          <p:cNvPr id="9" name="TextBox 8"/>
          <p:cNvSpPr txBox="1"/>
          <p:nvPr/>
        </p:nvSpPr>
        <p:spPr>
          <a:xfrm>
            <a:off x="3733800" y="3528536"/>
            <a:ext cx="1066800" cy="738664"/>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$4,600</a:t>
            </a:r>
          </a:p>
          <a:p>
            <a:pPr marL="342900" indent="-342900">
              <a:tabLst>
                <a:tab pos="233363" algn="l"/>
                <a:tab pos="2062163" algn="l"/>
              </a:tabLst>
            </a:pPr>
            <a:r>
              <a:rPr lang="en-US" sz="1400" u="sng" dirty="0" smtClean="0">
                <a:latin typeface="Calibri" pitchFamily="34" charset="0"/>
                <a:cs typeface="Calibri" pitchFamily="34" charset="0"/>
              </a:rPr>
              <a:t>$3,130</a:t>
            </a:r>
          </a:p>
          <a:p>
            <a:pPr marL="342900" indent="-342900">
              <a:tabLst>
                <a:tab pos="233363" algn="l"/>
                <a:tab pos="2062163" algn="l"/>
              </a:tabLst>
            </a:pPr>
            <a:r>
              <a:rPr lang="en-US" sz="1400" dirty="0" smtClean="0">
                <a:latin typeface="Calibri" pitchFamily="34" charset="0"/>
                <a:cs typeface="Calibri" pitchFamily="34" charset="0"/>
              </a:rPr>
              <a:t>$7,730</a:t>
            </a:r>
          </a:p>
        </p:txBody>
      </p:sp>
      <p:sp>
        <p:nvSpPr>
          <p:cNvPr id="10" name="TextBox 9"/>
          <p:cNvSpPr txBox="1"/>
          <p:nvPr/>
        </p:nvSpPr>
        <p:spPr>
          <a:xfrm>
            <a:off x="3733800" y="2537936"/>
            <a:ext cx="1066800" cy="307777"/>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$4,400</a:t>
            </a:r>
          </a:p>
        </p:txBody>
      </p:sp>
      <p:sp>
        <p:nvSpPr>
          <p:cNvPr id="11" name="TextBox 10"/>
          <p:cNvSpPr txBox="1"/>
          <p:nvPr/>
        </p:nvSpPr>
        <p:spPr>
          <a:xfrm>
            <a:off x="762000" y="5489377"/>
            <a:ext cx="2895600" cy="307777"/>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		</a:t>
            </a:r>
            <a:r>
              <a:rPr lang="en-US" sz="1400" b="1" dirty="0" smtClean="0">
                <a:latin typeface="Calibri" pitchFamily="34" charset="0"/>
                <a:cs typeface="Calibri" pitchFamily="34" charset="0"/>
              </a:rPr>
              <a:t>Net Savings	</a:t>
            </a:r>
          </a:p>
        </p:txBody>
      </p:sp>
      <p:sp>
        <p:nvSpPr>
          <p:cNvPr id="12" name="TextBox 11"/>
          <p:cNvSpPr txBox="1"/>
          <p:nvPr/>
        </p:nvSpPr>
        <p:spPr>
          <a:xfrm>
            <a:off x="762000" y="5794177"/>
            <a:ext cx="2895600" cy="307777"/>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		</a:t>
            </a:r>
            <a:r>
              <a:rPr lang="en-US" sz="1400" b="1" dirty="0" smtClean="0">
                <a:latin typeface="Calibri" pitchFamily="34" charset="0"/>
                <a:cs typeface="Calibri" pitchFamily="34" charset="0"/>
              </a:rPr>
              <a:t>Cumulative 	</a:t>
            </a:r>
          </a:p>
        </p:txBody>
      </p:sp>
      <p:sp>
        <p:nvSpPr>
          <p:cNvPr id="13" name="TextBox 12"/>
          <p:cNvSpPr txBox="1"/>
          <p:nvPr/>
        </p:nvSpPr>
        <p:spPr>
          <a:xfrm>
            <a:off x="762000" y="5181600"/>
            <a:ext cx="2895600" cy="307777"/>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		</a:t>
            </a:r>
            <a:r>
              <a:rPr lang="en-US" sz="1400" b="1" dirty="0" smtClean="0">
                <a:latin typeface="Calibri" pitchFamily="34" charset="0"/>
                <a:cs typeface="Calibri" pitchFamily="34" charset="0"/>
              </a:rPr>
              <a:t>Total Costs	</a:t>
            </a:r>
          </a:p>
        </p:txBody>
      </p:sp>
      <p:sp>
        <p:nvSpPr>
          <p:cNvPr id="14" name="TextBox 13"/>
          <p:cNvSpPr txBox="1"/>
          <p:nvPr/>
        </p:nvSpPr>
        <p:spPr>
          <a:xfrm>
            <a:off x="3733800" y="4747736"/>
            <a:ext cx="1066800" cy="307777"/>
          </a:xfrm>
          <a:prstGeom prst="rect">
            <a:avLst/>
          </a:prstGeom>
          <a:noFill/>
        </p:spPr>
        <p:txBody>
          <a:bodyPr wrap="square" rtlCol="0">
            <a:spAutoFit/>
          </a:bodyPr>
          <a:lstStyle/>
          <a:p>
            <a:pPr marL="342900" indent="-342900">
              <a:tabLst>
                <a:tab pos="233363" algn="l"/>
                <a:tab pos="2062163" algn="l"/>
              </a:tabLst>
            </a:pPr>
            <a:r>
              <a:rPr lang="en-US" sz="1400" u="dbl" dirty="0" smtClean="0">
                <a:latin typeface="Calibri" pitchFamily="34" charset="0"/>
                <a:cs typeface="Calibri" pitchFamily="34" charset="0"/>
              </a:rPr>
              <a:t>$2,196</a:t>
            </a:r>
          </a:p>
        </p:txBody>
      </p:sp>
      <p:sp>
        <p:nvSpPr>
          <p:cNvPr id="15" name="TextBox 14"/>
          <p:cNvSpPr txBox="1"/>
          <p:nvPr/>
        </p:nvSpPr>
        <p:spPr>
          <a:xfrm>
            <a:off x="3733800" y="5178623"/>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$9,926</a:t>
            </a:r>
          </a:p>
        </p:txBody>
      </p:sp>
      <p:sp>
        <p:nvSpPr>
          <p:cNvPr id="16" name="TextBox 15"/>
          <p:cNvSpPr txBox="1"/>
          <p:nvPr/>
        </p:nvSpPr>
        <p:spPr>
          <a:xfrm>
            <a:off x="3733800" y="5489377"/>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($5,526)</a:t>
            </a:r>
          </a:p>
        </p:txBody>
      </p:sp>
      <p:sp>
        <p:nvSpPr>
          <p:cNvPr id="17" name="TextBox 16"/>
          <p:cNvSpPr txBox="1"/>
          <p:nvPr/>
        </p:nvSpPr>
        <p:spPr>
          <a:xfrm>
            <a:off x="3733800" y="5794177"/>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($5,526)</a:t>
            </a:r>
          </a:p>
        </p:txBody>
      </p:sp>
      <p:sp>
        <p:nvSpPr>
          <p:cNvPr id="18" name="TextBox 17"/>
          <p:cNvSpPr txBox="1"/>
          <p:nvPr/>
        </p:nvSpPr>
        <p:spPr>
          <a:xfrm>
            <a:off x="5334000" y="3525559"/>
            <a:ext cx="1066800" cy="738664"/>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 </a:t>
            </a:r>
          </a:p>
          <a:p>
            <a:pPr marL="342900" indent="-342900">
              <a:tabLst>
                <a:tab pos="233363" algn="l"/>
                <a:tab pos="2062163" algn="l"/>
              </a:tabLst>
            </a:pPr>
            <a:r>
              <a:rPr lang="en-US" sz="1400" u="sng" dirty="0" smtClean="0">
                <a:latin typeface="Calibri" pitchFamily="34" charset="0"/>
                <a:cs typeface="Calibri" pitchFamily="34" charset="0"/>
              </a:rPr>
              <a:t> </a:t>
            </a:r>
          </a:p>
          <a:p>
            <a:pPr marL="342900" indent="-342900">
              <a:tabLst>
                <a:tab pos="233363" algn="l"/>
                <a:tab pos="2062163" algn="l"/>
              </a:tabLst>
            </a:pPr>
            <a:r>
              <a:rPr lang="en-US" sz="1400" dirty="0" smtClean="0">
                <a:latin typeface="Calibri" pitchFamily="34" charset="0"/>
                <a:cs typeface="Calibri" pitchFamily="34" charset="0"/>
              </a:rPr>
              <a:t>   - 0 -</a:t>
            </a:r>
          </a:p>
        </p:txBody>
      </p:sp>
      <p:sp>
        <p:nvSpPr>
          <p:cNvPr id="19" name="TextBox 18"/>
          <p:cNvSpPr txBox="1"/>
          <p:nvPr/>
        </p:nvSpPr>
        <p:spPr>
          <a:xfrm>
            <a:off x="5334000" y="2534959"/>
            <a:ext cx="1066800" cy="307777"/>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$13,200</a:t>
            </a:r>
          </a:p>
        </p:txBody>
      </p:sp>
      <p:sp>
        <p:nvSpPr>
          <p:cNvPr id="20" name="TextBox 19"/>
          <p:cNvSpPr txBox="1"/>
          <p:nvPr/>
        </p:nvSpPr>
        <p:spPr>
          <a:xfrm>
            <a:off x="5334000" y="4744759"/>
            <a:ext cx="1066800" cy="307777"/>
          </a:xfrm>
          <a:prstGeom prst="rect">
            <a:avLst/>
          </a:prstGeom>
          <a:noFill/>
        </p:spPr>
        <p:txBody>
          <a:bodyPr wrap="square" rtlCol="0">
            <a:spAutoFit/>
          </a:bodyPr>
          <a:lstStyle/>
          <a:p>
            <a:pPr marL="342900" indent="-342900">
              <a:tabLst>
                <a:tab pos="233363" algn="l"/>
                <a:tab pos="2062163" algn="l"/>
              </a:tabLst>
            </a:pPr>
            <a:r>
              <a:rPr lang="en-US" sz="1400" u="dbl" dirty="0" smtClean="0">
                <a:latin typeface="Calibri" pitchFamily="34" charset="0"/>
                <a:cs typeface="Calibri" pitchFamily="34" charset="0"/>
              </a:rPr>
              <a:t>$6,588</a:t>
            </a:r>
          </a:p>
        </p:txBody>
      </p:sp>
      <p:sp>
        <p:nvSpPr>
          <p:cNvPr id="21" name="TextBox 20"/>
          <p:cNvSpPr txBox="1"/>
          <p:nvPr/>
        </p:nvSpPr>
        <p:spPr>
          <a:xfrm>
            <a:off x="5334000" y="5175646"/>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$6,588</a:t>
            </a:r>
          </a:p>
        </p:txBody>
      </p:sp>
      <p:sp>
        <p:nvSpPr>
          <p:cNvPr id="22" name="TextBox 21"/>
          <p:cNvSpPr txBox="1"/>
          <p:nvPr/>
        </p:nvSpPr>
        <p:spPr>
          <a:xfrm>
            <a:off x="5334000" y="5486400"/>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$6,612</a:t>
            </a:r>
          </a:p>
        </p:txBody>
      </p:sp>
      <p:sp>
        <p:nvSpPr>
          <p:cNvPr id="23" name="TextBox 22"/>
          <p:cNvSpPr txBox="1"/>
          <p:nvPr/>
        </p:nvSpPr>
        <p:spPr>
          <a:xfrm>
            <a:off x="5334000" y="5791200"/>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$1,086</a:t>
            </a:r>
          </a:p>
        </p:txBody>
      </p:sp>
      <p:sp>
        <p:nvSpPr>
          <p:cNvPr id="31" name="TextBox 30"/>
          <p:cNvSpPr txBox="1"/>
          <p:nvPr/>
        </p:nvSpPr>
        <p:spPr>
          <a:xfrm>
            <a:off x="6858000" y="3525559"/>
            <a:ext cx="1066800" cy="738664"/>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 </a:t>
            </a:r>
          </a:p>
          <a:p>
            <a:pPr marL="342900" indent="-342900">
              <a:tabLst>
                <a:tab pos="233363" algn="l"/>
                <a:tab pos="2062163" algn="l"/>
              </a:tabLst>
            </a:pPr>
            <a:r>
              <a:rPr lang="en-US" sz="1400" u="sng" dirty="0" smtClean="0">
                <a:latin typeface="Calibri" pitchFamily="34" charset="0"/>
                <a:cs typeface="Calibri" pitchFamily="34" charset="0"/>
              </a:rPr>
              <a:t> </a:t>
            </a:r>
          </a:p>
          <a:p>
            <a:pPr marL="342900" indent="-342900">
              <a:tabLst>
                <a:tab pos="233363" algn="l"/>
                <a:tab pos="2062163" algn="l"/>
              </a:tabLst>
            </a:pPr>
            <a:r>
              <a:rPr lang="en-US" sz="1400" dirty="0" smtClean="0">
                <a:latin typeface="Calibri" pitchFamily="34" charset="0"/>
                <a:cs typeface="Calibri" pitchFamily="34" charset="0"/>
              </a:rPr>
              <a:t>   - 0 -</a:t>
            </a:r>
          </a:p>
        </p:txBody>
      </p:sp>
      <p:sp>
        <p:nvSpPr>
          <p:cNvPr id="32" name="TextBox 31"/>
          <p:cNvSpPr txBox="1"/>
          <p:nvPr/>
        </p:nvSpPr>
        <p:spPr>
          <a:xfrm>
            <a:off x="6858000" y="2534959"/>
            <a:ext cx="1066800" cy="307777"/>
          </a:xfrm>
          <a:prstGeom prst="rect">
            <a:avLst/>
          </a:prstGeom>
          <a:noFill/>
        </p:spPr>
        <p:txBody>
          <a:bodyPr wrap="square" rtlCol="0">
            <a:spAutoFit/>
          </a:bodyPr>
          <a:lstStyle/>
          <a:p>
            <a:pPr marL="342900" indent="-342900">
              <a:tabLst>
                <a:tab pos="233363" algn="l"/>
                <a:tab pos="2062163" algn="l"/>
              </a:tabLst>
            </a:pPr>
            <a:r>
              <a:rPr lang="en-US" sz="1400" dirty="0" smtClean="0">
                <a:latin typeface="Calibri" pitchFamily="34" charset="0"/>
                <a:cs typeface="Calibri" pitchFamily="34" charset="0"/>
              </a:rPr>
              <a:t>$13,200</a:t>
            </a:r>
          </a:p>
        </p:txBody>
      </p:sp>
      <p:sp>
        <p:nvSpPr>
          <p:cNvPr id="33" name="TextBox 32"/>
          <p:cNvSpPr txBox="1"/>
          <p:nvPr/>
        </p:nvSpPr>
        <p:spPr>
          <a:xfrm>
            <a:off x="6858000" y="4744759"/>
            <a:ext cx="1066800" cy="307777"/>
          </a:xfrm>
          <a:prstGeom prst="rect">
            <a:avLst/>
          </a:prstGeom>
          <a:noFill/>
        </p:spPr>
        <p:txBody>
          <a:bodyPr wrap="square" rtlCol="0">
            <a:spAutoFit/>
          </a:bodyPr>
          <a:lstStyle/>
          <a:p>
            <a:pPr marL="342900" indent="-342900">
              <a:tabLst>
                <a:tab pos="233363" algn="l"/>
                <a:tab pos="2062163" algn="l"/>
              </a:tabLst>
            </a:pPr>
            <a:r>
              <a:rPr lang="en-US" sz="1400" u="dbl" dirty="0" smtClean="0">
                <a:latin typeface="Calibri" pitchFamily="34" charset="0"/>
                <a:cs typeface="Calibri" pitchFamily="34" charset="0"/>
              </a:rPr>
              <a:t>$6,588</a:t>
            </a:r>
          </a:p>
        </p:txBody>
      </p:sp>
      <p:sp>
        <p:nvSpPr>
          <p:cNvPr id="34" name="TextBox 33"/>
          <p:cNvSpPr txBox="1"/>
          <p:nvPr/>
        </p:nvSpPr>
        <p:spPr>
          <a:xfrm>
            <a:off x="6858000" y="5175646"/>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$6,588</a:t>
            </a:r>
          </a:p>
        </p:txBody>
      </p:sp>
      <p:sp>
        <p:nvSpPr>
          <p:cNvPr id="35" name="TextBox 34"/>
          <p:cNvSpPr txBox="1"/>
          <p:nvPr/>
        </p:nvSpPr>
        <p:spPr>
          <a:xfrm>
            <a:off x="6858000" y="5486400"/>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$6,612</a:t>
            </a:r>
          </a:p>
        </p:txBody>
      </p:sp>
      <p:sp>
        <p:nvSpPr>
          <p:cNvPr id="36" name="TextBox 35"/>
          <p:cNvSpPr txBox="1"/>
          <p:nvPr/>
        </p:nvSpPr>
        <p:spPr>
          <a:xfrm>
            <a:off x="6858000" y="5791200"/>
            <a:ext cx="1066800" cy="307777"/>
          </a:xfrm>
          <a:prstGeom prst="rect">
            <a:avLst/>
          </a:prstGeom>
          <a:noFill/>
        </p:spPr>
        <p:txBody>
          <a:bodyPr wrap="square" rtlCol="0">
            <a:spAutoFit/>
          </a:bodyPr>
          <a:lstStyle/>
          <a:p>
            <a:pPr marL="342900" indent="-342900">
              <a:tabLst>
                <a:tab pos="233363" algn="l"/>
                <a:tab pos="2062163" algn="l"/>
              </a:tabLst>
            </a:pPr>
            <a:r>
              <a:rPr lang="en-US" sz="1400" b="1" dirty="0" smtClean="0">
                <a:latin typeface="Calibri" pitchFamily="34" charset="0"/>
                <a:cs typeface="Calibri" pitchFamily="34" charset="0"/>
              </a:rPr>
              <a:t>$7,698</a:t>
            </a:r>
          </a:p>
        </p:txBody>
      </p:sp>
      <p:sp>
        <p:nvSpPr>
          <p:cNvPr id="37" name="TextBox 36"/>
          <p:cNvSpPr txBox="1"/>
          <p:nvPr/>
        </p:nvSpPr>
        <p:spPr>
          <a:xfrm>
            <a:off x="3581400" y="1831777"/>
            <a:ext cx="1066800" cy="738664"/>
          </a:xfrm>
          <a:prstGeom prst="rect">
            <a:avLst/>
          </a:prstGeom>
          <a:noFill/>
        </p:spPr>
        <p:txBody>
          <a:bodyPr wrap="square" rtlCol="0">
            <a:spAutoFit/>
          </a:bodyPr>
          <a:lstStyle/>
          <a:p>
            <a:pPr marL="342900" indent="-342900" algn="ctr">
              <a:tabLst>
                <a:tab pos="233363" algn="l"/>
                <a:tab pos="2062163" algn="l"/>
              </a:tabLst>
            </a:pPr>
            <a:r>
              <a:rPr lang="en-US" sz="1400" b="1" dirty="0" smtClean="0">
                <a:latin typeface="Calibri" pitchFamily="34" charset="0"/>
                <a:cs typeface="Calibri" pitchFamily="34" charset="0"/>
              </a:rPr>
              <a:t>1</a:t>
            </a:r>
            <a:r>
              <a:rPr lang="en-US" sz="1400" b="1" baseline="30000" dirty="0" smtClean="0">
                <a:latin typeface="Calibri" pitchFamily="34" charset="0"/>
                <a:cs typeface="Calibri" pitchFamily="34" charset="0"/>
              </a:rPr>
              <a:t>st</a:t>
            </a:r>
            <a:r>
              <a:rPr lang="en-US" sz="1400" b="1" dirty="0" smtClean="0">
                <a:latin typeface="Calibri" pitchFamily="34" charset="0"/>
                <a:cs typeface="Calibri" pitchFamily="34" charset="0"/>
              </a:rPr>
              <a:t> Year</a:t>
            </a:r>
          </a:p>
          <a:p>
            <a:pPr marL="342900" indent="-342900" algn="ctr">
              <a:tabLst>
                <a:tab pos="233363" algn="l"/>
                <a:tab pos="2062163" algn="l"/>
              </a:tabLst>
            </a:pPr>
            <a:r>
              <a:rPr lang="en-US" sz="1400" b="1" dirty="0" smtClean="0">
                <a:latin typeface="Calibri" pitchFamily="34" charset="0"/>
                <a:cs typeface="Calibri" pitchFamily="34" charset="0"/>
              </a:rPr>
              <a:t>2012-13 FY</a:t>
            </a:r>
          </a:p>
          <a:p>
            <a:pPr marL="342900" indent="-342900" algn="ctr">
              <a:tabLst>
                <a:tab pos="233363" algn="l"/>
                <a:tab pos="2062163" algn="l"/>
              </a:tabLst>
            </a:pPr>
            <a:r>
              <a:rPr lang="en-US" sz="1400" b="1" u="sng" dirty="0" smtClean="0">
                <a:latin typeface="Calibri" pitchFamily="34" charset="0"/>
                <a:cs typeface="Calibri" pitchFamily="34" charset="0"/>
              </a:rPr>
              <a:t>(4 months)</a:t>
            </a:r>
          </a:p>
        </p:txBody>
      </p:sp>
      <p:sp>
        <p:nvSpPr>
          <p:cNvPr id="40" name="TextBox 39"/>
          <p:cNvSpPr txBox="1"/>
          <p:nvPr/>
        </p:nvSpPr>
        <p:spPr>
          <a:xfrm>
            <a:off x="5105400" y="1828800"/>
            <a:ext cx="1219200" cy="738664"/>
          </a:xfrm>
          <a:prstGeom prst="rect">
            <a:avLst/>
          </a:prstGeom>
          <a:noFill/>
        </p:spPr>
        <p:txBody>
          <a:bodyPr wrap="square" rtlCol="0">
            <a:spAutoFit/>
          </a:bodyPr>
          <a:lstStyle/>
          <a:p>
            <a:pPr marL="342900" indent="-342900" algn="ctr">
              <a:tabLst>
                <a:tab pos="233363" algn="l"/>
                <a:tab pos="2062163" algn="l"/>
              </a:tabLst>
            </a:pPr>
            <a:r>
              <a:rPr lang="en-US" sz="1400" b="1" dirty="0" smtClean="0">
                <a:latin typeface="Calibri" pitchFamily="34" charset="0"/>
                <a:cs typeface="Calibri" pitchFamily="34" charset="0"/>
              </a:rPr>
              <a:t>2</a:t>
            </a:r>
            <a:r>
              <a:rPr lang="en-US" sz="1400" b="1" baseline="30000" dirty="0" smtClean="0">
                <a:latin typeface="Calibri" pitchFamily="34" charset="0"/>
                <a:cs typeface="Calibri" pitchFamily="34" charset="0"/>
              </a:rPr>
              <a:t>nd</a:t>
            </a:r>
            <a:r>
              <a:rPr lang="en-US" sz="1400" b="1" dirty="0" smtClean="0">
                <a:latin typeface="Calibri" pitchFamily="34" charset="0"/>
                <a:cs typeface="Calibri" pitchFamily="34" charset="0"/>
              </a:rPr>
              <a:t> Year</a:t>
            </a:r>
          </a:p>
          <a:p>
            <a:pPr marL="342900" indent="-342900" algn="ctr">
              <a:tabLst>
                <a:tab pos="233363" algn="l"/>
                <a:tab pos="2062163" algn="l"/>
              </a:tabLst>
            </a:pPr>
            <a:r>
              <a:rPr lang="en-US" sz="1400" b="1" dirty="0" smtClean="0">
                <a:latin typeface="Calibri" pitchFamily="34" charset="0"/>
                <a:cs typeface="Calibri" pitchFamily="34" charset="0"/>
              </a:rPr>
              <a:t>2013-14 FY</a:t>
            </a:r>
          </a:p>
          <a:p>
            <a:pPr marL="342900" indent="-342900" algn="ctr">
              <a:tabLst>
                <a:tab pos="233363" algn="l"/>
                <a:tab pos="2062163" algn="l"/>
              </a:tabLst>
            </a:pPr>
            <a:r>
              <a:rPr lang="en-US" sz="1400" b="1" u="sng" dirty="0" smtClean="0">
                <a:latin typeface="Calibri" pitchFamily="34" charset="0"/>
                <a:cs typeface="Calibri" pitchFamily="34" charset="0"/>
              </a:rPr>
              <a:t>(12 months)</a:t>
            </a:r>
          </a:p>
        </p:txBody>
      </p:sp>
      <p:sp>
        <p:nvSpPr>
          <p:cNvPr id="41" name="TextBox 40"/>
          <p:cNvSpPr txBox="1"/>
          <p:nvPr/>
        </p:nvSpPr>
        <p:spPr>
          <a:xfrm>
            <a:off x="6629400" y="1828800"/>
            <a:ext cx="1219200" cy="738664"/>
          </a:xfrm>
          <a:prstGeom prst="rect">
            <a:avLst/>
          </a:prstGeom>
          <a:noFill/>
        </p:spPr>
        <p:txBody>
          <a:bodyPr wrap="square" rtlCol="0">
            <a:spAutoFit/>
          </a:bodyPr>
          <a:lstStyle/>
          <a:p>
            <a:pPr marL="342900" indent="-342900" algn="ctr">
              <a:tabLst>
                <a:tab pos="233363" algn="l"/>
                <a:tab pos="2062163" algn="l"/>
              </a:tabLst>
            </a:pPr>
            <a:r>
              <a:rPr lang="en-US" sz="1400" b="1" dirty="0" smtClean="0">
                <a:latin typeface="Calibri" pitchFamily="34" charset="0"/>
                <a:cs typeface="Calibri" pitchFamily="34" charset="0"/>
              </a:rPr>
              <a:t>3</a:t>
            </a:r>
            <a:r>
              <a:rPr lang="en-US" sz="1400" b="1" baseline="30000" dirty="0" smtClean="0">
                <a:latin typeface="Calibri" pitchFamily="34" charset="0"/>
                <a:cs typeface="Calibri" pitchFamily="34" charset="0"/>
              </a:rPr>
              <a:t>rd</a:t>
            </a:r>
            <a:r>
              <a:rPr lang="en-US" sz="1400" b="1" dirty="0" smtClean="0">
                <a:latin typeface="Calibri" pitchFamily="34" charset="0"/>
                <a:cs typeface="Calibri" pitchFamily="34" charset="0"/>
              </a:rPr>
              <a:t> Year</a:t>
            </a:r>
          </a:p>
          <a:p>
            <a:pPr marL="342900" indent="-342900" algn="ctr">
              <a:tabLst>
                <a:tab pos="233363" algn="l"/>
                <a:tab pos="2062163" algn="l"/>
              </a:tabLst>
            </a:pPr>
            <a:r>
              <a:rPr lang="en-US" sz="1400" b="1" dirty="0" smtClean="0">
                <a:latin typeface="Calibri" pitchFamily="34" charset="0"/>
                <a:cs typeface="Calibri" pitchFamily="34" charset="0"/>
              </a:rPr>
              <a:t>2014-15 FY</a:t>
            </a:r>
          </a:p>
          <a:p>
            <a:pPr marL="342900" indent="-342900" algn="ctr">
              <a:tabLst>
                <a:tab pos="233363" algn="l"/>
                <a:tab pos="2062163" algn="l"/>
              </a:tabLst>
            </a:pPr>
            <a:r>
              <a:rPr lang="en-US" sz="1400" b="1" u="sng" dirty="0" smtClean="0">
                <a:latin typeface="Calibri" pitchFamily="34" charset="0"/>
                <a:cs typeface="Calibri" pitchFamily="34" charset="0"/>
              </a:rPr>
              <a:t>(12 months)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31" grpId="0"/>
      <p:bldP spid="32" grpId="0"/>
      <p:bldP spid="33" grpId="0"/>
      <p:bldP spid="34" grpId="0"/>
      <p:bldP spid="35" grpId="0"/>
      <p:bldP spid="36" grpId="0"/>
      <p:bldP spid="37" grpId="0"/>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SCHEDULING FOR JUNE AND JULY</a:t>
            </a:r>
          </a:p>
        </p:txBody>
      </p:sp>
      <p:sp>
        <p:nvSpPr>
          <p:cNvPr id="137219" name="Rectangle 3"/>
          <p:cNvSpPr>
            <a:spLocks noGrp="1" noChangeArrowheads="1"/>
          </p:cNvSpPr>
          <p:nvPr>
            <p:ph type="body" idx="1"/>
          </p:nvPr>
        </p:nvSpPr>
        <p:spPr>
          <a:xfrm>
            <a:off x="228600" y="1219200"/>
            <a:ext cx="8686800" cy="5257800"/>
          </a:xfrm>
        </p:spPr>
        <p:txBody>
          <a:bodyPr>
            <a:noAutofit/>
          </a:bodyPr>
          <a:lstStyle/>
          <a:p>
            <a:pPr eaLnBrk="1" hangingPunct="1">
              <a:spcBef>
                <a:spcPts val="1000"/>
              </a:spcBef>
              <a:buFont typeface="Wingdings" pitchFamily="2" charset="2"/>
              <a:buNone/>
              <a:defRPr/>
            </a:pPr>
            <a:r>
              <a:rPr lang="en-US" sz="2000" u="sng" dirty="0" smtClean="0">
                <a:solidFill>
                  <a:srgbClr val="FFC000"/>
                </a:solidFill>
              </a:rPr>
              <a:t>June Timeframe:</a:t>
            </a:r>
          </a:p>
          <a:p>
            <a:pPr marL="401638" indent="-265113">
              <a:spcBef>
                <a:spcPts val="1000"/>
              </a:spcBef>
              <a:defRPr/>
            </a:pPr>
            <a:r>
              <a:rPr lang="en-US" sz="2000" dirty="0" smtClean="0"/>
              <a:t>June 14 – Sacramento City Council Chamber</a:t>
            </a:r>
          </a:p>
          <a:p>
            <a:pPr marL="401638" indent="-265113">
              <a:spcBef>
                <a:spcPts val="1000"/>
              </a:spcBef>
              <a:defRPr/>
            </a:pPr>
            <a:r>
              <a:rPr lang="en-US" sz="2000" dirty="0" smtClean="0"/>
              <a:t>June 28 – Resources Building Auditorium</a:t>
            </a:r>
          </a:p>
          <a:p>
            <a:pPr>
              <a:spcBef>
                <a:spcPts val="3600"/>
              </a:spcBef>
              <a:buNone/>
              <a:defRPr/>
            </a:pPr>
            <a:r>
              <a:rPr lang="en-US" sz="2000" u="sng" dirty="0" smtClean="0">
                <a:solidFill>
                  <a:srgbClr val="FFC000"/>
                </a:solidFill>
              </a:rPr>
              <a:t>July Timeframe:</a:t>
            </a:r>
          </a:p>
          <a:p>
            <a:pPr marL="401638" indent="-265113">
              <a:spcBef>
                <a:spcPts val="1000"/>
              </a:spcBef>
              <a:defRPr/>
            </a:pPr>
            <a:r>
              <a:rPr lang="en-US" sz="2000" dirty="0" smtClean="0"/>
              <a:t>July 12 – Sacramento City Council Chamber</a:t>
            </a:r>
          </a:p>
          <a:p>
            <a:pPr marL="401638" indent="-265113">
              <a:spcBef>
                <a:spcPts val="1000"/>
              </a:spcBef>
              <a:defRPr/>
            </a:pPr>
            <a:r>
              <a:rPr lang="en-US" sz="2000" dirty="0" smtClean="0"/>
              <a:t>July 26 – Resources Building Auditorium</a:t>
            </a:r>
          </a:p>
          <a:p>
            <a:pPr>
              <a:spcBef>
                <a:spcPts val="3600"/>
              </a:spcBef>
              <a:buNone/>
              <a:defRPr/>
            </a:pPr>
            <a:r>
              <a:rPr lang="en-US" sz="2000" u="sng" dirty="0" smtClean="0">
                <a:solidFill>
                  <a:srgbClr val="FFC000"/>
                </a:solidFill>
              </a:rPr>
              <a:t>From August Timeframe:</a:t>
            </a:r>
          </a:p>
          <a:p>
            <a:pPr marL="401638" indent="-265113">
              <a:spcBef>
                <a:spcPts val="1000"/>
              </a:spcBef>
              <a:defRPr/>
            </a:pPr>
            <a:r>
              <a:rPr lang="en-US" sz="2000" dirty="0" smtClean="0"/>
              <a:t>Both meetings will take place at the Sacramento City Council Chamber</a:t>
            </a:r>
          </a:p>
        </p:txBody>
      </p:sp>
      <p:sp>
        <p:nvSpPr>
          <p:cNvPr id="5" name="Slide Number Placeholder 4"/>
          <p:cNvSpPr>
            <a:spLocks noGrp="1"/>
          </p:cNvSpPr>
          <p:nvPr>
            <p:ph type="sldNum" sz="quarter" idx="4"/>
          </p:nvPr>
        </p:nvSpPr>
        <p:spPr/>
        <p:txBody>
          <a:bodyPr/>
          <a:lstStyle/>
          <a:p>
            <a:fld id="{9F1FB2E3-2BB6-40B9-8235-D524E987E6E0}"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RECOMMENDATION</a:t>
            </a:r>
            <a:endParaRPr lang="en-US" dirty="0"/>
          </a:p>
        </p:txBody>
      </p:sp>
      <p:sp>
        <p:nvSpPr>
          <p:cNvPr id="3" name="Content Placeholder 2"/>
          <p:cNvSpPr>
            <a:spLocks noGrp="1"/>
          </p:cNvSpPr>
          <p:nvPr>
            <p:ph idx="1"/>
          </p:nvPr>
        </p:nvSpPr>
        <p:spPr/>
        <p:txBody>
          <a:bodyPr>
            <a:normAutofit/>
          </a:bodyPr>
          <a:lstStyle/>
          <a:p>
            <a:pPr>
              <a:spcBef>
                <a:spcPts val="1800"/>
              </a:spcBef>
              <a:buNone/>
            </a:pPr>
            <a:r>
              <a:rPr lang="en-US" sz="2000" u="sng" dirty="0" smtClean="0">
                <a:solidFill>
                  <a:srgbClr val="FFC000"/>
                </a:solidFill>
              </a:rPr>
              <a:t>Staff recommends that the Board</a:t>
            </a:r>
            <a:r>
              <a:rPr lang="en-US" sz="2000" dirty="0" smtClean="0">
                <a:solidFill>
                  <a:srgbClr val="FFC000"/>
                </a:solidFill>
              </a:rPr>
              <a:t>:</a:t>
            </a:r>
          </a:p>
          <a:p>
            <a:pPr lvl="0">
              <a:spcBef>
                <a:spcPts val="1800"/>
              </a:spcBef>
            </a:pPr>
            <a:r>
              <a:rPr lang="en-US" sz="2000" dirty="0" smtClean="0"/>
              <a:t>approve a move from the Resources Building Auditorium to the Sacramento City Council Chamber for its monthly </a:t>
            </a:r>
            <a:r>
              <a:rPr lang="en-US" sz="2000" dirty="0" smtClean="0"/>
              <a:t>meetings for the </a:t>
            </a:r>
            <a:r>
              <a:rPr lang="en-US" sz="2000" smtClean="0"/>
              <a:t>foreseeable future </a:t>
            </a:r>
            <a:endParaRPr lang="en-US" sz="2000" dirty="0" smtClean="0"/>
          </a:p>
          <a:p>
            <a:pPr lvl="0">
              <a:spcBef>
                <a:spcPts val="1800"/>
              </a:spcBef>
            </a:pPr>
            <a:r>
              <a:rPr lang="en-US" sz="2000" dirty="0" smtClean="0"/>
              <a:t>and that the Board authorize the Executive Officer to take the necessary steps to implement the Board’s decision.</a:t>
            </a:r>
          </a:p>
        </p:txBody>
      </p:sp>
      <p:sp>
        <p:nvSpPr>
          <p:cNvPr id="5" name="Slide Number Placeholder 4"/>
          <p:cNvSpPr>
            <a:spLocks noGrp="1"/>
          </p:cNvSpPr>
          <p:nvPr>
            <p:ph type="sldNum" sz="quarter" idx="4"/>
          </p:nvPr>
        </p:nvSpPr>
        <p:spPr/>
        <p:txBody>
          <a:bodyPr/>
          <a:lstStyle/>
          <a:p>
            <a:fld id="{9F1FB2E3-2BB6-40B9-8235-D524E987E6E0}"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7194</TotalTime>
  <Words>720</Words>
  <Application>Microsoft Office PowerPoint</Application>
  <PresentationFormat>On-screen Show (4:3)</PresentationFormat>
  <Paragraphs>138</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Board Approval of Change of Venue for Monthly Board Meetings  Jay S. Punia Lorraine Pendlebury  May 24, 2013</vt:lpstr>
      <vt:lpstr>BOARD ACTION</vt:lpstr>
      <vt:lpstr>BACKGROUND</vt:lpstr>
      <vt:lpstr>CITY COUNCIL USE POLICY</vt:lpstr>
      <vt:lpstr>BENEFITS OF CHANGING VENUE</vt:lpstr>
      <vt:lpstr>COSTS ASSOCIATED WITH MOVE</vt:lpstr>
      <vt:lpstr>ESTIMATED SAVINGS &amp; NET COST</vt:lpstr>
      <vt:lpstr>SCHEDULING FOR JUNE AND JULY</vt:lpstr>
      <vt:lpstr>STAFF RECOMMENDATION</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CVFPB</cp:lastModifiedBy>
  <cp:revision>808</cp:revision>
  <dcterms:created xsi:type="dcterms:W3CDTF">2010-03-04T17:56:25Z</dcterms:created>
  <dcterms:modified xsi:type="dcterms:W3CDTF">2013-05-24T19:39:32Z</dcterms:modified>
</cp:coreProperties>
</file>